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1321" r:id="rId2"/>
    <p:sldId id="1319" r:id="rId3"/>
    <p:sldId id="1398" r:id="rId4"/>
    <p:sldId id="1399" r:id="rId5"/>
    <p:sldId id="1409" r:id="rId6"/>
    <p:sldId id="1400" r:id="rId7"/>
    <p:sldId id="1381" r:id="rId8"/>
    <p:sldId id="1405" r:id="rId9"/>
    <p:sldId id="1407" r:id="rId10"/>
    <p:sldId id="1408" r:id="rId11"/>
    <p:sldId id="1410" r:id="rId12"/>
    <p:sldId id="1401" r:id="rId13"/>
    <p:sldId id="1411" r:id="rId14"/>
    <p:sldId id="1412" r:id="rId15"/>
    <p:sldId id="1422" r:id="rId16"/>
    <p:sldId id="1413" r:id="rId17"/>
    <p:sldId id="1414" r:id="rId18"/>
    <p:sldId id="1415" r:id="rId19"/>
    <p:sldId id="1416" r:id="rId20"/>
    <p:sldId id="1402" r:id="rId21"/>
    <p:sldId id="1423" r:id="rId22"/>
    <p:sldId id="1417" r:id="rId23"/>
    <p:sldId id="1418" r:id="rId24"/>
    <p:sldId id="1419" r:id="rId25"/>
    <p:sldId id="1420" r:id="rId26"/>
    <p:sldId id="1424" r:id="rId27"/>
    <p:sldId id="1425" r:id="rId28"/>
    <p:sldId id="1404" r:id="rId29"/>
    <p:sldId id="1384" r:id="rId30"/>
    <p:sldId id="1375" r:id="rId31"/>
  </p:sldIdLst>
  <p:sldSz cx="12192000" cy="6858000"/>
  <p:notesSz cx="12192000" cy="6858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E2E9EF"/>
    <a:srgbClr val="D8EAD2"/>
    <a:srgbClr val="94A8BF"/>
    <a:srgbClr val="E7B8B0"/>
    <a:srgbClr val="DB7E6B"/>
    <a:srgbClr val="DA7C68"/>
    <a:srgbClr val="FF0000"/>
    <a:srgbClr val="FFFFFF"/>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24" autoAdjust="0"/>
    <p:restoredTop sz="83566" autoAdjust="0"/>
  </p:normalViewPr>
  <p:slideViewPr>
    <p:cSldViewPr>
      <p:cViewPr varScale="1">
        <p:scale>
          <a:sx n="92" d="100"/>
          <a:sy n="92" d="100"/>
        </p:scale>
        <p:origin x="1572" y="90"/>
      </p:cViewPr>
      <p:guideLst>
        <p:guide orient="horz" pos="2523"/>
        <p:guide pos="3840"/>
      </p:guideLst>
    </p:cSldViewPr>
  </p:slideViewPr>
  <p:notesTextViewPr>
    <p:cViewPr>
      <p:scale>
        <a:sx n="125" d="100"/>
        <a:sy n="125" d="100"/>
      </p:scale>
      <p:origin x="0" y="0"/>
    </p:cViewPr>
  </p:notesTextViewPr>
  <p:notesViewPr>
    <p:cSldViewPr>
      <p:cViewPr varScale="1">
        <p:scale>
          <a:sx n="115" d="100"/>
          <a:sy n="115" d="100"/>
        </p:scale>
        <p:origin x="130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5A132C6-86EB-46AD-85E9-87E223F7DE96}"/>
              </a:ext>
            </a:extLst>
          </p:cNvPr>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42C95A8-415F-4383-9239-874F4203D555}"/>
              </a:ext>
            </a:extLst>
          </p:cNvPr>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7147F3B0-52DB-4506-A7E3-174ECF451DB9}" type="datetimeFigureOut">
              <a:rPr lang="zh-CN" altLang="en-US" smtClean="0"/>
              <a:t>2024/3/13</a:t>
            </a:fld>
            <a:endParaRPr lang="zh-CN" altLang="en-US"/>
          </a:p>
        </p:txBody>
      </p:sp>
      <p:sp>
        <p:nvSpPr>
          <p:cNvPr id="4" name="页脚占位符 3">
            <a:extLst>
              <a:ext uri="{FF2B5EF4-FFF2-40B4-BE49-F238E27FC236}">
                <a16:creationId xmlns:a16="http://schemas.microsoft.com/office/drawing/2014/main" id="{E998C826-1BFE-4DCA-8594-7F2FE676C01B}"/>
              </a:ext>
            </a:extLst>
          </p:cNvPr>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23916F3-E4D8-4866-9544-602D07B96661}"/>
              </a:ext>
            </a:extLst>
          </p:cNvPr>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DDA65ADC-FFCB-414A-9838-1B685B81154E}" type="slidenum">
              <a:rPr lang="zh-CN" altLang="en-US" smtClean="0"/>
              <a:t>‹#›</a:t>
            </a:fld>
            <a:endParaRPr lang="zh-CN" altLang="en-US"/>
          </a:p>
        </p:txBody>
      </p:sp>
    </p:spTree>
    <p:extLst>
      <p:ext uri="{BB962C8B-B14F-4D97-AF65-F5344CB8AC3E}">
        <p14:creationId xmlns:p14="http://schemas.microsoft.com/office/powerpoint/2010/main" val="3608245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F1EA7C1-4EA5-40FF-8234-B04DAA641634}" type="datetimeFigureOut">
              <a:rPr lang="zh-CN" altLang="en-US" smtClean="0"/>
              <a:t>2024/3/13</a:t>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877CAFB-6AE1-4C21-B5D8-3CB1AAEDBB82}" type="slidenum">
              <a:rPr lang="zh-CN" altLang="en-US" smtClean="0"/>
              <a:t>‹#›</a:t>
            </a:fld>
            <a:endParaRPr lang="zh-CN" altLang="en-US"/>
          </a:p>
        </p:txBody>
      </p:sp>
    </p:spTree>
    <p:extLst>
      <p:ext uri="{BB962C8B-B14F-4D97-AF65-F5344CB8AC3E}">
        <p14:creationId xmlns:p14="http://schemas.microsoft.com/office/powerpoint/2010/main" val="2944895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apple-system"/>
              </a:rPr>
              <a:t>各位老师和同学大家好，今天给大家分享的是一篇今年发表在</a:t>
            </a:r>
            <a:r>
              <a:rPr lang="zh-CN" altLang="en-US" sz="1200" dirty="0">
                <a:latin typeface="Times New Roman" panose="02020603050405020304" pitchFamily="18" charset="0"/>
                <a:cs typeface="Times New Roman" panose="02020603050405020304" pitchFamily="18" charset="0"/>
              </a:rPr>
              <a:t>INFOCOM上的</a:t>
            </a:r>
            <a:r>
              <a:rPr lang="zh-CN" altLang="en-US" sz="1200" b="0" i="0" dirty="0">
                <a:solidFill>
                  <a:srgbClr val="000000"/>
                </a:solidFill>
                <a:effectLst/>
                <a:latin typeface="-apple-system"/>
                <a:cs typeface="Times New Roman" panose="02020603050405020304" pitchFamily="18" charset="0"/>
              </a:rPr>
              <a:t>文章</a:t>
            </a:r>
            <a:r>
              <a:rPr lang="zh-CN" altLang="en-US" b="0" i="0" dirty="0">
                <a:solidFill>
                  <a:srgbClr val="000000"/>
                </a:solidFill>
                <a:effectLst/>
                <a:latin typeface="-apple-system"/>
              </a:rPr>
              <a:t>，题目是分布式边缘计算中基于时延最优金字塔的联合通信和计算调度</a:t>
            </a:r>
            <a:endParaRPr lang="zh-CN" altLang="en-US" dirty="0"/>
          </a:p>
          <a:p>
            <a:endParaRPr lang="zh-CN" altLang="en-US" dirty="0"/>
          </a:p>
        </p:txBody>
      </p:sp>
      <p:sp>
        <p:nvSpPr>
          <p:cNvPr id="5" name="灯片编号占位符 4">
            <a:extLst>
              <a:ext uri="{FF2B5EF4-FFF2-40B4-BE49-F238E27FC236}">
                <a16:creationId xmlns:a16="http://schemas.microsoft.com/office/drawing/2014/main" id="{16BE0AEA-8B20-444F-BD98-E6BFE1EE690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0317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5400" b="1" dirty="0">
                <a:latin typeface="微软雅黑" panose="020B0503020204020204" pitchFamily="34" charset="-122"/>
                <a:ea typeface="微软雅黑" panose="020B0503020204020204" pitchFamily="34" charset="-122"/>
                <a:cs typeface="Times New Roman" panose="02020603050405020304" pitchFamily="18" charset="0"/>
              </a:rPr>
              <a:t>便于大家理解，这里举了个例子。假设</a:t>
            </a:r>
            <a:r>
              <a:rPr lang="zh-CN" altLang="en-US" sz="5400" b="0" i="0" dirty="0">
                <a:effectLst/>
                <a:latin typeface="-apple-system"/>
              </a:rPr>
              <a:t>源节点拥有总工作量为</a:t>
            </a:r>
            <a:r>
              <a:rPr lang="en-US" altLang="zh-CN" sz="5400" b="0" i="0" dirty="0">
                <a:effectLst/>
                <a:latin typeface="-apple-system"/>
              </a:rPr>
              <a:t>10</a:t>
            </a:r>
            <a:r>
              <a:rPr lang="zh-CN" altLang="en-US" sz="5400" b="0" i="0" dirty="0">
                <a:effectLst/>
                <a:latin typeface="-apple-system"/>
              </a:rPr>
              <a:t>的任务，并尝试将其分配给周围两个设备</a:t>
            </a:r>
            <a:r>
              <a:rPr lang="en-US" altLang="zh-CN" sz="5400" b="0" i="0" dirty="0">
                <a:effectLst/>
                <a:latin typeface="-apple-system"/>
              </a:rPr>
              <a:t>X</a:t>
            </a:r>
            <a:r>
              <a:rPr lang="zh-CN" altLang="en-US" sz="5400" b="0" i="0" dirty="0">
                <a:effectLst/>
                <a:latin typeface="-apple-system"/>
              </a:rPr>
              <a:t>和</a:t>
            </a:r>
            <a:r>
              <a:rPr lang="en-US" altLang="zh-CN" sz="5400" b="0" i="0" dirty="0">
                <a:effectLst/>
                <a:latin typeface="-apple-system"/>
              </a:rPr>
              <a:t>Y</a:t>
            </a:r>
            <a:r>
              <a:rPr lang="zh-CN" altLang="en-US" sz="5400" b="0" i="0" dirty="0">
                <a:effectLst/>
                <a:latin typeface="-apple-system"/>
              </a:rPr>
              <a:t>。它们的计算速率和通信速率分别设置为</a:t>
            </a:r>
            <a:r>
              <a:rPr lang="en-US" altLang="zh-CN" sz="5400" b="0" i="0" dirty="0" err="1">
                <a:effectLst/>
                <a:latin typeface="-apple-system"/>
              </a:rPr>
              <a:t>rX</a:t>
            </a:r>
            <a:r>
              <a:rPr lang="en-US" altLang="zh-CN" sz="5400" b="0" i="0" dirty="0">
                <a:effectLst/>
                <a:latin typeface="-apple-system"/>
              </a:rPr>
              <a:t> = 4</a:t>
            </a:r>
            <a:r>
              <a:rPr lang="zh-CN" altLang="en-US" sz="5400" b="0" i="0" dirty="0">
                <a:effectLst/>
                <a:latin typeface="-apple-system"/>
              </a:rPr>
              <a:t>，</a:t>
            </a:r>
            <a:r>
              <a:rPr lang="en-US" altLang="zh-CN" sz="5400" b="0" i="0" dirty="0" err="1">
                <a:effectLst/>
                <a:latin typeface="-apple-system"/>
              </a:rPr>
              <a:t>cX</a:t>
            </a:r>
            <a:r>
              <a:rPr lang="en-US" altLang="zh-CN" sz="5400" b="0" i="0" dirty="0">
                <a:effectLst/>
                <a:latin typeface="-apple-system"/>
              </a:rPr>
              <a:t> = 1</a:t>
            </a:r>
            <a:r>
              <a:rPr lang="zh-CN" altLang="en-US" sz="5400" b="0" i="0" dirty="0">
                <a:effectLst/>
                <a:latin typeface="-apple-system"/>
              </a:rPr>
              <a:t>和</a:t>
            </a:r>
            <a:r>
              <a:rPr lang="en-US" altLang="zh-CN" sz="5400" b="0" i="0" dirty="0" err="1">
                <a:effectLst/>
                <a:latin typeface="-apple-system"/>
              </a:rPr>
              <a:t>rY</a:t>
            </a:r>
            <a:r>
              <a:rPr lang="en-US" altLang="zh-CN" sz="5400" b="0" i="0" dirty="0">
                <a:effectLst/>
                <a:latin typeface="-apple-system"/>
              </a:rPr>
              <a:t> = 8</a:t>
            </a:r>
            <a:r>
              <a:rPr lang="zh-CN" altLang="en-US" sz="5400" b="0" i="0" dirty="0">
                <a:effectLst/>
                <a:latin typeface="-apple-system"/>
              </a:rPr>
              <a:t>，</a:t>
            </a:r>
            <a:r>
              <a:rPr lang="en-US" altLang="zh-CN" sz="5400" b="0" i="0" dirty="0" err="1">
                <a:effectLst/>
                <a:latin typeface="-apple-system"/>
              </a:rPr>
              <a:t>cY</a:t>
            </a:r>
            <a:r>
              <a:rPr lang="en-US" altLang="zh-CN" sz="5400" b="0" i="0" dirty="0">
                <a:effectLst/>
                <a:latin typeface="-apple-system"/>
              </a:rPr>
              <a:t> = 4</a:t>
            </a:r>
            <a:r>
              <a:rPr lang="zh-CN" altLang="en-US" sz="5400" b="0" i="0" dirty="0">
                <a:effectLst/>
                <a:latin typeface="-apple-system"/>
              </a:rPr>
              <a:t>，</a:t>
            </a:r>
            <a:r>
              <a:rPr lang="en-US" altLang="zh-CN" sz="5400" b="0" i="0" dirty="0">
                <a:effectLst/>
                <a:latin typeface="-apple-system"/>
              </a:rPr>
              <a:t>α</a:t>
            </a:r>
            <a:r>
              <a:rPr lang="zh-CN" altLang="en-US" sz="5400" b="0" i="0" dirty="0">
                <a:effectLst/>
                <a:latin typeface="-apple-system"/>
              </a:rPr>
              <a:t>和</a:t>
            </a:r>
            <a:r>
              <a:rPr lang="en-US" altLang="zh-CN" sz="5400" b="0" i="0" dirty="0">
                <a:effectLst/>
                <a:latin typeface="-apple-system"/>
              </a:rPr>
              <a:t>β</a:t>
            </a:r>
            <a:r>
              <a:rPr lang="zh-CN" altLang="en-US" sz="5400" b="0" i="0" dirty="0">
                <a:effectLst/>
                <a:latin typeface="-apple-system"/>
              </a:rPr>
              <a:t>设置为</a:t>
            </a:r>
            <a:r>
              <a:rPr lang="en-US" altLang="zh-CN" sz="5400" b="0" i="0" dirty="0">
                <a:effectLst/>
                <a:latin typeface="-apple-system"/>
              </a:rPr>
              <a:t>1</a:t>
            </a:r>
            <a:r>
              <a:rPr lang="zh-CN" altLang="en-US" sz="5400" b="0" i="0" dirty="0">
                <a:effectLst/>
                <a:latin typeface="-apple-system"/>
              </a:rPr>
              <a:t>。</a:t>
            </a:r>
            <a:r>
              <a:rPr lang="zh-CN" altLang="en-US" sz="7200" b="0" i="0" dirty="0">
                <a:effectLst/>
                <a:latin typeface="-apple-system"/>
              </a:rPr>
              <a:t>如图</a:t>
            </a:r>
            <a:r>
              <a:rPr lang="en-US" altLang="zh-CN" sz="7200" b="0" i="0" dirty="0">
                <a:effectLst/>
                <a:latin typeface="-apple-system"/>
              </a:rPr>
              <a:t>1(a)</a:t>
            </a:r>
            <a:r>
              <a:rPr lang="zh-CN" altLang="en-US" sz="7200" b="0" i="0" dirty="0">
                <a:effectLst/>
                <a:latin typeface="-apple-system"/>
              </a:rPr>
              <a:t>和图</a:t>
            </a:r>
            <a:r>
              <a:rPr lang="en-US" altLang="zh-CN" sz="7200" b="0" i="0" dirty="0">
                <a:effectLst/>
                <a:latin typeface="-apple-system"/>
              </a:rPr>
              <a:t>1(b)</a:t>
            </a:r>
            <a:r>
              <a:rPr lang="zh-CN" altLang="en-US" sz="7200" b="0" i="0" dirty="0">
                <a:effectLst/>
                <a:latin typeface="-apple-system"/>
              </a:rPr>
              <a:t>所示，首先在</a:t>
            </a:r>
            <a:r>
              <a:rPr lang="en-US" altLang="zh-CN" sz="7200" b="0" i="0" dirty="0">
                <a:effectLst/>
                <a:latin typeface="-apple-system"/>
              </a:rPr>
              <a:t>X</a:t>
            </a:r>
            <a:r>
              <a:rPr lang="zh-CN" altLang="en-US" sz="7200" b="0" i="0" dirty="0">
                <a:effectLst/>
                <a:latin typeface="-apple-system"/>
              </a:rPr>
              <a:t>和</a:t>
            </a:r>
            <a:r>
              <a:rPr lang="en-US" altLang="zh-CN" sz="7200" b="0" i="0" dirty="0">
                <a:effectLst/>
                <a:latin typeface="-apple-system"/>
              </a:rPr>
              <a:t>Y</a:t>
            </a:r>
            <a:r>
              <a:rPr lang="zh-CN" altLang="en-US" sz="7200" b="0" i="0" dirty="0">
                <a:effectLst/>
                <a:latin typeface="-apple-system"/>
              </a:rPr>
              <a:t>之间平均分配工作量</a:t>
            </a:r>
            <a:r>
              <a:rPr lang="en-US" altLang="zh-CN" sz="7200" b="0" i="0" dirty="0">
                <a:effectLst/>
                <a:latin typeface="-apple-system"/>
              </a:rPr>
              <a:t>(</a:t>
            </a:r>
            <a:r>
              <a:rPr lang="zh-CN" altLang="en-US" sz="7200" b="0" i="0" dirty="0">
                <a:effectLst/>
                <a:latin typeface="-apple-system"/>
              </a:rPr>
              <a:t>即</a:t>
            </a:r>
            <a:r>
              <a:rPr lang="en-US" altLang="zh-CN" sz="7200" b="0" i="0" dirty="0" err="1">
                <a:effectLst/>
                <a:latin typeface="-apple-system"/>
              </a:rPr>
              <a:t>wX</a:t>
            </a:r>
            <a:r>
              <a:rPr lang="en-US" altLang="zh-CN" sz="7200" b="0" i="0" dirty="0">
                <a:effectLst/>
                <a:latin typeface="-apple-system"/>
              </a:rPr>
              <a:t> = 5, </a:t>
            </a:r>
            <a:r>
              <a:rPr lang="en-US" altLang="zh-CN" sz="7200" b="0" i="0" dirty="0" err="1">
                <a:effectLst/>
                <a:latin typeface="-apple-system"/>
              </a:rPr>
              <a:t>wY</a:t>
            </a:r>
            <a:r>
              <a:rPr lang="en-US" altLang="zh-CN" sz="7200" b="0" i="0" dirty="0">
                <a:effectLst/>
                <a:latin typeface="-apple-system"/>
              </a:rPr>
              <a:t> = 5)</a:t>
            </a:r>
            <a:r>
              <a:rPr lang="zh-CN" altLang="en-US" sz="7200" b="0" i="0" dirty="0">
                <a:effectLst/>
                <a:latin typeface="-apple-system"/>
              </a:rPr>
              <a:t>，可以看到在不同调度顺序下的他们的总时延</a:t>
            </a:r>
            <a:r>
              <a:rPr lang="zh-CN" altLang="en-US" sz="9600" dirty="0">
                <a:solidFill>
                  <a:srgbClr val="000000"/>
                </a:solidFill>
                <a:latin typeface="微软雅黑" panose="020B0503020204020204" pitchFamily="34" charset="-122"/>
                <a:ea typeface="微软雅黑" panose="020B0503020204020204" pitchFamily="34" charset="-122"/>
              </a:rPr>
              <a:t>相差较大</a:t>
            </a:r>
            <a:r>
              <a:rPr lang="zh-CN" altLang="en-US" sz="7200" b="0" i="0" dirty="0">
                <a:effectLst/>
                <a:latin typeface="-apple-system"/>
              </a:rPr>
              <a:t>。在图</a:t>
            </a:r>
            <a:r>
              <a:rPr lang="en-US" altLang="zh-CN" sz="7200" b="0" i="0" dirty="0">
                <a:effectLst/>
                <a:latin typeface="-apple-system"/>
              </a:rPr>
              <a:t>1(c)</a:t>
            </a:r>
            <a:r>
              <a:rPr lang="zh-CN" altLang="en-US" sz="7200" b="0" i="0" dirty="0">
                <a:effectLst/>
                <a:latin typeface="-apple-system"/>
              </a:rPr>
              <a:t>和图</a:t>
            </a:r>
            <a:r>
              <a:rPr lang="en-US" altLang="zh-CN" sz="7200" b="0" i="0" dirty="0">
                <a:effectLst/>
                <a:latin typeface="-apple-system"/>
              </a:rPr>
              <a:t>1(d)</a:t>
            </a:r>
            <a:r>
              <a:rPr lang="zh-CN" altLang="en-US" sz="7200" b="0" i="0" dirty="0">
                <a:effectLst/>
                <a:latin typeface="-apple-system"/>
              </a:rPr>
              <a:t>所示，正向通信调度顺序相同的情况</a:t>
            </a:r>
            <a:r>
              <a:rPr lang="zh-CN" altLang="en-US" sz="7200" b="0" i="0">
                <a:effectLst/>
                <a:latin typeface="-apple-system"/>
              </a:rPr>
              <a:t>下，</a:t>
            </a:r>
            <a:r>
              <a:rPr lang="zh-CN" altLang="en-US" sz="9600">
                <a:solidFill>
                  <a:srgbClr val="000000"/>
                </a:solidFill>
                <a:latin typeface="微软雅黑" panose="020B0503020204020204" pitchFamily="34" charset="-122"/>
                <a:ea typeface="微软雅黑" panose="020B0503020204020204" pitchFamily="34" charset="-122"/>
              </a:rPr>
              <a:t>即使获得了每个设备的最优工作量</a:t>
            </a:r>
            <a:r>
              <a:rPr lang="zh-CN" altLang="en-US" sz="7200" b="0" i="0">
                <a:effectLst/>
                <a:latin typeface="-apple-system"/>
              </a:rPr>
              <a:t>，</a:t>
            </a:r>
            <a:r>
              <a:rPr lang="zh-CN" altLang="en-US" sz="7200" b="0" i="0" dirty="0">
                <a:effectLst/>
                <a:latin typeface="-apple-system"/>
              </a:rPr>
              <a:t>但不同的向后通信调度顺序也会导致不同的时延。举这个例子是想</a:t>
            </a:r>
            <a:r>
              <a:rPr lang="zh-CN" altLang="en-US" sz="9600" i="1" dirty="0">
                <a:solidFill>
                  <a:srgbClr val="C00000"/>
                </a:solidFill>
                <a:latin typeface="微软雅黑" panose="020B0503020204020204" pitchFamily="34" charset="-122"/>
                <a:ea typeface="微软雅黑" panose="020B0503020204020204" pitchFamily="34" charset="-122"/>
              </a:rPr>
              <a:t>强调了通信调度顺序对整体时延的影响，</a:t>
            </a:r>
            <a:r>
              <a:rPr lang="zh-CN" altLang="en-US" sz="7200" b="0" i="0" dirty="0">
                <a:effectLst/>
                <a:latin typeface="-apple-system"/>
              </a:rPr>
              <a:t>所以后面对调度的顺序进行了研究。</a:t>
            </a:r>
            <a:endParaRPr lang="zh-CN" altLang="en-US" sz="4000" dirty="0"/>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3398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9600" b="0" i="0" dirty="0">
                <a:effectLst/>
                <a:latin typeface="-apple-system"/>
              </a:rPr>
              <a:t>在对问题定义之前，本文先给出了计算调度的定义。对于。。。。</a:t>
            </a:r>
            <a:r>
              <a:rPr lang="en-US" altLang="zh-CN" sz="7200" b="0" i="0" dirty="0">
                <a:solidFill>
                  <a:srgbClr val="374151"/>
                </a:solidFill>
                <a:effectLst/>
                <a:latin typeface="Söhne"/>
              </a:rPr>
              <a:t>MLCCS-G</a:t>
            </a:r>
            <a:r>
              <a:rPr lang="zh-CN" altLang="en-US" sz="7200" b="0" i="0" dirty="0">
                <a:solidFill>
                  <a:srgbClr val="374151"/>
                </a:solidFill>
                <a:effectLst/>
                <a:latin typeface="Söhne"/>
              </a:rPr>
              <a:t>问题的目标是计算一组非重叠的计算调度集合 </a:t>
            </a:r>
            <a:r>
              <a:rPr lang="en-US" altLang="zh-CN" sz="7200" b="0" i="0" dirty="0">
                <a:solidFill>
                  <a:srgbClr val="374151"/>
                </a:solidFill>
                <a:effectLst/>
                <a:latin typeface="Söhne"/>
              </a:rPr>
              <a:t>S = {(</a:t>
            </a:r>
            <a:r>
              <a:rPr lang="en-US" altLang="zh-CN" sz="7200" b="0" i="0" dirty="0" err="1">
                <a:solidFill>
                  <a:srgbClr val="374151"/>
                </a:solidFill>
                <a:effectLst/>
                <a:latin typeface="Söhne"/>
              </a:rPr>
              <a:t>tF</a:t>
            </a:r>
            <a:r>
              <a:rPr lang="en-US" altLang="zh-CN" sz="7200" b="0" i="0" dirty="0">
                <a:solidFill>
                  <a:srgbClr val="374151"/>
                </a:solidFill>
                <a:effectLst/>
                <a:latin typeface="Söhne"/>
              </a:rPr>
              <a:t>(</a:t>
            </a:r>
            <a:r>
              <a:rPr lang="en-US" altLang="zh-CN" sz="7200" b="0" i="0" dirty="0" err="1">
                <a:solidFill>
                  <a:srgbClr val="374151"/>
                </a:solidFill>
                <a:effectLst/>
                <a:latin typeface="Söhne"/>
              </a:rPr>
              <a:t>i</a:t>
            </a:r>
            <a:r>
              <a:rPr lang="en-US" altLang="zh-CN" sz="7200" b="0" i="0" dirty="0">
                <a:solidFill>
                  <a:srgbClr val="374151"/>
                </a:solidFill>
                <a:effectLst/>
                <a:latin typeface="Söhne"/>
              </a:rPr>
              <a:t>), </a:t>
            </a:r>
            <a:r>
              <a:rPr lang="en-US" altLang="zh-CN" sz="7200" b="0" i="0" dirty="0" err="1">
                <a:solidFill>
                  <a:srgbClr val="374151"/>
                </a:solidFill>
                <a:effectLst/>
                <a:latin typeface="Söhne"/>
              </a:rPr>
              <a:t>tB</a:t>
            </a:r>
            <a:r>
              <a:rPr lang="en-US" altLang="zh-CN" sz="7200" b="0" i="0" dirty="0">
                <a:solidFill>
                  <a:srgbClr val="374151"/>
                </a:solidFill>
                <a:effectLst/>
                <a:latin typeface="Söhne"/>
              </a:rPr>
              <a:t>(</a:t>
            </a:r>
            <a:r>
              <a:rPr lang="en-US" altLang="zh-CN" sz="7200" b="0" i="0" dirty="0" err="1">
                <a:solidFill>
                  <a:srgbClr val="374151"/>
                </a:solidFill>
                <a:effectLst/>
                <a:latin typeface="Söhne"/>
              </a:rPr>
              <a:t>i</a:t>
            </a:r>
            <a:r>
              <a:rPr lang="en-US" altLang="zh-CN" sz="7200" b="0" i="0" dirty="0">
                <a:solidFill>
                  <a:srgbClr val="374151"/>
                </a:solidFill>
                <a:effectLst/>
                <a:latin typeface="Söhne"/>
              </a:rPr>
              <a:t>),Ti)</a:t>
            </a:r>
            <a:r>
              <a:rPr lang="zh-CN" altLang="en-US" sz="7200" b="0" i="0" dirty="0">
                <a:solidFill>
                  <a:srgbClr val="374151"/>
                </a:solidFill>
                <a:effectLst/>
                <a:latin typeface="Söhne"/>
              </a:rPr>
              <a:t>，</a:t>
            </a:r>
            <a:r>
              <a:rPr lang="en-US" altLang="zh-CN" sz="7200" b="0" i="0" dirty="0">
                <a:solidFill>
                  <a:srgbClr val="374151"/>
                </a:solidFill>
                <a:effectLst/>
                <a:latin typeface="Söhne"/>
              </a:rPr>
              <a:t>1 ≤ </a:t>
            </a:r>
            <a:r>
              <a:rPr lang="en-US" altLang="zh-CN" sz="7200" b="0" i="0" dirty="0" err="1">
                <a:solidFill>
                  <a:srgbClr val="374151"/>
                </a:solidFill>
                <a:effectLst/>
                <a:latin typeface="Söhne"/>
              </a:rPr>
              <a:t>i</a:t>
            </a:r>
            <a:r>
              <a:rPr lang="en-US" altLang="zh-CN" sz="7200" b="0" i="0" dirty="0">
                <a:solidFill>
                  <a:srgbClr val="374151"/>
                </a:solidFill>
                <a:effectLst/>
                <a:latin typeface="Söhne"/>
              </a:rPr>
              <a:t> ≤ N}</a:t>
            </a:r>
            <a:r>
              <a:rPr lang="zh-CN" altLang="en-US" sz="7200" b="0" i="0" dirty="0">
                <a:solidFill>
                  <a:srgbClr val="374151"/>
                </a:solidFill>
                <a:effectLst/>
                <a:latin typeface="Söhne"/>
              </a:rPr>
              <a:t>，以最小化总体时延 </a:t>
            </a:r>
            <a:r>
              <a:rPr lang="en-US" altLang="zh-CN" sz="7200" b="0" i="0" dirty="0">
                <a:solidFill>
                  <a:srgbClr val="374151"/>
                </a:solidFill>
                <a:effectLst/>
                <a:latin typeface="Söhne"/>
              </a:rPr>
              <a:t>L</a:t>
            </a:r>
            <a:r>
              <a:rPr lang="zh-CN" altLang="en-US" sz="7200" b="0" i="0" dirty="0">
                <a:solidFill>
                  <a:srgbClr val="374151"/>
                </a:solidFill>
                <a:effectLst/>
                <a:latin typeface="Söhne"/>
              </a:rPr>
              <a:t>。其中，</a:t>
            </a:r>
            <a:r>
              <a:rPr lang="en-US" altLang="zh-CN" sz="7200" b="0" i="0" dirty="0">
                <a:solidFill>
                  <a:srgbClr val="374151"/>
                </a:solidFill>
                <a:effectLst/>
                <a:latin typeface="Söhne"/>
              </a:rPr>
              <a:t>L </a:t>
            </a:r>
            <a:r>
              <a:rPr lang="zh-CN" altLang="en-US" sz="7200" b="0" i="0" dirty="0">
                <a:solidFill>
                  <a:srgbClr val="374151"/>
                </a:solidFill>
                <a:effectLst/>
                <a:latin typeface="Söhne"/>
              </a:rPr>
              <a:t>被定义为所有设备的后向通信完成时间与其通信时延的最大值，其实就是最后一个设备完成任务的时间。</a:t>
            </a:r>
            <a:endParaRPr lang="en-US" altLang="zh-CN" sz="7200" b="0" i="0" dirty="0">
              <a:solidFill>
                <a:srgbClr val="374151"/>
              </a:solidFill>
              <a:effectLst/>
              <a:latin typeface="Söhne"/>
            </a:endParaRPr>
          </a:p>
          <a:p>
            <a:r>
              <a:rPr lang="zh-CN" altLang="en-US" sz="9600" b="0" i="0" dirty="0">
                <a:effectLst/>
                <a:latin typeface="-apple-system"/>
              </a:rPr>
              <a:t>没有固定通信时间和任意可分割工作量的通用模型</a:t>
            </a:r>
            <a:r>
              <a:rPr lang="zh-CN" altLang="en-US" sz="7200" b="0" i="0" dirty="0">
                <a:effectLst/>
                <a:latin typeface="-apple-system"/>
              </a:rPr>
              <a:t>（</a:t>
            </a:r>
            <a:r>
              <a:rPr lang="en-US" altLang="zh-CN" sz="7200" b="0" i="0" dirty="0">
                <a:effectLst/>
                <a:latin typeface="-apple-system"/>
              </a:rPr>
              <a:t>MLCCS-G</a:t>
            </a:r>
            <a:r>
              <a:rPr lang="zh-CN" altLang="en-US" sz="7200" b="0" i="0" dirty="0">
                <a:effectLst/>
                <a:latin typeface="-apple-system"/>
              </a:rPr>
              <a:t>）</a:t>
            </a:r>
            <a:endParaRPr lang="zh-CN" altLang="en-US" sz="7200" dirty="0"/>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38366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这一问题很难直接解决，下面介绍文章给出的解决方案</a:t>
            </a:r>
            <a:endParaRPr lang="en-US" altLang="zh-CN" b="0" i="0" dirty="0">
              <a:effectLst/>
              <a:latin typeface="-apple-system"/>
            </a:endParaRPr>
          </a:p>
          <a:p>
            <a:r>
              <a:rPr lang="zh-CN" altLang="en-US" b="0" i="0" u="sng" dirty="0">
                <a:effectLst/>
                <a:latin typeface="-apple-system"/>
              </a:rPr>
              <a:t>对于</a:t>
            </a:r>
            <a:r>
              <a:rPr lang="en-US" altLang="zh-CN" b="0" i="0" u="sng" dirty="0">
                <a:effectLst/>
                <a:latin typeface="-apple-system"/>
              </a:rPr>
              <a:t>MLCCS-G</a:t>
            </a:r>
            <a:r>
              <a:rPr lang="zh-CN" altLang="en-US" b="0" i="0" u="sng" dirty="0">
                <a:effectLst/>
                <a:latin typeface="-apple-system"/>
              </a:rPr>
              <a:t>问题，需要解决向各个设备分配子任务和计算通信调度顺序的耦合问题，</a:t>
            </a:r>
          </a:p>
        </p:txBody>
      </p:sp>
      <p:sp>
        <p:nvSpPr>
          <p:cNvPr id="5" name="灯片编号占位符 4">
            <a:extLst>
              <a:ext uri="{FF2B5EF4-FFF2-40B4-BE49-F238E27FC236}">
                <a16:creationId xmlns:a16="http://schemas.microsoft.com/office/drawing/2014/main" id="{A291D367-6184-4860-8569-091B9EB077D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34629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4000" b="0" i="0" dirty="0">
                <a:effectLst/>
                <a:latin typeface="-apple-system"/>
              </a:rPr>
              <a:t>本文提出了一种</a:t>
            </a:r>
            <a:r>
              <a:rPr lang="zh-CN" altLang="en-US" sz="4000" b="1" dirty="0">
                <a:latin typeface="微软雅黑" panose="020B0503020204020204" pitchFamily="34" charset="-122"/>
                <a:ea typeface="微软雅黑" panose="020B0503020204020204" pitchFamily="34" charset="-122"/>
                <a:cs typeface="Times New Roman" panose="02020603050405020304" pitchFamily="18" charset="0"/>
              </a:rPr>
              <a:t>基于金字塔的分配调度算法</a:t>
            </a:r>
            <a:r>
              <a:rPr lang="zh-CN" altLang="en-US" sz="4000" b="0" i="0" dirty="0">
                <a:effectLst/>
                <a:latin typeface="微软雅黑" panose="020B0503020204020204" pitchFamily="34" charset="-122"/>
                <a:ea typeface="微软雅黑" panose="020B0503020204020204" pitchFamily="34" charset="-122"/>
                <a:cs typeface="Times New Roman" panose="02020603050405020304" pitchFamily="18" charset="0"/>
              </a:rPr>
              <a:t>来解决上述问题</a:t>
            </a:r>
            <a:r>
              <a:rPr lang="zh-CN" altLang="en-US" sz="4000" b="0" i="0" dirty="0">
                <a:effectLst/>
                <a:latin typeface="-apple-system"/>
              </a:rPr>
              <a:t>。下面首先介绍一种基于金字塔的计算模型，然后基于这样的模型，得到每个设备的最佳通信调度顺序并计算出分配的最优工作量。最后，我们将介绍一种近似任务分配算法，将子任务分配给每个设备，使其分配到的工作量接近于计算得到的最优工作量。</a:t>
            </a:r>
            <a:r>
              <a:rPr lang="en-US" altLang="zh-CN" sz="4000" b="0" i="0" dirty="0">
                <a:effectLst/>
                <a:latin typeface="-apple-system"/>
              </a:rPr>
              <a:t>(</a:t>
            </a:r>
            <a:r>
              <a:rPr lang="en-US" altLang="zh-CN" sz="5400" dirty="0"/>
              <a:t>Pyramid-based Assigning and Scheduling (PAS) algorithm</a:t>
            </a:r>
            <a:r>
              <a:rPr lang="en-US" altLang="zh-CN" sz="4000" b="0" i="0" dirty="0">
                <a:effectLst/>
                <a:latin typeface="-apple-system"/>
              </a:rPr>
              <a:t>)</a:t>
            </a:r>
            <a:endParaRPr lang="zh-CN" altLang="en-US" sz="2800"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72472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4000" b="0" i="0" u="sng" dirty="0">
                <a:effectLst/>
                <a:latin typeface="-apple-system"/>
              </a:rPr>
              <a:t>考虑工作量</a:t>
            </a:r>
            <a:r>
              <a:rPr lang="en-US" altLang="zh-CN" sz="4000" b="0" i="0" u="sng" dirty="0">
                <a:effectLst/>
                <a:latin typeface="-apple-system"/>
              </a:rPr>
              <a:t>W</a:t>
            </a:r>
            <a:r>
              <a:rPr lang="zh-CN" altLang="en-US" sz="4000" b="0" i="0" u="sng" dirty="0">
                <a:effectLst/>
                <a:latin typeface="-apple-system"/>
              </a:rPr>
              <a:t>可以任意分割的场景。</a:t>
            </a:r>
            <a:r>
              <a:rPr lang="zh-CN" altLang="en-US" sz="4000" b="0" i="0" dirty="0">
                <a:effectLst/>
                <a:latin typeface="-apple-system"/>
              </a:rPr>
              <a:t>先对一般情况进行分析，如图</a:t>
            </a:r>
            <a:r>
              <a:rPr lang="en-US" altLang="zh-CN" sz="4000" b="0" i="0" dirty="0">
                <a:effectLst/>
                <a:latin typeface="-apple-system"/>
              </a:rPr>
              <a:t>3(a)</a:t>
            </a:r>
            <a:r>
              <a:rPr lang="zh-CN" altLang="en-US" sz="4000" b="0" i="0" dirty="0">
                <a:effectLst/>
                <a:latin typeface="-apple-system"/>
              </a:rPr>
              <a:t>所示，这里引用了文章</a:t>
            </a:r>
            <a:r>
              <a:rPr lang="en-US" altLang="zh-CN" sz="4000" b="0" i="0" dirty="0">
                <a:effectLst/>
                <a:latin typeface="-apple-system"/>
              </a:rPr>
              <a:t>2</a:t>
            </a:r>
            <a:r>
              <a:rPr lang="zh-CN" altLang="en-US" sz="4000" b="0" i="0" dirty="0">
                <a:effectLst/>
                <a:latin typeface="-apple-system"/>
              </a:rPr>
              <a:t>当中的一个结论</a:t>
            </a:r>
            <a:r>
              <a:rPr lang="en-US" altLang="zh-CN" sz="4000" b="0" i="0" dirty="0">
                <a:effectLst/>
                <a:latin typeface="-apple-system"/>
              </a:rPr>
              <a:t>,</a:t>
            </a:r>
            <a:r>
              <a:rPr lang="zh-CN" altLang="en-US" sz="4000" b="0" i="0" dirty="0">
                <a:effectLst/>
                <a:latin typeface="-apple-system"/>
              </a:rPr>
              <a:t>在所有的向后通信之前，先调度每个设备的向前通信是最优的。设</a:t>
            </a:r>
            <a:r>
              <a:rPr lang="en-US" altLang="zh-CN" sz="4000" b="0" i="0" dirty="0" err="1">
                <a:effectLst/>
                <a:latin typeface="-apple-system"/>
              </a:rPr>
              <a:t>Lopt</a:t>
            </a:r>
            <a:r>
              <a:rPr lang="zh-CN" altLang="en-US" sz="4000" b="0" i="0" dirty="0">
                <a:effectLst/>
                <a:latin typeface="-apple-system"/>
              </a:rPr>
              <a:t>为最优时延，由三部分</a:t>
            </a:r>
            <a:r>
              <a:rPr lang="en-US" altLang="zh-CN" sz="4000" b="0" i="0" dirty="0">
                <a:effectLst/>
                <a:latin typeface="-apple-system"/>
              </a:rPr>
              <a:t>[1]</a:t>
            </a:r>
            <a:r>
              <a:rPr lang="zh-CN" altLang="en-US" sz="4000" b="0" i="0" dirty="0">
                <a:effectLst/>
                <a:latin typeface="-apple-system"/>
              </a:rPr>
              <a:t>组成</a:t>
            </a:r>
            <a:r>
              <a:rPr lang="en-US" altLang="zh-CN" sz="4000" b="0" i="0" dirty="0">
                <a:effectLst/>
                <a:latin typeface="-apple-system"/>
              </a:rPr>
              <a:t>,</a:t>
            </a:r>
            <a:r>
              <a:rPr lang="zh-CN" altLang="en-US" sz="4000" b="0" i="0" dirty="0">
                <a:effectLst/>
                <a:latin typeface="-apple-system"/>
              </a:rPr>
              <a:t>首先是所有设备前向通信的总时延，加上后向通信的总时延，中间这一段是计算是时延。第一项是不变的，需要做的是最小化后面这两项。</a:t>
            </a:r>
            <a:endParaRPr lang="en-US" altLang="zh-CN" sz="4000" b="0" i="0" dirty="0">
              <a:effectLst/>
              <a:latin typeface="-apple-system"/>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4000" b="0" i="0" dirty="0">
                <a:effectLst/>
                <a:latin typeface="-apple-system"/>
              </a:rPr>
              <a:t>文章里说，一种调度顺序能使前向通信的这部分时延减少，那么以相反顺序调度后向通信，它的时延也会减少。我理解的是，在文章后面介绍到，前向通信的调度顺序是由通信速率降序排序得到的，将通信速率高的设备放在前面，它耗费的通信时延少，所以后面设备就有更多的时间进行计算，由于后向通信与前向通信的速率一样，所以对称过来，如图</a:t>
            </a:r>
            <a:r>
              <a:rPr lang="en-US" altLang="zh-CN" sz="4000" b="0" i="0" dirty="0">
                <a:effectLst/>
                <a:latin typeface="-apple-system"/>
              </a:rPr>
              <a:t>b</a:t>
            </a:r>
            <a:r>
              <a:rPr lang="zh-CN" altLang="en-US" sz="4000" b="0" i="0" dirty="0">
                <a:effectLst/>
                <a:latin typeface="-apple-system"/>
              </a:rPr>
              <a:t>，后向通信的调度顺序与前向通信相反。可以减少时延。</a:t>
            </a:r>
            <a:r>
              <a:rPr lang="zh-CN" altLang="en-US" sz="4000" b="0" i="0" u="sng" dirty="0">
                <a:effectLst/>
                <a:latin typeface="-apple-system"/>
              </a:rPr>
              <a:t>而一个设备的前向通信和后向通信速率一样的，所以它俩具有对称性。</a:t>
            </a:r>
            <a:endParaRPr lang="en-US" altLang="zh-CN" sz="4000" b="0" i="0" u="sng" dirty="0">
              <a:effectLst/>
              <a:latin typeface="-apple-system"/>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4000" b="0" i="0" u="none" dirty="0">
                <a:effectLst/>
                <a:latin typeface="-apple-system"/>
              </a:rPr>
              <a:t>基于以上观察，可将金字塔计算模型定义如下，第一条和第三条刚才解释了，这个第二条，也很好理解，</a:t>
            </a:r>
            <a:r>
              <a:rPr lang="zh-CN" altLang="en-US" sz="4000" b="0" i="0" u="none" dirty="0">
                <a:solidFill>
                  <a:srgbClr val="0F0F0F"/>
                </a:solidFill>
                <a:effectLst/>
                <a:latin typeface="Söhne"/>
              </a:rPr>
              <a:t>就是</a:t>
            </a:r>
            <a:r>
              <a:rPr lang="zh-CN" altLang="en-US" sz="4000" b="0" i="0" dirty="0">
                <a:solidFill>
                  <a:srgbClr val="0F0F0F"/>
                </a:solidFill>
                <a:effectLst/>
                <a:latin typeface="Söhne"/>
              </a:rPr>
              <a:t>在优化时延的过程中，空闲时间越少越好。这个</a:t>
            </a:r>
            <a:r>
              <a:rPr lang="zh-CN" altLang="en-US" sz="5400" dirty="0">
                <a:solidFill>
                  <a:srgbClr val="000000"/>
                </a:solidFill>
                <a:latin typeface="+mj-lt"/>
                <a:ea typeface="微软雅黑" panose="020B0503020204020204" pitchFamily="34" charset="-122"/>
              </a:rPr>
              <a:t>存在非空闲时间</a:t>
            </a:r>
            <a:r>
              <a:rPr lang="zh-CN" altLang="en-US" sz="4000" b="0" i="0" dirty="0">
                <a:solidFill>
                  <a:srgbClr val="0F0F0F"/>
                </a:solidFill>
                <a:effectLst/>
                <a:latin typeface="-apple-system"/>
              </a:rPr>
              <a:t>，意思是两个通信时间段之间，设备处于活动状态，一定有计算或者通信活动正在进行。</a:t>
            </a:r>
            <a:endParaRPr lang="en-US" altLang="zh-CN" sz="4000" b="0" i="0" dirty="0">
              <a:solidFill>
                <a:srgbClr val="0F0F0F"/>
              </a:solidFill>
              <a:effectLst/>
              <a:latin typeface="-apple-system"/>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4000" b="0" i="0" dirty="0">
                <a:solidFill>
                  <a:srgbClr val="0F0F0F"/>
                </a:solidFill>
                <a:effectLst/>
                <a:latin typeface="-apple-system"/>
              </a:rPr>
              <a:t>最优的情况就是像图中这样，</a:t>
            </a:r>
            <a:r>
              <a:rPr lang="zh-CN" altLang="en-US" sz="4000" b="0" i="0" dirty="0">
                <a:solidFill>
                  <a:srgbClr val="0F0F0F"/>
                </a:solidFill>
                <a:effectLst/>
                <a:latin typeface="Söhne"/>
              </a:rPr>
              <a:t>一次通信结束下一次通信就接着开始，这样能保证时间得到最大程度的利用。</a:t>
            </a:r>
            <a:r>
              <a:rPr lang="zh-CN" altLang="en-US" sz="4000" b="0" i="0" u="sng" dirty="0">
                <a:solidFill>
                  <a:srgbClr val="0F0F0F"/>
                </a:solidFill>
                <a:effectLst/>
                <a:latin typeface="Söhne"/>
              </a:rPr>
              <a:t>受此启发，就得到了金字塔计算模型。</a:t>
            </a:r>
            <a:r>
              <a:rPr lang="zh-CN" altLang="en-US" sz="4000" b="0" i="0" dirty="0">
                <a:effectLst/>
                <a:latin typeface="-apple-system"/>
              </a:rPr>
              <a:t>后面的描述中，为简便起见，将正向通信的调度顺序称为金字塔计算模型的调度顺序。</a:t>
            </a:r>
            <a:endParaRPr lang="zh-CN" altLang="en-US" sz="2800"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54864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5400" b="0" i="0" dirty="0">
                <a:effectLst/>
                <a:latin typeface="-apple-system"/>
              </a:rPr>
              <a:t>然后这一步分是证明</a:t>
            </a:r>
            <a:r>
              <a:rPr lang="zh-CN" altLang="en-US" sz="5400" b="1" dirty="0">
                <a:latin typeface="微软雅黑" panose="020B0503020204020204" pitchFamily="34" charset="-122"/>
                <a:ea typeface="微软雅黑" panose="020B0503020204020204" pitchFamily="34" charset="-122"/>
                <a:cs typeface="Times New Roman" panose="02020603050405020304" pitchFamily="18" charset="0"/>
              </a:rPr>
              <a:t>基于金字塔的计算模型</a:t>
            </a:r>
            <a:r>
              <a:rPr lang="zh-CN" altLang="en-US" sz="5400" b="1" i="0" dirty="0">
                <a:effectLst/>
                <a:latin typeface="微软雅黑" panose="020B0503020204020204" pitchFamily="34" charset="-122"/>
                <a:ea typeface="微软雅黑" panose="020B0503020204020204" pitchFamily="34" charset="-122"/>
                <a:cs typeface="Times New Roman" panose="02020603050405020304" pitchFamily="18" charset="0"/>
              </a:rPr>
              <a:t>，它所得到的时延存在一个上界，就是这个比值就是近似比。</a:t>
            </a:r>
            <a:r>
              <a:rPr lang="zh-CN" altLang="en-US" sz="5400" b="0" i="0" dirty="0">
                <a:effectLst/>
                <a:latin typeface="-apple-system"/>
              </a:rPr>
              <a:t>最大通信速率和最小通信速率的比值。</a:t>
            </a:r>
            <a:r>
              <a:rPr lang="zh-CN" altLang="en-US" sz="4000" b="0" i="0" dirty="0">
                <a:effectLst/>
                <a:latin typeface="-apple-system"/>
              </a:rPr>
              <a:t>最优时延</a:t>
            </a:r>
            <a:r>
              <a:rPr lang="en-US" altLang="zh-CN" sz="4000" b="0" i="0" dirty="0" err="1">
                <a:effectLst/>
                <a:latin typeface="-apple-system"/>
              </a:rPr>
              <a:t>Lopt</a:t>
            </a:r>
            <a:r>
              <a:rPr lang="zh-CN" altLang="en-US" sz="4000" b="0" i="0" dirty="0">
                <a:effectLst/>
                <a:latin typeface="-apple-system"/>
              </a:rPr>
              <a:t>必须大于总通信时延。前向通信的总时延是大于前向通信时间内的总计算量除以最小通信速率。最优时延</a:t>
            </a:r>
            <a:r>
              <a:rPr lang="en-US" altLang="zh-CN" sz="4000" b="0" i="0" dirty="0" err="1">
                <a:effectLst/>
                <a:latin typeface="-apple-system"/>
              </a:rPr>
              <a:t>Lopt</a:t>
            </a:r>
            <a:r>
              <a:rPr lang="zh-CN" altLang="en-US" sz="4000" b="0" i="0" dirty="0">
                <a:effectLst/>
                <a:latin typeface="-apple-system"/>
              </a:rPr>
              <a:t>必须大于总通信时延，因为最优时延还会包括计算时延。由于后向通信的调度顺序与前向通信的调度顺序相反，所以后向通信的总时延为这个。进一步可以得到它是小于这个的，最终可以得到</a:t>
            </a:r>
            <a:endParaRPr lang="zh-CN" altLang="en-US" sz="2800"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81776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7200" b="1" dirty="0">
                <a:latin typeface="微软雅黑" panose="020B0503020204020204" pitchFamily="34" charset="-122"/>
                <a:ea typeface="微软雅黑" panose="020B0503020204020204" pitchFamily="34" charset="-122"/>
                <a:cs typeface="Times New Roman" panose="02020603050405020304" pitchFamily="18" charset="0"/>
              </a:rPr>
              <a:t>这一部分就是介绍在金字塔计算模型下的如何计算分配给每个设备的最优工作量</a:t>
            </a:r>
            <a:r>
              <a:rPr lang="zh-CN" altLang="en-US" sz="7200" b="1" i="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7200" b="0" i="0" dirty="0">
                <a:effectLst/>
                <a:latin typeface="-apple-system"/>
              </a:rPr>
              <a:t>设</a:t>
            </a:r>
            <a:r>
              <a:rPr lang="en-US" altLang="zh-CN" sz="7200" b="0" i="0" dirty="0">
                <a:effectLst/>
                <a:latin typeface="-apple-system"/>
              </a:rPr>
              <a:t>&lt; u1, u2</a:t>
            </a:r>
            <a:r>
              <a:rPr lang="zh-CN" altLang="en-US" sz="7200" b="0" i="0" dirty="0">
                <a:effectLst/>
                <a:latin typeface="-apple-system"/>
              </a:rPr>
              <a:t>，</a:t>
            </a:r>
            <a:r>
              <a:rPr lang="en-US" altLang="zh-CN" sz="7200" b="0" i="0" dirty="0">
                <a:effectLst/>
                <a:latin typeface="-apple-system"/>
              </a:rPr>
              <a:t>…</a:t>
            </a:r>
            <a:r>
              <a:rPr lang="zh-CN" altLang="en-US" sz="7200" b="0" i="0" dirty="0">
                <a:effectLst/>
                <a:latin typeface="-apple-system"/>
              </a:rPr>
              <a:t>， </a:t>
            </a:r>
            <a:r>
              <a:rPr lang="en-US" altLang="zh-CN" sz="7200" b="0" i="0" dirty="0" err="1">
                <a:effectLst/>
                <a:latin typeface="-apple-system"/>
              </a:rPr>
              <a:t>uN</a:t>
            </a:r>
            <a:r>
              <a:rPr lang="en-US" altLang="zh-CN" sz="7200" b="0" i="0" dirty="0">
                <a:effectLst/>
                <a:latin typeface="-apple-system"/>
              </a:rPr>
              <a:t> &gt;</a:t>
            </a:r>
            <a:r>
              <a:rPr lang="zh-CN" altLang="en-US" sz="7200" b="0" i="0" dirty="0">
                <a:effectLst/>
                <a:latin typeface="-apple-system"/>
              </a:rPr>
              <a:t>是金字塔计算模型下的任意调度顺序，令</a:t>
            </a:r>
            <a:r>
              <a:rPr lang="en-US" altLang="zh-CN" sz="7200" b="0" i="0" dirty="0" err="1">
                <a:effectLst/>
                <a:latin typeface="-apple-system"/>
              </a:rPr>
              <a:t>ωi</a:t>
            </a:r>
            <a:r>
              <a:rPr lang="zh-CN" altLang="en-US" sz="7200" b="0" i="0" dirty="0">
                <a:effectLst/>
                <a:latin typeface="-apple-system"/>
              </a:rPr>
              <a:t>表示该调度顺序下分配给设备</a:t>
            </a:r>
            <a:r>
              <a:rPr lang="en-US" altLang="zh-CN" sz="7200" b="0" i="0" dirty="0">
                <a:effectLst/>
                <a:latin typeface="-apple-system"/>
              </a:rPr>
              <a:t>ui</a:t>
            </a:r>
            <a:r>
              <a:rPr lang="zh-CN" altLang="en-US" sz="7200" b="0" i="0" dirty="0">
                <a:effectLst/>
                <a:latin typeface="-apple-system"/>
              </a:rPr>
              <a:t>的最优工作量</a:t>
            </a:r>
            <a:r>
              <a:rPr lang="en-US" altLang="zh-CN" sz="7200" b="0" i="0" dirty="0">
                <a:effectLst/>
                <a:latin typeface="-apple-system"/>
              </a:rPr>
              <a:t>,</a:t>
            </a:r>
            <a:r>
              <a:rPr lang="en-US" altLang="zh-CN" sz="5400" b="0" i="0" dirty="0">
                <a:effectLst/>
                <a:latin typeface="-apple-system"/>
              </a:rPr>
              <a:t>ui</a:t>
            </a:r>
            <a:r>
              <a:rPr lang="zh-CN" altLang="en-US" sz="5400" b="0" i="0" dirty="0">
                <a:effectLst/>
                <a:latin typeface="-apple-system"/>
              </a:rPr>
              <a:t>和</a:t>
            </a:r>
            <a:r>
              <a:rPr lang="en-US" altLang="zh-CN" sz="5400" b="0" i="0" dirty="0">
                <a:effectLst/>
                <a:latin typeface="-apple-system"/>
              </a:rPr>
              <a:t>ui+1</a:t>
            </a:r>
            <a:r>
              <a:rPr lang="zh-CN" altLang="en-US" sz="5400" b="0" i="0" dirty="0">
                <a:effectLst/>
                <a:latin typeface="-apple-system"/>
              </a:rPr>
              <a:t>是两个连续的设备，并且</a:t>
            </a:r>
            <a:r>
              <a:rPr lang="en-US" altLang="zh-CN" sz="5400" b="0" i="0" dirty="0">
                <a:effectLst/>
                <a:latin typeface="-apple-system"/>
              </a:rPr>
              <a:t>ui</a:t>
            </a:r>
            <a:r>
              <a:rPr lang="zh-CN" altLang="en-US" sz="5400" b="0" i="0" dirty="0">
                <a:effectLst/>
                <a:latin typeface="-apple-system"/>
              </a:rPr>
              <a:t>安排在</a:t>
            </a:r>
            <a:r>
              <a:rPr lang="en-US" altLang="zh-CN" sz="5400" b="0" i="0" dirty="0">
                <a:effectLst/>
                <a:latin typeface="-apple-system"/>
              </a:rPr>
              <a:t>ui+1</a:t>
            </a:r>
            <a:r>
              <a:rPr lang="zh-CN" altLang="en-US" sz="5400" b="0" i="0" dirty="0">
                <a:effectLst/>
                <a:latin typeface="-apple-system"/>
              </a:rPr>
              <a:t>之前。在</a:t>
            </a:r>
            <a:r>
              <a:rPr lang="zh-CN" altLang="en-US" sz="4000" b="0" i="0" dirty="0">
                <a:effectLst/>
                <a:latin typeface="-apple-system"/>
              </a:rPr>
              <a:t>金字塔模型中，最优的情况就是两个设备之间不存在空闲时间，可以得到，</a:t>
            </a:r>
            <a:r>
              <a:rPr lang="en-US" altLang="zh-CN" sz="4000" b="0" i="0" dirty="0">
                <a:effectLst/>
                <a:latin typeface="-apple-system"/>
              </a:rPr>
              <a:t>ui</a:t>
            </a:r>
            <a:r>
              <a:rPr lang="zh-CN" altLang="en-US" sz="4000" b="0" i="0" dirty="0">
                <a:effectLst/>
                <a:latin typeface="-apple-system"/>
              </a:rPr>
              <a:t>的计算时延</a:t>
            </a:r>
            <a:r>
              <a:rPr lang="en-US" altLang="zh-CN" sz="4000" b="0" i="0" dirty="0" err="1">
                <a:effectLst/>
                <a:latin typeface="-apple-system"/>
              </a:rPr>
              <a:t>Lcomp</a:t>
            </a:r>
            <a:r>
              <a:rPr lang="en-US" altLang="zh-CN" sz="4000" b="0" i="0" dirty="0">
                <a:effectLst/>
                <a:latin typeface="-apple-system"/>
              </a:rPr>
              <a:t>(</a:t>
            </a:r>
            <a:r>
              <a:rPr lang="en-US" altLang="zh-CN" sz="4000" b="0" i="0" dirty="0" err="1">
                <a:effectLst/>
                <a:latin typeface="-apple-system"/>
              </a:rPr>
              <a:t>i</a:t>
            </a:r>
            <a:r>
              <a:rPr lang="en-US" altLang="zh-CN" sz="4000" b="0" i="0" dirty="0">
                <a:effectLst/>
                <a:latin typeface="-apple-system"/>
              </a:rPr>
              <a:t>)</a:t>
            </a:r>
            <a:r>
              <a:rPr lang="zh-CN" altLang="en-US" sz="4000" b="0" i="0" dirty="0">
                <a:effectLst/>
                <a:latin typeface="-apple-system"/>
              </a:rPr>
              <a:t>等于</a:t>
            </a:r>
            <a:r>
              <a:rPr lang="en-US" altLang="zh-CN" sz="4000" b="0" i="0" dirty="0">
                <a:effectLst/>
                <a:latin typeface="-apple-system"/>
              </a:rPr>
              <a:t>ui+1</a:t>
            </a:r>
            <a:r>
              <a:rPr lang="zh-CN" altLang="en-US" sz="4000" b="0" i="0" dirty="0">
                <a:effectLst/>
                <a:latin typeface="-apple-system"/>
              </a:rPr>
              <a:t>的正向通信、计算过程和向后通信的时延之和。得到</a:t>
            </a:r>
            <a:r>
              <a:rPr lang="en-US" altLang="zh-CN" sz="4000" b="0" i="0" dirty="0">
                <a:effectLst/>
                <a:latin typeface="-apple-system"/>
              </a:rPr>
              <a:t>:</a:t>
            </a:r>
            <a:r>
              <a:rPr lang="zh-CN" altLang="en-US" sz="5400" b="0" i="0" dirty="0">
                <a:effectLst/>
                <a:latin typeface="-apple-system"/>
              </a:rPr>
              <a:t>为简便起见，设</a:t>
            </a:r>
            <a:r>
              <a:rPr lang="en-US" altLang="zh-CN" sz="5400" b="0" i="0" dirty="0">
                <a:effectLst/>
                <a:latin typeface="-apple-system"/>
              </a:rPr>
              <a:t>qi</a:t>
            </a:r>
            <a:r>
              <a:rPr lang="zh-CN" altLang="en-US" sz="5400" b="0" i="0" dirty="0">
                <a:effectLst/>
                <a:latin typeface="-apple-system"/>
              </a:rPr>
              <a:t>。</a:t>
            </a:r>
            <a:r>
              <a:rPr lang="zh-CN" altLang="en-US" sz="7200" b="0" i="0" dirty="0">
                <a:effectLst/>
                <a:latin typeface="-apple-system"/>
              </a:rPr>
              <a:t>其中</a:t>
            </a:r>
            <a:r>
              <a:rPr lang="en-US" altLang="zh-CN" sz="7200" b="0" i="0" dirty="0">
                <a:effectLst/>
                <a:latin typeface="-apple-system"/>
              </a:rPr>
              <a:t>ω1</a:t>
            </a:r>
            <a:r>
              <a:rPr lang="zh-CN" altLang="en-US" sz="7200" b="0" i="0" dirty="0">
                <a:effectLst/>
                <a:latin typeface="-apple-system"/>
              </a:rPr>
              <a:t>是第一个设备的工作量，</a:t>
            </a:r>
            <a:r>
              <a:rPr lang="zh-CN" altLang="en-US" sz="4000" b="0" i="0" dirty="0">
                <a:effectLst/>
                <a:latin typeface="-apple-system"/>
              </a:rPr>
              <a:t>对于每个设备</a:t>
            </a:r>
            <a:r>
              <a:rPr lang="en-US" altLang="zh-CN" sz="4000" b="0" i="0" dirty="0">
                <a:effectLst/>
                <a:latin typeface="-apple-system"/>
              </a:rPr>
              <a:t>ui (</a:t>
            </a:r>
            <a:r>
              <a:rPr lang="en-US" altLang="zh-CN" sz="4000" b="0" i="0" dirty="0" err="1">
                <a:effectLst/>
                <a:latin typeface="-apple-system"/>
              </a:rPr>
              <a:t>i</a:t>
            </a:r>
            <a:r>
              <a:rPr lang="en-US" altLang="zh-CN" sz="4000" b="0" i="0" dirty="0">
                <a:effectLst/>
                <a:latin typeface="-apple-system"/>
              </a:rPr>
              <a:t> &gt; 1)</a:t>
            </a:r>
            <a:r>
              <a:rPr lang="zh-CN" altLang="en-US" sz="4000" b="0" i="0" dirty="0">
                <a:effectLst/>
                <a:latin typeface="-apple-system"/>
              </a:rPr>
              <a:t>，计算其</a:t>
            </a:r>
            <a:r>
              <a:rPr lang="zh-CN" altLang="en-US" sz="5400" b="0" i="0" dirty="0">
                <a:effectLst/>
                <a:latin typeface="-apple-system"/>
              </a:rPr>
              <a:t>最优工作量</a:t>
            </a:r>
            <a:r>
              <a:rPr lang="en-US" altLang="zh-CN" sz="4000" b="0" i="0" dirty="0">
                <a:effectLst/>
                <a:latin typeface="-apple-system"/>
              </a:rPr>
              <a:t>:\</a:t>
            </a:r>
            <a:r>
              <a:rPr lang="en-US" altLang="zh-CN" sz="4000" b="1" i="0" dirty="0">
                <a:effectLst/>
                <a:latin typeface="微软雅黑" panose="020B0503020204020204" pitchFamily="34" charset="-122"/>
                <a:ea typeface="微软雅黑" panose="020B0503020204020204" pitchFamily="34" charset="-122"/>
                <a:cs typeface="Times New Roman" panose="02020603050405020304" pitchFamily="18" charset="0"/>
              </a:rPr>
              <a:t>Q1q2</a:t>
            </a:r>
            <a:r>
              <a:rPr lang="zh-CN" altLang="en-US" sz="4000" b="1" i="0" dirty="0">
                <a:effectLst/>
                <a:latin typeface="微软雅黑" panose="020B0503020204020204" pitchFamily="34" charset="-122"/>
                <a:ea typeface="微软雅黑" panose="020B0503020204020204" pitchFamily="34" charset="-122"/>
                <a:cs typeface="Times New Roman" panose="02020603050405020304" pitchFamily="18" charset="0"/>
              </a:rPr>
              <a:t>是确定调度顺序之后才能进行计算的，所以后面对调度顺序进行了研究。</a:t>
            </a:r>
            <a:r>
              <a:rPr lang="zh-CN" altLang="en-US" sz="4000" b="0" i="0" dirty="0">
                <a:effectLst/>
                <a:latin typeface="-apple-system"/>
              </a:rPr>
              <a:t>（</a:t>
            </a:r>
            <a:r>
              <a:rPr lang="zh-CN" altLang="en-US" sz="5400" b="0" i="0" dirty="0">
                <a:effectLst/>
                <a:latin typeface="-apple-system"/>
              </a:rPr>
              <a:t>由上式</a:t>
            </a:r>
            <a:r>
              <a:rPr lang="en-US" altLang="zh-CN" sz="5400" b="0" i="0" dirty="0">
                <a:effectLst/>
                <a:latin typeface="-apple-system"/>
              </a:rPr>
              <a:t>(1)(2)</a:t>
            </a:r>
            <a:r>
              <a:rPr lang="zh-CN" altLang="en-US" sz="5400" b="0" i="0" dirty="0">
                <a:effectLst/>
                <a:latin typeface="-apple-system"/>
              </a:rPr>
              <a:t>可知，金字塔计算模型下的最优延迟只需找到最优调度顺序即可。）</a:t>
            </a:r>
            <a:endParaRPr lang="zh-CN" altLang="en-US" sz="2800"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56938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4000" b="0" i="0" dirty="0">
                <a:effectLst/>
                <a:latin typeface="-apple-system"/>
              </a:rPr>
              <a:t>我们首先考虑所有设备共享相同通信速率的情况。例如，如图 </a:t>
            </a:r>
            <a:r>
              <a:rPr lang="en-US" altLang="zh-CN" sz="4000" b="0" i="0" dirty="0">
                <a:effectLst/>
                <a:latin typeface="-apple-system"/>
              </a:rPr>
              <a:t>4 </a:t>
            </a:r>
            <a:r>
              <a:rPr lang="zh-CN" altLang="en-US" sz="4000" b="0" i="0" dirty="0">
                <a:effectLst/>
                <a:latin typeface="-apple-system"/>
              </a:rPr>
              <a:t>所示，有两个设备，通信速率相同 </a:t>
            </a:r>
            <a:r>
              <a:rPr lang="en-US" altLang="zh-CN" sz="4000" b="0" i="0" dirty="0" err="1">
                <a:effectLst/>
                <a:latin typeface="-apple-system"/>
              </a:rPr>
              <a:t>rX</a:t>
            </a:r>
            <a:r>
              <a:rPr lang="en-US" altLang="zh-CN" sz="4000" b="0" i="0" dirty="0">
                <a:effectLst/>
                <a:latin typeface="-apple-system"/>
              </a:rPr>
              <a:t> = </a:t>
            </a:r>
            <a:r>
              <a:rPr lang="en-US" altLang="zh-CN" sz="4000" b="0" i="0" dirty="0" err="1">
                <a:effectLst/>
                <a:latin typeface="-apple-system"/>
              </a:rPr>
              <a:t>rY</a:t>
            </a:r>
            <a:r>
              <a:rPr lang="en-US" altLang="zh-CN" sz="4000" b="0" i="0" dirty="0">
                <a:effectLst/>
                <a:latin typeface="-apple-system"/>
              </a:rPr>
              <a:t> = 4</a:t>
            </a:r>
            <a:r>
              <a:rPr lang="zh-CN" altLang="en-US" sz="4000" b="0" i="0" dirty="0">
                <a:effectLst/>
                <a:latin typeface="-apple-system"/>
              </a:rPr>
              <a:t>，计算速率不同 </a:t>
            </a:r>
            <a:r>
              <a:rPr lang="en-US" altLang="zh-CN" sz="4000" b="0" i="0" dirty="0" err="1">
                <a:effectLst/>
                <a:latin typeface="-apple-system"/>
              </a:rPr>
              <a:t>cX</a:t>
            </a:r>
            <a:r>
              <a:rPr lang="en-US" altLang="zh-CN" sz="4000" b="0" i="0" dirty="0">
                <a:effectLst/>
                <a:latin typeface="-apple-system"/>
              </a:rPr>
              <a:t> = 1</a:t>
            </a:r>
            <a:r>
              <a:rPr lang="zh-CN" altLang="en-US" sz="4000" b="0" i="0" dirty="0">
                <a:effectLst/>
                <a:latin typeface="-apple-system"/>
              </a:rPr>
              <a:t>，</a:t>
            </a:r>
            <a:r>
              <a:rPr lang="en-US" altLang="zh-CN" sz="4000" b="0" i="0" dirty="0" err="1">
                <a:effectLst/>
                <a:latin typeface="-apple-system"/>
              </a:rPr>
              <a:t>cY</a:t>
            </a:r>
            <a:r>
              <a:rPr lang="en-US" altLang="zh-CN" sz="4000" b="0" i="0" dirty="0">
                <a:effectLst/>
                <a:latin typeface="-apple-system"/>
              </a:rPr>
              <a:t> = 3</a:t>
            </a:r>
            <a:r>
              <a:rPr lang="zh-CN" altLang="en-US" sz="4000" b="0" i="0" dirty="0">
                <a:effectLst/>
                <a:latin typeface="-apple-system"/>
              </a:rPr>
              <a:t>。总工作量设置为 </a:t>
            </a:r>
            <a:r>
              <a:rPr lang="en-US" altLang="zh-CN" sz="4000" b="0" i="0" dirty="0">
                <a:effectLst/>
                <a:latin typeface="-apple-system"/>
              </a:rPr>
              <a:t>10</a:t>
            </a:r>
            <a:r>
              <a:rPr lang="zh-CN" altLang="en-US" sz="4000" b="0" i="0" dirty="0">
                <a:effectLst/>
                <a:latin typeface="-apple-system"/>
              </a:rPr>
              <a:t>。然后以不同的顺序调度这两个设备。在这种情况下，前面所说的方法可以计算出各设备在不同调度顺序下的最优工作量，结果分别如图</a:t>
            </a:r>
            <a:r>
              <a:rPr lang="en-US" altLang="zh-CN" sz="4000" b="0" i="0" dirty="0">
                <a:effectLst/>
                <a:latin typeface="-apple-system"/>
              </a:rPr>
              <a:t>4(a)</a:t>
            </a:r>
            <a:r>
              <a:rPr lang="zh-CN" altLang="en-US" sz="4000" b="0" i="0" dirty="0">
                <a:effectLst/>
                <a:latin typeface="-apple-system"/>
              </a:rPr>
              <a:t>和图</a:t>
            </a:r>
            <a:r>
              <a:rPr lang="en-US" altLang="zh-CN" sz="4000" b="0" i="0" dirty="0">
                <a:effectLst/>
                <a:latin typeface="-apple-system"/>
              </a:rPr>
              <a:t>4(b)</a:t>
            </a:r>
            <a:r>
              <a:rPr lang="zh-CN" altLang="en-US" sz="4000" b="0" i="0" dirty="0">
                <a:effectLst/>
                <a:latin typeface="-apple-system"/>
              </a:rPr>
              <a:t>所示。可以发现，无论我们使用哪种调度顺序，尽管它们的计算能力不同，但总能获得相同的最优时延</a:t>
            </a:r>
            <a:r>
              <a:rPr lang="en-US" altLang="zh-CN" sz="4000" b="0" i="0" dirty="0">
                <a:effectLst/>
                <a:latin typeface="-apple-system"/>
              </a:rPr>
              <a:t>75/11</a:t>
            </a:r>
            <a:r>
              <a:rPr lang="zh-CN" altLang="en-US" sz="4000" b="0" i="0" dirty="0">
                <a:effectLst/>
                <a:latin typeface="-apple-system"/>
              </a:rPr>
              <a:t>。结论就是</a:t>
            </a:r>
            <a:r>
              <a:rPr lang="zh-CN" altLang="en-US" sz="5400" b="0" i="0" dirty="0">
                <a:effectLst/>
                <a:latin typeface="-apple-system"/>
              </a:rPr>
              <a:t>在相同通信速率下，最优时延与调度顺序无关。</a:t>
            </a:r>
            <a:endParaRPr lang="en-US" altLang="zh-CN" sz="5400" b="0" i="0" dirty="0">
              <a:effectLst/>
              <a:latin typeface="-apple-system"/>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4000" b="0" i="0" dirty="0">
                <a:effectLst/>
                <a:latin typeface="-apple-system"/>
              </a:rPr>
              <a:t>它这个结论是通过引理</a:t>
            </a:r>
            <a:r>
              <a:rPr lang="en-US" altLang="zh-CN" sz="4000" b="0" i="0" dirty="0">
                <a:effectLst/>
                <a:latin typeface="-apple-system"/>
              </a:rPr>
              <a:t>2</a:t>
            </a:r>
            <a:r>
              <a:rPr lang="zh-CN" altLang="en-US" sz="4000" b="0" i="0" dirty="0">
                <a:effectLst/>
                <a:latin typeface="-apple-system"/>
              </a:rPr>
              <a:t>和定理</a:t>
            </a:r>
            <a:r>
              <a:rPr lang="en-US" altLang="zh-CN" sz="4000" b="0" i="0" dirty="0">
                <a:effectLst/>
                <a:latin typeface="-apple-system"/>
              </a:rPr>
              <a:t>3</a:t>
            </a:r>
            <a:r>
              <a:rPr lang="zh-CN" altLang="en-US" sz="4000" b="0" i="0" dirty="0">
                <a:effectLst/>
                <a:latin typeface="-apple-system"/>
              </a:rPr>
              <a:t>得到的，就是先证明了两个通信速率相同计算速率不同的设备，交换调度顺序，总体时延不会发生变化。然后进一步得到，任意调度顺序下，具有相同通信速率的设备在金字塔模型下得到的最优时延相等。</a:t>
            </a:r>
            <a:endParaRPr lang="en-US" altLang="zh-CN" sz="4000" b="0" i="0" dirty="0">
              <a:effectLst/>
              <a:latin typeface="-apple-system"/>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4000" b="0" i="0" dirty="0">
                <a:effectLst/>
                <a:latin typeface="-apple-system"/>
              </a:rPr>
              <a:t>可解释：在通信速率相同的情况下，设备的总通信时延是一样的。主要关注计算时延，如果先调度计算速度较高的设备，即图</a:t>
            </a:r>
            <a:r>
              <a:rPr lang="en-US" altLang="zh-CN" sz="4000" b="0" i="0" dirty="0">
                <a:effectLst/>
                <a:latin typeface="-apple-system"/>
              </a:rPr>
              <a:t>4(b)</a:t>
            </a:r>
            <a:r>
              <a:rPr lang="zh-CN" altLang="en-US" sz="4000" b="0" i="0" dirty="0">
                <a:effectLst/>
                <a:latin typeface="-apple-system"/>
              </a:rPr>
              <a:t>中的设备</a:t>
            </a:r>
            <a:r>
              <a:rPr lang="en-US" altLang="zh-CN" sz="4000" b="0" i="0" dirty="0">
                <a:effectLst/>
                <a:latin typeface="-apple-system"/>
              </a:rPr>
              <a:t>Y</a:t>
            </a:r>
            <a:r>
              <a:rPr lang="zh-CN" altLang="en-US" sz="4000" b="0" i="0" dirty="0">
                <a:effectLst/>
                <a:latin typeface="-apple-system"/>
              </a:rPr>
              <a:t>，</a:t>
            </a:r>
            <a:r>
              <a:rPr lang="zh-CN" altLang="en-US" sz="4000" b="0" i="0" u="sng" dirty="0">
                <a:effectLst/>
                <a:latin typeface="-apple-system"/>
              </a:rPr>
              <a:t>由于它计算的速度较快能完成大量的工作，在它后面设备计算的时间少一些也没事。相反，若果把计算速度较低的设备放在前面，即图</a:t>
            </a:r>
            <a:r>
              <a:rPr lang="en-US" altLang="zh-CN" sz="4000" b="0" i="0" u="sng" dirty="0">
                <a:effectLst/>
                <a:latin typeface="-apple-system"/>
              </a:rPr>
              <a:t>4(a)</a:t>
            </a:r>
            <a:r>
              <a:rPr lang="zh-CN" altLang="en-US" sz="4000" b="0" i="0" u="sng" dirty="0">
                <a:effectLst/>
                <a:latin typeface="-apple-system"/>
              </a:rPr>
              <a:t>中的设备</a:t>
            </a:r>
            <a:r>
              <a:rPr lang="en-US" altLang="zh-CN" sz="4000" b="0" i="0" u="sng" dirty="0">
                <a:effectLst/>
                <a:latin typeface="-apple-system"/>
              </a:rPr>
              <a:t>X</a:t>
            </a:r>
            <a:r>
              <a:rPr lang="zh-CN" altLang="en-US" sz="4000" b="0" i="0" u="sng" dirty="0">
                <a:effectLst/>
                <a:latin typeface="-apple-system"/>
              </a:rPr>
              <a:t>，即使完成速度较慢，但可以后面计算速度较高的设备拥有更多的计算时间。实现通信延迟和计算延迟之间的平衡。</a:t>
            </a:r>
            <a:endParaRPr lang="zh-CN" altLang="en-US" sz="2800" b="0" u="sng"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54915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4000" b="0" i="0" dirty="0">
                <a:effectLst/>
                <a:latin typeface="-apple-system"/>
              </a:rPr>
              <a:t>接下来，我们将介绍当设备具有不同的通信速率时，如何获得最优调度顺序。看图中的例子，一开始设备</a:t>
            </a:r>
            <a:r>
              <a:rPr lang="en-US" altLang="zh-CN" sz="4000" b="0" i="0" dirty="0">
                <a:effectLst/>
                <a:latin typeface="-apple-system"/>
              </a:rPr>
              <a:t>X</a:t>
            </a:r>
            <a:r>
              <a:rPr lang="zh-CN" altLang="en-US" sz="4000" b="0" i="0" dirty="0">
                <a:effectLst/>
                <a:latin typeface="-apple-system"/>
              </a:rPr>
              <a:t>是设备</a:t>
            </a:r>
            <a:r>
              <a:rPr lang="en-US" altLang="zh-CN" sz="4000" b="0" i="0" dirty="0">
                <a:effectLst/>
                <a:latin typeface="-apple-system"/>
              </a:rPr>
              <a:t>Y</a:t>
            </a:r>
            <a:r>
              <a:rPr lang="zh-CN" altLang="en-US" sz="4000" b="0" i="0" dirty="0">
                <a:effectLst/>
                <a:latin typeface="-apple-system"/>
              </a:rPr>
              <a:t>的前一个设备，如果现在更早调度通信速率较高的</a:t>
            </a:r>
            <a:r>
              <a:rPr lang="en-US" altLang="zh-CN" sz="4000" b="0" i="0" dirty="0">
                <a:effectLst/>
                <a:latin typeface="-apple-system"/>
              </a:rPr>
              <a:t>Y</a:t>
            </a:r>
            <a:r>
              <a:rPr lang="zh-CN" altLang="en-US" sz="4000" b="0" i="0" dirty="0">
                <a:effectLst/>
                <a:latin typeface="-apple-system"/>
              </a:rPr>
              <a:t>设备，</a:t>
            </a:r>
            <a:r>
              <a:rPr lang="zh-CN" altLang="en-US" sz="5400" b="0" i="0" dirty="0">
                <a:effectLst/>
                <a:latin typeface="-apple-system"/>
              </a:rPr>
              <a:t>那么这部分的通信时延将会减少。</a:t>
            </a:r>
            <a:r>
              <a:rPr lang="zh-CN" altLang="en-US" sz="4000" b="0" i="0" dirty="0">
                <a:effectLst/>
                <a:latin typeface="-apple-system"/>
              </a:rPr>
              <a:t>这意味着在基于金字塔的计算模型下，设备</a:t>
            </a:r>
            <a:r>
              <a:rPr lang="en-US" altLang="zh-CN" sz="4000" b="0" i="0" dirty="0">
                <a:effectLst/>
                <a:latin typeface="-apple-system"/>
              </a:rPr>
              <a:t>Y</a:t>
            </a:r>
            <a:r>
              <a:rPr lang="zh-CN" altLang="en-US" sz="4000" b="0" i="0" dirty="0">
                <a:effectLst/>
                <a:latin typeface="-apple-system"/>
              </a:rPr>
              <a:t>之后的设备可以获得更多的计算时间。</a:t>
            </a:r>
            <a:r>
              <a:rPr lang="zh-CN" altLang="en-US" sz="5400" b="0" i="0" dirty="0">
                <a:effectLst/>
                <a:latin typeface="-apple-system"/>
              </a:rPr>
              <a:t>基于这个观察，作者证明了如果将通信速率高的设备放置在比通信速率低的设备更早的位置，可以减少延迟，并且可以将所有设备按照通信速率的降序排序，得到最优的调度顺序。</a:t>
            </a:r>
            <a:endParaRPr lang="en-US" altLang="zh-CN" sz="4000" b="0" i="0" dirty="0">
              <a:effectLst/>
              <a:latin typeface="-apple-system"/>
            </a:endParaRPr>
          </a:p>
          <a:p>
            <a:r>
              <a:rPr lang="zh-CN" altLang="en-US" sz="5400" b="0" i="0" dirty="0">
                <a:effectLst/>
                <a:latin typeface="-apple-system"/>
              </a:rPr>
              <a:t>当得到金字塔计算模型下的最优调度顺序后，根据公式</a:t>
            </a:r>
            <a:r>
              <a:rPr lang="en-US" altLang="zh-CN" sz="5400" b="0" i="0" dirty="0">
                <a:effectLst/>
                <a:latin typeface="-apple-system"/>
              </a:rPr>
              <a:t>(1)</a:t>
            </a:r>
            <a:r>
              <a:rPr lang="zh-CN" altLang="en-US" sz="5400" b="0" i="0" dirty="0">
                <a:effectLst/>
                <a:latin typeface="-apple-system"/>
              </a:rPr>
              <a:t>和公式</a:t>
            </a:r>
            <a:r>
              <a:rPr lang="en-US" altLang="zh-CN" sz="5400" b="0" i="0" dirty="0">
                <a:effectLst/>
                <a:latin typeface="-apple-system"/>
              </a:rPr>
              <a:t>(2)</a:t>
            </a:r>
            <a:r>
              <a:rPr lang="zh-CN" altLang="en-US" sz="5400" b="0" i="0" dirty="0">
                <a:effectLst/>
                <a:latin typeface="-apple-system"/>
              </a:rPr>
              <a:t>就可以得到了该模型下各设备的最优工作量。</a:t>
            </a:r>
            <a:r>
              <a:rPr lang="zh-CN" altLang="en-US" sz="1800" dirty="0">
                <a:solidFill>
                  <a:srgbClr val="000000"/>
                </a:solidFill>
                <a:effectLst/>
                <a:latin typeface="SourceHanSerifCN-Regular"/>
              </a:rPr>
              <a:t>该</a:t>
            </a:r>
            <a:r>
              <a:rPr lang="zh-CN" altLang="en-US" sz="2800" b="0" i="0" dirty="0">
                <a:effectLst/>
                <a:latin typeface="-apple-system"/>
              </a:rPr>
              <a:t>证明可以遵循引理</a:t>
            </a:r>
            <a:r>
              <a:rPr lang="en-US" altLang="zh-CN" sz="2800" b="0" i="0" dirty="0">
                <a:effectLst/>
                <a:latin typeface="-apple-system"/>
              </a:rPr>
              <a:t>2</a:t>
            </a:r>
            <a:r>
              <a:rPr lang="zh-CN" altLang="en-US" sz="2800" b="0" i="0" dirty="0">
                <a:effectLst/>
                <a:latin typeface="-apple-system"/>
              </a:rPr>
              <a:t>的证明</a:t>
            </a:r>
            <a:r>
              <a:rPr lang="zh-CN" altLang="en-US" sz="2800" b="0" i="0" u="sng" dirty="0">
                <a:effectLst/>
                <a:latin typeface="-apple-system"/>
              </a:rPr>
              <a:t>，但由于篇幅限制，此处略去</a:t>
            </a:r>
            <a:endParaRPr lang="en-US" altLang="zh-CN" sz="2800" b="0" i="0" u="sng" dirty="0">
              <a:effectLst/>
              <a:latin typeface="-apple-system"/>
            </a:endParaRPr>
          </a:p>
          <a:p>
            <a:r>
              <a:rPr lang="zh-CN" altLang="en-US" sz="2800" b="0" i="0" u="sng" dirty="0">
                <a:effectLst/>
                <a:latin typeface="-apple-system"/>
              </a:rPr>
              <a:t>在整体时延相同的情况下，下面这种设置所能计算的总工作量是更多的。在总工作量一样的情况下，上面这种设置比下面所花费的时延更长。所以，金字塔计算模型下的的最优调度顺序就是根据</a:t>
            </a:r>
            <a:r>
              <a:rPr lang="zh-CN" altLang="en-US" sz="5400" b="1" i="0" u="sng" dirty="0">
                <a:effectLst/>
                <a:latin typeface="-apple-system"/>
              </a:rPr>
              <a:t>根据通信速率</a:t>
            </a:r>
            <a:r>
              <a:rPr lang="zh-CN" altLang="en-US" sz="5400" b="1" i="0" u="sng" dirty="0">
                <a:solidFill>
                  <a:srgbClr val="FF0000"/>
                </a:solidFill>
                <a:effectLst/>
                <a:latin typeface="-apple-system"/>
              </a:rPr>
              <a:t>降序</a:t>
            </a:r>
            <a:r>
              <a:rPr lang="zh-CN" altLang="en-US" sz="5400" b="0" i="0" u="sng" dirty="0">
                <a:effectLst/>
                <a:latin typeface="-apple-system"/>
              </a:rPr>
              <a:t>对所有设备进行排序的顺序。</a:t>
            </a:r>
            <a:endParaRPr lang="zh-CN" altLang="en-US" sz="2800" b="0" u="sng"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77823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4000" b="0" i="0" dirty="0">
                    <a:effectLst/>
                    <a:latin typeface="-apple-system"/>
                  </a:rPr>
                  <a:t>前面只是计算了每个设备所分配到的工作量，但是还没有确定把哪些任务分配给哪个设备。接下来，将介绍如何将任务 </a:t>
                </a:r>
                <a:r>
                  <a:rPr lang="en-US" altLang="zh-CN" sz="4000" b="0" i="0" dirty="0">
                    <a:effectLst/>
                    <a:latin typeface="-apple-system"/>
                  </a:rPr>
                  <a:t>T = {τ1, τ2, ..., τm} </a:t>
                </a:r>
                <a:r>
                  <a:rPr lang="zh-CN" altLang="en-US" sz="4000" b="0" i="0" dirty="0">
                    <a:effectLst/>
                    <a:latin typeface="-apple-system"/>
                  </a:rPr>
                  <a:t>分配给边缘设备，使其其分配的子任务的工作量总和接近其计算的最优工作量。该算法主要工作如下。</a:t>
                </a:r>
                <a:r>
                  <a:rPr lang="en-US" altLang="zh-CN" sz="4000" b="0" i="0" dirty="0">
                    <a:effectLst/>
                    <a:latin typeface="-apple-system"/>
                  </a:rPr>
                  <a:t>1</a:t>
                </a:r>
                <a:r>
                  <a:rPr lang="zh-CN" altLang="en-US" sz="4000" b="0" i="0" dirty="0">
                    <a:effectLst/>
                    <a:latin typeface="-apple-system"/>
                  </a:rPr>
                  <a:t>使用</a:t>
                </a:r>
                <a:r>
                  <a:rPr lang="zh-CN" altLang="en-US" sz="4000" b="1" dirty="0">
                    <a:latin typeface="微软雅黑" panose="020B0503020204020204" pitchFamily="34" charset="-122"/>
                    <a:ea typeface="微软雅黑" panose="020B0503020204020204" pitchFamily="34" charset="-122"/>
                    <a:cs typeface="Times New Roman" panose="02020603050405020304" pitchFamily="18" charset="0"/>
                  </a:rPr>
                  <a:t>金字塔计算模型</a:t>
                </a:r>
                <a:r>
                  <a:rPr lang="zh-CN" altLang="en-US" sz="4000" b="0" i="0" dirty="0">
                    <a:effectLst/>
                    <a:latin typeface="-apple-system"/>
                  </a:rPr>
                  <a:t>计算出每个设备的最优负载。</a:t>
                </a:r>
                <a:r>
                  <a:rPr lang="en-US" altLang="zh-CN" sz="4000" b="0" i="0" dirty="0">
                    <a:effectLst/>
                    <a:latin typeface="-apple-system"/>
                  </a:rPr>
                  <a:t>2</a:t>
                </a:r>
                <a:r>
                  <a:rPr lang="zh-CN" altLang="en-US" sz="4000" b="0" i="0" dirty="0">
                    <a:effectLst/>
                    <a:latin typeface="-apple-system"/>
                  </a:rPr>
                  <a:t>这里</a:t>
                </a:r>
                <a14:m>
                  <m:oMath xmlns:m="http://schemas.openxmlformats.org/officeDocument/2006/math">
                    <m:r>
                      <a:rPr lang="zh-CN" altLang="en-US" sz="4000" b="0" i="1" smtClean="0">
                        <a:solidFill>
                          <a:srgbClr val="000000"/>
                        </a:solidFill>
                        <a:latin typeface="Cambria Math" panose="02040503050406030204" pitchFamily="18" charset="0"/>
                        <a:ea typeface="微软雅黑" panose="020B0503020204020204" pitchFamily="34" charset="-122"/>
                      </a:rPr>
                      <m:t>𝛤</m:t>
                    </m:r>
                    <m:r>
                      <a:rPr lang="en-US" altLang="zh-CN" sz="4000" b="0" i="1" baseline="-25000" dirty="0">
                        <a:solidFill>
                          <a:srgbClr val="000000"/>
                        </a:solidFill>
                        <a:latin typeface="Cambria Math" panose="02040503050406030204" pitchFamily="18" charset="0"/>
                        <a:ea typeface="微软雅黑" panose="020B0503020204020204" pitchFamily="34" charset="-122"/>
                      </a:rPr>
                      <m:t>𝑖</m:t>
                    </m:r>
                    <m:r>
                      <a:rPr lang="en-US" altLang="zh-CN" sz="4000" b="0" dirty="0">
                        <a:solidFill>
                          <a:srgbClr val="000000"/>
                        </a:solidFill>
                        <a:latin typeface="Cambria Math" panose="02040503050406030204" pitchFamily="18" charset="0"/>
                        <a:ea typeface="微软雅黑" panose="020B0503020204020204" pitchFamily="34" charset="-122"/>
                      </a:rPr>
                      <m:t>⊂</m:t>
                    </m:r>
                    <m:r>
                      <a:rPr lang="zh-CN" altLang="en-US" sz="4000" b="0" i="1">
                        <a:solidFill>
                          <a:srgbClr val="000000"/>
                        </a:solidFill>
                        <a:latin typeface="Cambria Math" panose="02040503050406030204" pitchFamily="18" charset="0"/>
                        <a:ea typeface="微软雅黑" panose="020B0503020204020204" pitchFamily="34" charset="-122"/>
                      </a:rPr>
                      <m:t>𝛤</m:t>
                    </m:r>
                  </m:oMath>
                </a14:m>
                <a:r>
                  <a:rPr lang="zh-CN" altLang="en-US" sz="4000" dirty="0">
                    <a:solidFill>
                      <a:srgbClr val="000000"/>
                    </a:solidFill>
                    <a:latin typeface="微软雅黑" panose="020B0503020204020204" pitchFamily="34" charset="-122"/>
                    <a:ea typeface="微软雅黑" panose="020B0503020204020204" pitchFamily="34" charset="-122"/>
                  </a:rPr>
                  <a:t>表示分配给设备</a:t>
                </a:r>
                <a14:m>
                  <m:oMath xmlns:m="http://schemas.openxmlformats.org/officeDocument/2006/math">
                    <m:r>
                      <a:rPr lang="en-US" altLang="zh-CN" sz="4000" b="0" i="0" dirty="0" smtClean="0">
                        <a:solidFill>
                          <a:srgbClr val="000000"/>
                        </a:solidFill>
                        <a:latin typeface="Cambria Math" panose="02040503050406030204" pitchFamily="18" charset="0"/>
                        <a:ea typeface="微软雅黑" panose="020B0503020204020204" pitchFamily="34" charset="-122"/>
                      </a:rPr>
                      <m:t> </m:t>
                    </m:r>
                    <m:r>
                      <a:rPr lang="en-US" altLang="zh-CN" sz="4000" b="0" i="1" dirty="0" smtClean="0">
                        <a:solidFill>
                          <a:srgbClr val="000000"/>
                        </a:solidFill>
                        <a:latin typeface="Cambria Math" panose="02040503050406030204" pitchFamily="18" charset="0"/>
                        <a:ea typeface="微软雅黑" panose="020B0503020204020204" pitchFamily="34" charset="-122"/>
                      </a:rPr>
                      <m:t>𝑢</m:t>
                    </m:r>
                    <m:r>
                      <a:rPr lang="en-US" altLang="zh-CN" sz="4000" b="0" i="1" baseline="-25000" dirty="0">
                        <a:solidFill>
                          <a:srgbClr val="000000"/>
                        </a:solidFill>
                        <a:latin typeface="Cambria Math" panose="02040503050406030204" pitchFamily="18" charset="0"/>
                        <a:ea typeface="微软雅黑" panose="020B0503020204020204" pitchFamily="34" charset="-122"/>
                      </a:rPr>
                      <m:t>𝑖</m:t>
                    </m:r>
                    <m:r>
                      <a:rPr lang="en-US" altLang="zh-CN" sz="4000" b="0" i="1" baseline="-25000" dirty="0" smtClean="0">
                        <a:solidFill>
                          <a:srgbClr val="000000"/>
                        </a:solidFill>
                        <a:latin typeface="Cambria Math" panose="02040503050406030204" pitchFamily="18" charset="0"/>
                        <a:ea typeface="微软雅黑" panose="020B0503020204020204" pitchFamily="34" charset="-122"/>
                      </a:rPr>
                      <m:t> </m:t>
                    </m:r>
                  </m:oMath>
                </a14:m>
                <a:r>
                  <a:rPr lang="zh-CN" altLang="en-US" sz="4000" dirty="0">
                    <a:solidFill>
                      <a:srgbClr val="000000"/>
                    </a:solidFill>
                    <a:latin typeface="微软雅黑" panose="020B0503020204020204" pitchFamily="34" charset="-122"/>
                    <a:ea typeface="微软雅黑" panose="020B0503020204020204" pitchFamily="34" charset="-122"/>
                  </a:rPr>
                  <a:t>的子任务集合</a:t>
                </a:r>
                <a:r>
                  <a:rPr lang="en-US" altLang="zh-CN" sz="4000" dirty="0">
                    <a:solidFill>
                      <a:srgbClr val="000000"/>
                    </a:solidFill>
                    <a:latin typeface="微软雅黑" panose="020B0503020204020204" pitchFamily="34" charset="-122"/>
                    <a:ea typeface="微软雅黑" panose="020B0503020204020204" pitchFamily="34" charset="-122"/>
                  </a:rPr>
                  <a:t>,</a:t>
                </a:r>
                <a14:m>
                  <m:oMath xmlns:m="http://schemas.openxmlformats.org/officeDocument/2006/math">
                    <m:r>
                      <a:rPr lang="zh-CN" altLang="en-US" sz="4000" b="0" i="1" smtClean="0">
                        <a:solidFill>
                          <a:srgbClr val="000000"/>
                        </a:solidFill>
                        <a:latin typeface="Cambria Math" panose="02040503050406030204" pitchFamily="18" charset="0"/>
                        <a:ea typeface="微软雅黑" panose="020B0503020204020204" pitchFamily="34" charset="-122"/>
                      </a:rPr>
                      <m:t>𝛾</m:t>
                    </m:r>
                    <m:r>
                      <a:rPr lang="en-US" altLang="zh-CN" sz="4000" b="0" i="1" baseline="-25000" dirty="0">
                        <a:solidFill>
                          <a:srgbClr val="000000"/>
                        </a:solidFill>
                        <a:latin typeface="Cambria Math" panose="02040503050406030204" pitchFamily="18" charset="0"/>
                        <a:ea typeface="微软雅黑" panose="020B0503020204020204" pitchFamily="34" charset="-122"/>
                      </a:rPr>
                      <m:t>𝑖</m:t>
                    </m:r>
                  </m:oMath>
                </a14:m>
                <a:r>
                  <a:rPr lang="zh-CN" altLang="en-US" sz="4000" dirty="0">
                    <a:solidFill>
                      <a:srgbClr val="000000"/>
                    </a:solidFill>
                    <a:latin typeface="微软雅黑" panose="020B0503020204020204" pitchFamily="34" charset="-122"/>
                    <a:ea typeface="微软雅黑" panose="020B0503020204020204" pitchFamily="34" charset="-122"/>
                  </a:rPr>
                  <a:t>表示</a:t>
                </a:r>
                <a14:m>
                  <m:oMath xmlns:m="http://schemas.openxmlformats.org/officeDocument/2006/math">
                    <m:r>
                      <a:rPr lang="en-US" altLang="zh-CN" sz="4000" b="0" i="1" dirty="0" smtClean="0">
                        <a:solidFill>
                          <a:srgbClr val="000000"/>
                        </a:solidFill>
                        <a:latin typeface="Cambria Math" panose="02040503050406030204" pitchFamily="18" charset="0"/>
                        <a:ea typeface="微软雅黑" panose="020B0503020204020204" pitchFamily="34" charset="-122"/>
                      </a:rPr>
                      <m:t>𝑢</m:t>
                    </m:r>
                    <m:r>
                      <a:rPr lang="en-US" altLang="zh-CN" sz="4000" b="0" i="1" baseline="-25000" dirty="0">
                        <a:solidFill>
                          <a:srgbClr val="000000"/>
                        </a:solidFill>
                        <a:latin typeface="Cambria Math" panose="02040503050406030204" pitchFamily="18" charset="0"/>
                        <a:ea typeface="微软雅黑" panose="020B0503020204020204" pitchFamily="34" charset="-122"/>
                      </a:rPr>
                      <m:t>𝑖</m:t>
                    </m:r>
                  </m:oMath>
                </a14:m>
                <a:r>
                  <a:rPr lang="zh-CN" altLang="en-US" sz="4000" dirty="0">
                    <a:solidFill>
                      <a:srgbClr val="000000"/>
                    </a:solidFill>
                    <a:latin typeface="微软雅黑" panose="020B0503020204020204" pitchFamily="34" charset="-122"/>
                    <a:ea typeface="微软雅黑" panose="020B0503020204020204" pitchFamily="34" charset="-122"/>
                  </a:rPr>
                  <a:t>的剩余工作量，初始为</a:t>
                </a:r>
                <a14:m>
                  <m:oMath xmlns:m="http://schemas.openxmlformats.org/officeDocument/2006/math">
                    <m:r>
                      <a:rPr lang="zh-CN" altLang="en-US" sz="4000" b="0" i="1" dirty="0">
                        <a:solidFill>
                          <a:srgbClr val="000000"/>
                        </a:solidFill>
                        <a:latin typeface="Cambria Math" panose="02040503050406030204" pitchFamily="18" charset="0"/>
                        <a:ea typeface="微软雅黑" panose="020B0503020204020204" pitchFamily="34" charset="-122"/>
                      </a:rPr>
                      <m:t>𝜔</m:t>
                    </m:r>
                    <m:r>
                      <a:rPr lang="en-US" altLang="zh-CN" sz="4000" b="0" i="1" baseline="-25000" dirty="0">
                        <a:solidFill>
                          <a:srgbClr val="000000"/>
                        </a:solidFill>
                        <a:latin typeface="Cambria Math" panose="02040503050406030204" pitchFamily="18" charset="0"/>
                        <a:ea typeface="微软雅黑" panose="020B0503020204020204" pitchFamily="34" charset="-122"/>
                      </a:rPr>
                      <m:t>𝑖</m:t>
                    </m:r>
                    <m:r>
                      <a:rPr lang="en-US" altLang="zh-CN" sz="4000" b="0" i="1" baseline="-25000" dirty="0" smtClean="0">
                        <a:solidFill>
                          <a:srgbClr val="000000"/>
                        </a:solidFill>
                        <a:latin typeface="Cambria Math" panose="02040503050406030204" pitchFamily="18" charset="0"/>
                        <a:ea typeface="微软雅黑" panose="020B0503020204020204" pitchFamily="34" charset="-122"/>
                      </a:rPr>
                      <m:t> </m:t>
                    </m:r>
                    <m:r>
                      <a:rPr lang="zh-CN" altLang="en-US" sz="4000" b="0" i="1" baseline="-25000" dirty="0" smtClean="0">
                        <a:solidFill>
                          <a:srgbClr val="000000"/>
                        </a:solidFill>
                        <a:latin typeface="Cambria Math" panose="02040503050406030204" pitchFamily="18" charset="0"/>
                        <a:ea typeface="微软雅黑" panose="020B0503020204020204" pitchFamily="34" charset="-122"/>
                      </a:rPr>
                      <m:t>。</m:t>
                    </m:r>
                  </m:oMath>
                </a14:m>
                <a:r>
                  <a:rPr lang="en-US" altLang="zh-CN" sz="4000" b="0" i="0" dirty="0">
                    <a:effectLst/>
                    <a:latin typeface="-apple-system"/>
                  </a:rPr>
                  <a:t>3</a:t>
                </a:r>
                <a:r>
                  <a:rPr lang="zh-CN" altLang="en-US" sz="4000" b="0" i="0" dirty="0">
                    <a:effectLst/>
                    <a:latin typeface="-apple-system"/>
                  </a:rPr>
                  <a:t>将</a:t>
                </a:r>
                <a:r>
                  <a:rPr lang="en-US" altLang="zh-CN" sz="4000" b="0" i="0" dirty="0">
                    <a:effectLst/>
                    <a:latin typeface="-apple-system"/>
                  </a:rPr>
                  <a:t>T</a:t>
                </a:r>
                <a:r>
                  <a:rPr lang="zh-CN" altLang="en-US" sz="4000" b="0" i="0" dirty="0">
                    <a:effectLst/>
                    <a:latin typeface="-apple-system"/>
                  </a:rPr>
                  <a:t>中的所有子任务根据它们的工作量降序排序。</a:t>
                </a:r>
                <a:r>
                  <a:rPr lang="en-US" altLang="zh-CN" sz="4000" b="0" i="0" dirty="0">
                    <a:effectLst/>
                    <a:latin typeface="-apple-system"/>
                  </a:rPr>
                  <a:t>4</a:t>
                </a:r>
                <a:r>
                  <a:rPr lang="zh-CN" altLang="en-US" sz="4000" b="1" i="0" dirty="0">
                    <a:effectLst/>
                    <a:latin typeface="-apple-system"/>
                  </a:rPr>
                  <a:t>根据设备计算的工作量</a:t>
                </a:r>
                <a:r>
                  <a:rPr lang="zh-CN" altLang="en-US" sz="4000" b="0" i="0" dirty="0">
                    <a:effectLst/>
                    <a:latin typeface="-apple-system"/>
                  </a:rPr>
                  <a:t>对所有设备进行降序排序，注意这个分配子任务的顺序跟上一节（按照通信速率降序排序）得到的调度顺序是不一样的。</a:t>
                </a:r>
                <a:endParaRPr lang="en-US" altLang="zh-CN" sz="4000" b="0" i="0" dirty="0">
                  <a:effectLst/>
                  <a:latin typeface="-apple-system"/>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4000" b="0" i="0" dirty="0">
                    <a:effectLst/>
                    <a:latin typeface="-apple-system"/>
                  </a:rPr>
                  <a:t>接下来对于每个子任务</a:t>
                </a:r>
                <a:r>
                  <a:rPr lang="el-GR" altLang="zh-CN" sz="4000" b="0" i="0" dirty="0">
                    <a:effectLst/>
                    <a:latin typeface="-apple-system"/>
                  </a:rPr>
                  <a:t>τ∈</a:t>
                </a:r>
                <a:r>
                  <a:rPr lang="en-US" altLang="zh-CN" sz="4000" b="0" i="0" dirty="0">
                    <a:effectLst/>
                    <a:latin typeface="-apple-system"/>
                  </a:rPr>
                  <a:t>T,</a:t>
                </a:r>
                <a:r>
                  <a:rPr lang="zh-CN" altLang="en-US" sz="5400" b="0" i="0" dirty="0">
                    <a:effectLst/>
                    <a:latin typeface="-apple-system"/>
                  </a:rPr>
                  <a:t>找到顺序为</a:t>
                </a:r>
                <a:r>
                  <a:rPr lang="en-US" altLang="zh-CN" sz="5400" b="0" i="0" dirty="0">
                    <a:effectLst/>
                    <a:latin typeface="-apple-system"/>
                  </a:rPr>
                  <a:t>&lt; u1, u2</a:t>
                </a:r>
                <a:r>
                  <a:rPr lang="zh-CN" altLang="en-US" sz="5400" b="0" i="0" dirty="0">
                    <a:effectLst/>
                    <a:latin typeface="-apple-system"/>
                  </a:rPr>
                  <a:t>，</a:t>
                </a:r>
                <a:r>
                  <a:rPr lang="en-US" altLang="zh-CN" sz="5400" b="0" i="0" dirty="0">
                    <a:effectLst/>
                    <a:latin typeface="-apple-system"/>
                  </a:rPr>
                  <a:t>…</a:t>
                </a:r>
                <a:r>
                  <a:rPr lang="zh-CN" altLang="en-US" sz="5400" b="0" i="0" dirty="0">
                    <a:effectLst/>
                    <a:latin typeface="-apple-system"/>
                  </a:rPr>
                  <a:t>中第一个可以承载子任务</a:t>
                </a:r>
                <a:r>
                  <a:rPr lang="el-GR" altLang="zh-CN" sz="5400" b="0" i="0" dirty="0">
                    <a:effectLst/>
                    <a:latin typeface="-apple-system"/>
                  </a:rPr>
                  <a:t>τ</a:t>
                </a:r>
                <a:r>
                  <a:rPr lang="zh-CN" altLang="en-US" sz="5400" b="0" i="0" dirty="0">
                    <a:effectLst/>
                    <a:latin typeface="-apple-system"/>
                  </a:rPr>
                  <a:t>的设备。</a:t>
                </a:r>
                <a:r>
                  <a:rPr lang="zh-CN" altLang="el-GR" sz="4000" b="0" i="0" dirty="0">
                    <a:effectLst/>
                    <a:latin typeface="-apple-system"/>
                  </a:rPr>
                  <a:t>即</a:t>
                </a:r>
                <a:r>
                  <a:rPr lang="el-GR" altLang="zh-CN" sz="4000" b="0" i="0" dirty="0">
                    <a:effectLst/>
                    <a:latin typeface="-apple-system"/>
                  </a:rPr>
                  <a:t>γi−ω(τ) &gt;= 0</a:t>
                </a:r>
                <a:r>
                  <a:rPr lang="zh-CN" altLang="en-US" sz="4000" b="0" i="0" dirty="0">
                    <a:effectLst/>
                    <a:latin typeface="-apple-system"/>
                  </a:rPr>
                  <a:t>。就是说这个设备剩余的工作量是大于该子任务所需的工作量。如果设备存在，则</a:t>
                </a:r>
                <a:r>
                  <a:rPr lang="zh-CN" altLang="en-US" sz="4000" b="0" i="0" dirty="0">
                    <a:solidFill>
                      <a:srgbClr val="374151"/>
                    </a:solidFill>
                    <a:effectLst/>
                    <a:latin typeface="Lato" panose="020F0502020204030204" pitchFamily="34" charset="0"/>
                  </a:rPr>
                  <a:t>将子任务添加到设备</a:t>
                </a:r>
                <a:r>
                  <a:rPr lang="en-US" altLang="zh-CN" sz="4000" b="0" i="0" dirty="0">
                    <a:solidFill>
                      <a:srgbClr val="374151"/>
                    </a:solidFill>
                    <a:effectLst/>
                    <a:latin typeface="Lato" panose="020F0502020204030204" pitchFamily="34" charset="0"/>
                  </a:rPr>
                  <a:t>ui</a:t>
                </a:r>
                <a:r>
                  <a:rPr lang="zh-CN" altLang="en-US" sz="4000" b="0" i="0" dirty="0">
                    <a:solidFill>
                      <a:srgbClr val="374151"/>
                    </a:solidFill>
                    <a:effectLst/>
                    <a:latin typeface="Lato" panose="020F0502020204030204" pitchFamily="34" charset="0"/>
                  </a:rPr>
                  <a:t>的任务集合中，并且减去相应的工作量。</a:t>
                </a:r>
                <a:r>
                  <a:rPr lang="zh-CN" altLang="en-US" sz="5400" b="0" i="0" dirty="0">
                    <a:effectLst/>
                    <a:latin typeface="-apple-system"/>
                  </a:rPr>
                  <a:t>否则，忽略子任务</a:t>
                </a:r>
                <a:r>
                  <a:rPr lang="en-US" altLang="zh-CN" sz="5400" b="0" i="0" dirty="0">
                    <a:effectLst/>
                    <a:latin typeface="-apple-system"/>
                  </a:rPr>
                  <a:t>τ</a:t>
                </a:r>
                <a:r>
                  <a:rPr lang="zh-CN" altLang="en-US" sz="5400" b="0" i="0" dirty="0">
                    <a:effectLst/>
                    <a:latin typeface="-apple-system"/>
                  </a:rPr>
                  <a:t>。</a:t>
                </a:r>
                <a:endParaRPr lang="en-US" altLang="zh-CN" sz="5400" b="0" i="0" dirty="0">
                  <a:effectLst/>
                  <a:latin typeface="-apple-system"/>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5400" b="1" i="0" dirty="0">
                    <a:effectLst/>
                    <a:latin typeface="-apple-system"/>
                  </a:rPr>
                  <a:t>如果任务可以任意分割，所有的子任务都可以分配，并且满足每个设备分配的工作量正好等于计算出的最优负载</a:t>
                </a:r>
                <a:r>
                  <a:rPr lang="zh-CN" altLang="en-US" sz="5400" b="0" i="0" dirty="0">
                    <a:effectLst/>
                    <a:latin typeface="-apple-system"/>
                  </a:rPr>
                  <a:t>。但本文假设任务不可任意分割，接下来处理剩下的子任务。</a:t>
                </a:r>
                <a:r>
                  <a:rPr lang="zh-CN" altLang="en-US" sz="4000" b="0" i="0" dirty="0">
                    <a:solidFill>
                      <a:srgbClr val="374151"/>
                    </a:solidFill>
                    <a:effectLst/>
                    <a:latin typeface="Lato" panose="020F0502020204030204" pitchFamily="34" charset="0"/>
                  </a:rPr>
                  <a:t>​</a:t>
                </a:r>
                <a14:m>
                  <m:oMath xmlns:m="http://schemas.openxmlformats.org/officeDocument/2006/math">
                    <m:r>
                      <a:rPr lang="zh-CN" altLang="en-US" sz="5400" b="1" i="1" smtClean="0">
                        <a:solidFill>
                          <a:srgbClr val="000000"/>
                        </a:solidFill>
                        <a:latin typeface="Cambria Math" panose="02040503050406030204" pitchFamily="18" charset="0"/>
                        <a:ea typeface="微软雅黑" panose="020B0503020204020204" pitchFamily="34" charset="-122"/>
                      </a:rPr>
                      <m:t>𝚫</m:t>
                    </m:r>
                    <m:r>
                      <a:rPr lang="en-US" altLang="zh-CN" sz="5400" b="1" i="1" baseline="-25000" dirty="0">
                        <a:solidFill>
                          <a:srgbClr val="000000"/>
                        </a:solidFill>
                        <a:latin typeface="Cambria Math" panose="02040503050406030204" pitchFamily="18" charset="0"/>
                        <a:ea typeface="微软雅黑" panose="020B0503020204020204" pitchFamily="34" charset="-122"/>
                      </a:rPr>
                      <m:t>𝒊</m:t>
                    </m:r>
                  </m:oMath>
                </a14:m>
                <a:r>
                  <a:rPr lang="zh-CN" altLang="en-US" sz="5400" b="1" dirty="0">
                    <a:solidFill>
                      <a:srgbClr val="000000"/>
                    </a:solidFill>
                    <a:latin typeface="+mj-lt"/>
                    <a:ea typeface="微软雅黑" panose="020B0503020204020204" pitchFamily="34" charset="-122"/>
                  </a:rPr>
                  <a:t>意味着如果一个设备被分配的工作量远远大于</a:t>
                </a:r>
                <a14:m>
                  <m:oMath xmlns:m="http://schemas.openxmlformats.org/officeDocument/2006/math">
                    <m:r>
                      <a:rPr lang="zh-CN" altLang="en-US" sz="5400" b="1" i="1" dirty="0" smtClean="0">
                        <a:solidFill>
                          <a:srgbClr val="000000"/>
                        </a:solidFill>
                        <a:latin typeface="Cambria Math" panose="02040503050406030204" pitchFamily="18" charset="0"/>
                        <a:ea typeface="微软雅黑" panose="020B0503020204020204" pitchFamily="34" charset="-122"/>
                      </a:rPr>
                      <m:t>𝝎</m:t>
                    </m:r>
                    <m:r>
                      <a:rPr lang="en-US" altLang="zh-CN" sz="5400" b="1" i="1" baseline="-25000" dirty="0">
                        <a:solidFill>
                          <a:srgbClr val="000000"/>
                        </a:solidFill>
                        <a:latin typeface="Cambria Math" panose="02040503050406030204" pitchFamily="18" charset="0"/>
                        <a:ea typeface="微软雅黑" panose="020B0503020204020204" pitchFamily="34" charset="-122"/>
                      </a:rPr>
                      <m:t>𝒊</m:t>
                    </m:r>
                    <m:r>
                      <a:rPr lang="en-US" altLang="zh-CN" sz="5400" b="1" i="1" baseline="-25000" dirty="0" smtClean="0">
                        <a:solidFill>
                          <a:srgbClr val="000000"/>
                        </a:solidFill>
                        <a:latin typeface="Cambria Math" panose="02040503050406030204" pitchFamily="18" charset="0"/>
                        <a:ea typeface="微软雅黑" panose="020B0503020204020204" pitchFamily="34" charset="-122"/>
                      </a:rPr>
                      <m:t> </m:t>
                    </m:r>
                  </m:oMath>
                </a14:m>
                <a:r>
                  <a:rPr lang="zh-CN" altLang="en-US" sz="5400" b="1" dirty="0">
                    <a:solidFill>
                      <a:srgbClr val="000000"/>
                    </a:solidFill>
                    <a:latin typeface="+mj-lt"/>
                    <a:ea typeface="微软雅黑" panose="020B0503020204020204" pitchFamily="34" charset="-122"/>
                  </a:rPr>
                  <a:t>，那么它的权值也会很大。所以最好选择权值最小的设备。如果满足也和前面一样的操作。。。。最后返回分配给每个任务的子任务集合。</a:t>
                </a:r>
                <a:endParaRPr lang="en-US" altLang="zh-CN" sz="5400" b="1" dirty="0">
                  <a:solidFill>
                    <a:srgbClr val="000000"/>
                  </a:solidFill>
                  <a:latin typeface="+mj-lt"/>
                  <a:ea typeface="微软雅黑" panose="020B0503020204020204" pitchFamily="34" charset="-122"/>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完整的基于金字塔的分配和调度（</a:t>
                </a:r>
                <a:r>
                  <a:rPr lang="en-US" altLang="zh-CN" sz="1200" b="0" i="0" kern="1200" dirty="0">
                    <a:solidFill>
                      <a:schemeClr val="tx1"/>
                    </a:solidFill>
                    <a:effectLst/>
                    <a:latin typeface="+mn-lt"/>
                    <a:ea typeface="+mn-ea"/>
                    <a:cs typeface="+mn-cs"/>
                  </a:rPr>
                  <a:t>PAS</a:t>
                </a:r>
                <a:r>
                  <a:rPr lang="zh-CN" altLang="en-US" sz="1200" b="0" i="0" kern="1200" dirty="0">
                    <a:solidFill>
                      <a:schemeClr val="tx1"/>
                    </a:solidFill>
                    <a:effectLst/>
                    <a:latin typeface="+mn-lt"/>
                    <a:ea typeface="+mn-ea"/>
                    <a:cs typeface="+mn-cs"/>
                  </a:rPr>
                  <a:t>）算法已经介绍完毕。文章还证明了，所提出的</a:t>
                </a:r>
                <a:r>
                  <a:rPr lang="en-US" altLang="zh-CN" sz="1200" b="0" i="0" kern="1200" dirty="0">
                    <a:solidFill>
                      <a:schemeClr val="tx1"/>
                    </a:solidFill>
                    <a:effectLst/>
                    <a:latin typeface="+mn-lt"/>
                    <a:ea typeface="+mn-ea"/>
                    <a:cs typeface="+mn-cs"/>
                  </a:rPr>
                  <a:t>PAS</a:t>
                </a:r>
                <a:r>
                  <a:rPr lang="zh-CN" altLang="en-US" sz="1200" b="0" i="0" kern="1200" dirty="0">
                    <a:solidFill>
                      <a:schemeClr val="tx1"/>
                    </a:solidFill>
                    <a:effectLst/>
                    <a:latin typeface="+mn-lt"/>
                    <a:ea typeface="+mn-ea"/>
                    <a:cs typeface="+mn-cs"/>
                  </a:rPr>
                  <a:t>算法对于</a:t>
                </a:r>
                <a:r>
                  <a:rPr lang="en-US" altLang="zh-CN" sz="1200" b="0" i="0" kern="1200" dirty="0">
                    <a:solidFill>
                      <a:schemeClr val="tx1"/>
                    </a:solidFill>
                    <a:effectLst/>
                    <a:latin typeface="+mn-lt"/>
                    <a:ea typeface="+mn-ea"/>
                    <a:cs typeface="+mn-cs"/>
                  </a:rPr>
                  <a:t>MLCCS-G</a:t>
                </a:r>
                <a:r>
                  <a:rPr lang="zh-CN" altLang="en-US" sz="1200" b="0" i="0" kern="1200" dirty="0">
                    <a:solidFill>
                      <a:schemeClr val="tx1"/>
                    </a:solidFill>
                    <a:effectLst/>
                    <a:latin typeface="+mn-lt"/>
                    <a:ea typeface="+mn-ea"/>
                    <a:cs typeface="+mn-cs"/>
                  </a:rPr>
                  <a:t>问题的近似比为</a:t>
                </a:r>
                <a:r>
                  <a:rPr lang="en-US" altLang="zh-CN" sz="1200" b="0" i="0" kern="1200" dirty="0">
                    <a:solidFill>
                      <a:schemeClr val="tx1"/>
                    </a:solidFill>
                    <a:effectLst/>
                    <a:latin typeface="+mn-lt"/>
                    <a:ea typeface="+mn-ea"/>
                    <a:cs typeface="+mn-cs"/>
                  </a:rPr>
                  <a:t>2·(1+δ).</a:t>
                </a:r>
                <a:endParaRPr lang="zh-CN" altLang="en-US" sz="2800" b="0" dirty="0">
                  <a:latin typeface="-apple-system"/>
                </a:endParaRPr>
              </a:p>
            </p:txBody>
          </p:sp>
        </mc:Choice>
        <mc:Fallback xmlns="">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4000" b="0" i="0" dirty="0">
                    <a:effectLst/>
                    <a:latin typeface="-apple-system"/>
                  </a:rPr>
                  <a:t>前面只是计算了每个设备所分配到的工作量，但是还没有确定把哪些任务分配给哪个设备。接下来，将介绍如何将任务 </a:t>
                </a:r>
                <a:r>
                  <a:rPr lang="en-US" altLang="zh-CN" sz="4000" b="0" i="0" dirty="0">
                    <a:effectLst/>
                    <a:latin typeface="-apple-system"/>
                  </a:rPr>
                  <a:t>T = {τ1, τ2, ..., τm} </a:t>
                </a:r>
                <a:r>
                  <a:rPr lang="zh-CN" altLang="en-US" sz="4000" b="0" i="0" dirty="0">
                    <a:effectLst/>
                    <a:latin typeface="-apple-system"/>
                  </a:rPr>
                  <a:t>分配给边缘设备，以便其分配的子任务的工作量总和接近其计算的工作量。该算法主要工作如下。</a:t>
                </a:r>
                <a:r>
                  <a:rPr lang="en-US" altLang="zh-CN" sz="4000" b="0" i="0" dirty="0">
                    <a:effectLst/>
                    <a:latin typeface="-apple-system"/>
                  </a:rPr>
                  <a:t>1</a:t>
                </a:r>
                <a:r>
                  <a:rPr lang="zh-CN" altLang="en-US" sz="4000" b="0" i="0" dirty="0">
                    <a:effectLst/>
                    <a:latin typeface="-apple-system"/>
                  </a:rPr>
                  <a:t>使用</a:t>
                </a:r>
                <a:r>
                  <a:rPr lang="zh-CN" altLang="en-US" sz="4000" b="1" dirty="0">
                    <a:latin typeface="微软雅黑" panose="020B0503020204020204" pitchFamily="34" charset="-122"/>
                    <a:ea typeface="微软雅黑" panose="020B0503020204020204" pitchFamily="34" charset="-122"/>
                    <a:cs typeface="Times New Roman" panose="02020603050405020304" pitchFamily="18" charset="0"/>
                  </a:rPr>
                  <a:t>金字塔计算模型</a:t>
                </a:r>
                <a:r>
                  <a:rPr lang="zh-CN" altLang="en-US" sz="4000" b="0" i="0" dirty="0">
                    <a:effectLst/>
                    <a:latin typeface="-apple-system"/>
                  </a:rPr>
                  <a:t>计算出每个设备的最优负载。</a:t>
                </a:r>
                <a:r>
                  <a:rPr lang="en-US" altLang="zh-CN" sz="4000" b="0" i="0" dirty="0">
                    <a:effectLst/>
                    <a:latin typeface="-apple-system"/>
                  </a:rPr>
                  <a:t>3</a:t>
                </a:r>
                <a:r>
                  <a:rPr lang="zh-CN" altLang="en-US" sz="4000" b="0" i="0" dirty="0">
                    <a:effectLst/>
                    <a:latin typeface="-apple-system"/>
                  </a:rPr>
                  <a:t>将</a:t>
                </a:r>
                <a:r>
                  <a:rPr lang="en-US" altLang="zh-CN" sz="4000" b="0" i="0" dirty="0">
                    <a:effectLst/>
                    <a:latin typeface="-apple-system"/>
                  </a:rPr>
                  <a:t>T</a:t>
                </a:r>
                <a:r>
                  <a:rPr lang="zh-CN" altLang="en-US" sz="4000" b="0" i="0" dirty="0">
                    <a:effectLst/>
                    <a:latin typeface="-apple-system"/>
                  </a:rPr>
                  <a:t>中的所有子任务根据它们的工作量降序排序。</a:t>
                </a:r>
                <a:r>
                  <a:rPr lang="en-US" altLang="zh-CN" sz="4000" b="0" i="0" dirty="0">
                    <a:effectLst/>
                    <a:latin typeface="-apple-system"/>
                  </a:rPr>
                  <a:t>4</a:t>
                </a:r>
                <a:r>
                  <a:rPr lang="zh-CN" altLang="en-US" sz="4000" b="1" i="0" dirty="0">
                    <a:effectLst/>
                    <a:latin typeface="-apple-system"/>
                  </a:rPr>
                  <a:t>根据设备计算的工作量</a:t>
                </a:r>
                <a:r>
                  <a:rPr lang="zh-CN" altLang="en-US" sz="4000" b="0" i="0" dirty="0">
                    <a:effectLst/>
                    <a:latin typeface="-apple-system"/>
                  </a:rPr>
                  <a:t>对所有设备进行降序排序，注意这个分配子任务的顺序跟上一节（按照通信速率降序排序）得到的调度顺序是不一样的。接下来尝试将</a:t>
                </a:r>
                <a:r>
                  <a:rPr lang="en-US" altLang="zh-CN" sz="4000" b="0" i="0" dirty="0">
                    <a:effectLst/>
                    <a:latin typeface="-apple-system"/>
                  </a:rPr>
                  <a:t>T</a:t>
                </a:r>
                <a:r>
                  <a:rPr lang="zh-CN" altLang="en-US" sz="4000" b="0" i="0" dirty="0">
                    <a:effectLst/>
                    <a:latin typeface="-apple-system"/>
                  </a:rPr>
                  <a:t>中的子任务分配给每个设备</a:t>
                </a:r>
                <a:r>
                  <a:rPr lang="en-US" altLang="zh-CN" sz="4000" b="0" i="0" dirty="0">
                    <a:effectLst/>
                    <a:latin typeface="-apple-system"/>
                  </a:rPr>
                  <a:t>ui</a:t>
                </a:r>
                <a:r>
                  <a:rPr lang="zh-CN" altLang="en-US" sz="4000" b="0" i="0" dirty="0">
                    <a:effectLst/>
                    <a:latin typeface="-apple-system"/>
                  </a:rPr>
                  <a:t>，使分配的工作量尽可能接近计算出的工作量</a:t>
                </a:r>
                <a:r>
                  <a:rPr lang="en-US" altLang="zh-CN" sz="4000" b="0" i="0" dirty="0" err="1">
                    <a:effectLst/>
                    <a:latin typeface="-apple-system"/>
                  </a:rPr>
                  <a:t>ωi</a:t>
                </a:r>
                <a:r>
                  <a:rPr lang="zh-CN" altLang="en-US" sz="4000" b="0" i="0" dirty="0">
                    <a:effectLst/>
                    <a:latin typeface="-apple-system"/>
                  </a:rPr>
                  <a:t>。对于每个子任务</a:t>
                </a:r>
                <a:r>
                  <a:rPr lang="el-GR" altLang="zh-CN" sz="4000" b="0" i="0" dirty="0">
                    <a:effectLst/>
                    <a:latin typeface="-apple-system"/>
                  </a:rPr>
                  <a:t>τ∈</a:t>
                </a:r>
                <a:r>
                  <a:rPr lang="en-US" altLang="zh-CN" sz="4000" b="0" i="0" dirty="0">
                    <a:effectLst/>
                    <a:latin typeface="-apple-system"/>
                  </a:rPr>
                  <a:t>T,</a:t>
                </a:r>
                <a:r>
                  <a:rPr lang="zh-CN" altLang="en-US" sz="5400" b="0" i="0" dirty="0">
                    <a:effectLst/>
                    <a:latin typeface="-apple-system"/>
                  </a:rPr>
                  <a:t>找到顺序为</a:t>
                </a:r>
                <a:r>
                  <a:rPr lang="en-US" altLang="zh-CN" sz="5400" b="0" i="0" dirty="0">
                    <a:effectLst/>
                    <a:latin typeface="-apple-system"/>
                  </a:rPr>
                  <a:t>&lt; u1, u2</a:t>
                </a:r>
                <a:r>
                  <a:rPr lang="zh-CN" altLang="en-US" sz="5400" b="0" i="0" dirty="0">
                    <a:effectLst/>
                    <a:latin typeface="-apple-system"/>
                  </a:rPr>
                  <a:t>，</a:t>
                </a:r>
                <a:r>
                  <a:rPr lang="en-US" altLang="zh-CN" sz="5400" b="0" i="0" dirty="0">
                    <a:effectLst/>
                    <a:latin typeface="-apple-system"/>
                  </a:rPr>
                  <a:t>…</a:t>
                </a:r>
                <a:r>
                  <a:rPr lang="zh-CN" altLang="en-US" sz="5400" b="0" i="0" dirty="0">
                    <a:effectLst/>
                    <a:latin typeface="-apple-system"/>
                  </a:rPr>
                  <a:t>中第一个可以承载子任务</a:t>
                </a:r>
                <a:r>
                  <a:rPr lang="el-GR" altLang="zh-CN" sz="5400" b="0" i="0" dirty="0">
                    <a:effectLst/>
                    <a:latin typeface="-apple-system"/>
                  </a:rPr>
                  <a:t>τ</a:t>
                </a:r>
                <a:r>
                  <a:rPr lang="zh-CN" altLang="en-US" sz="5400" b="0" i="0" dirty="0">
                    <a:effectLst/>
                    <a:latin typeface="-apple-system"/>
                  </a:rPr>
                  <a:t>的设备。</a:t>
                </a:r>
                <a:r>
                  <a:rPr lang="zh-CN" altLang="el-GR" sz="4000" b="0" i="0" dirty="0">
                    <a:effectLst/>
                    <a:latin typeface="-apple-system"/>
                  </a:rPr>
                  <a:t>即</a:t>
                </a:r>
                <a:r>
                  <a:rPr lang="el-GR" altLang="zh-CN" sz="4000" b="0" i="0" dirty="0">
                    <a:effectLst/>
                    <a:latin typeface="-apple-system"/>
                  </a:rPr>
                  <a:t>γi−ω(τ) &gt;= 0</a:t>
                </a:r>
                <a:r>
                  <a:rPr lang="zh-CN" altLang="en-US" sz="4000" b="0" i="0" dirty="0">
                    <a:effectLst/>
                    <a:latin typeface="-apple-system"/>
                  </a:rPr>
                  <a:t>。就是说这个设备剩余的工作量是大于该子任务所需的工作量。如果设备存在，则</a:t>
                </a:r>
                <a:r>
                  <a:rPr lang="zh-CN" altLang="en-US" sz="4000" b="0" i="0" dirty="0">
                    <a:solidFill>
                      <a:srgbClr val="374151"/>
                    </a:solidFill>
                    <a:effectLst/>
                    <a:latin typeface="Lato" panose="020F0502020204030204" pitchFamily="34" charset="0"/>
                  </a:rPr>
                  <a:t>将子任务添加到设备</a:t>
                </a:r>
                <a:r>
                  <a:rPr lang="en-US" altLang="zh-CN" sz="4000" b="0" i="0" dirty="0">
                    <a:solidFill>
                      <a:srgbClr val="374151"/>
                    </a:solidFill>
                    <a:effectLst/>
                    <a:latin typeface="Lato" panose="020F0502020204030204" pitchFamily="34" charset="0"/>
                  </a:rPr>
                  <a:t>ui</a:t>
                </a:r>
                <a:r>
                  <a:rPr lang="zh-CN" altLang="en-US" sz="4000" b="0" i="0" dirty="0">
                    <a:solidFill>
                      <a:srgbClr val="374151"/>
                    </a:solidFill>
                    <a:effectLst/>
                    <a:latin typeface="Lato" panose="020F0502020204030204" pitchFamily="34" charset="0"/>
                  </a:rPr>
                  <a:t>的任务集合中，并且减去相应的工作量。</a:t>
                </a:r>
                <a:r>
                  <a:rPr lang="zh-CN" altLang="en-US" sz="5400" b="0" i="0" dirty="0">
                    <a:effectLst/>
                    <a:latin typeface="-apple-system"/>
                  </a:rPr>
                  <a:t>否则，忽略子任务</a:t>
                </a:r>
                <a:r>
                  <a:rPr lang="en-US" altLang="zh-CN" sz="5400" b="0" i="0" dirty="0">
                    <a:effectLst/>
                    <a:latin typeface="-apple-system"/>
                  </a:rPr>
                  <a:t>τ</a:t>
                </a:r>
                <a:r>
                  <a:rPr lang="zh-CN" altLang="en-US" sz="5400" b="0" i="0" dirty="0">
                    <a:effectLst/>
                    <a:latin typeface="-apple-system"/>
                  </a:rPr>
                  <a:t>。</a:t>
                </a:r>
                <a:r>
                  <a:rPr lang="zh-CN" altLang="en-US" sz="5400" b="1" i="0" dirty="0">
                    <a:effectLst/>
                    <a:latin typeface="-apple-system"/>
                  </a:rPr>
                  <a:t>如果任务可以任意分割，所有的子任务都可以分配，并且满足每个设备分配的工作量正好等于计算出的最优负载</a:t>
                </a:r>
                <a:r>
                  <a:rPr lang="zh-CN" altLang="en-US" sz="5400" b="0" i="0" dirty="0">
                    <a:effectLst/>
                    <a:latin typeface="-apple-system"/>
                  </a:rPr>
                  <a:t>。但本文假设任务不可任意分割，接下来处理剩下的子任务。</a:t>
                </a:r>
                <a:r>
                  <a:rPr lang="zh-CN" altLang="en-US" sz="4000" b="0" i="0" dirty="0">
                    <a:solidFill>
                      <a:srgbClr val="374151"/>
                    </a:solidFill>
                    <a:effectLst/>
                    <a:latin typeface="Lato" panose="020F0502020204030204" pitchFamily="34" charset="0"/>
                  </a:rPr>
                  <a:t>​</a:t>
                </a:r>
                <a:r>
                  <a:rPr lang="zh-CN" altLang="en-US" sz="5400" b="1" i="0">
                    <a:solidFill>
                      <a:srgbClr val="000000"/>
                    </a:solidFill>
                    <a:latin typeface="Cambria Math" panose="02040503050406030204" pitchFamily="18" charset="0"/>
                    <a:ea typeface="微软雅黑" panose="020B0503020204020204" pitchFamily="34" charset="-122"/>
                  </a:rPr>
                  <a:t>𝚫</a:t>
                </a:r>
                <a:r>
                  <a:rPr lang="en-US" altLang="zh-CN" sz="5400" b="1" i="0" baseline="-25000" dirty="0">
                    <a:solidFill>
                      <a:srgbClr val="000000"/>
                    </a:solidFill>
                    <a:latin typeface="Cambria Math" panose="02040503050406030204" pitchFamily="18" charset="0"/>
                    <a:ea typeface="微软雅黑" panose="020B0503020204020204" pitchFamily="34" charset="-122"/>
                  </a:rPr>
                  <a:t>𝒊</a:t>
                </a:r>
                <a:r>
                  <a:rPr lang="zh-CN" altLang="en-US" sz="5400" b="1" dirty="0">
                    <a:solidFill>
                      <a:srgbClr val="000000"/>
                    </a:solidFill>
                    <a:latin typeface="+mj-lt"/>
                    <a:ea typeface="微软雅黑" panose="020B0503020204020204" pitchFamily="34" charset="-122"/>
                  </a:rPr>
                  <a:t>意味着如果一个设备被分配的工作量远远大于</a:t>
                </a:r>
                <a:r>
                  <a:rPr lang="zh-CN" altLang="en-US" sz="5400" b="1" i="0" dirty="0">
                    <a:solidFill>
                      <a:srgbClr val="000000"/>
                    </a:solidFill>
                    <a:latin typeface="Cambria Math" panose="02040503050406030204" pitchFamily="18" charset="0"/>
                    <a:ea typeface="微软雅黑" panose="020B0503020204020204" pitchFamily="34" charset="-122"/>
                  </a:rPr>
                  <a:t>𝝎</a:t>
                </a:r>
                <a:r>
                  <a:rPr lang="en-US" altLang="zh-CN" sz="5400" b="1" i="0" baseline="-25000" dirty="0">
                    <a:solidFill>
                      <a:srgbClr val="000000"/>
                    </a:solidFill>
                    <a:latin typeface="Cambria Math" panose="02040503050406030204" pitchFamily="18" charset="0"/>
                    <a:ea typeface="微软雅黑" panose="020B0503020204020204" pitchFamily="34" charset="-122"/>
                  </a:rPr>
                  <a:t>𝒊 </a:t>
                </a:r>
                <a:r>
                  <a:rPr lang="zh-CN" altLang="en-US" sz="5400" b="1" dirty="0">
                    <a:solidFill>
                      <a:srgbClr val="000000"/>
                    </a:solidFill>
                    <a:latin typeface="+mj-lt"/>
                    <a:ea typeface="微软雅黑" panose="020B0503020204020204" pitchFamily="34" charset="-122"/>
                  </a:rPr>
                  <a:t>，那么它的权值也会很大。所以最好选择权值最小的设备。</a:t>
                </a:r>
                <a:r>
                  <a:rPr lang="zh-CN" altLang="en-US" sz="1200" b="0" i="0" kern="1200" dirty="0">
                    <a:solidFill>
                      <a:schemeClr val="tx1"/>
                    </a:solidFill>
                    <a:effectLst/>
                    <a:latin typeface="+mn-lt"/>
                    <a:ea typeface="+mn-ea"/>
                    <a:cs typeface="+mn-cs"/>
                  </a:rPr>
                  <a:t>完整的基于金字塔的分配和调度（</a:t>
                </a:r>
                <a:r>
                  <a:rPr lang="en-US" altLang="zh-CN" sz="1200" b="0" i="0" kern="1200" dirty="0">
                    <a:solidFill>
                      <a:schemeClr val="tx1"/>
                    </a:solidFill>
                    <a:effectLst/>
                    <a:latin typeface="+mn-lt"/>
                    <a:ea typeface="+mn-ea"/>
                    <a:cs typeface="+mn-cs"/>
                  </a:rPr>
                  <a:t>PAS</a:t>
                </a:r>
                <a:r>
                  <a:rPr lang="zh-CN" altLang="en-US" sz="1200" b="0" i="0" kern="1200" dirty="0">
                    <a:solidFill>
                      <a:schemeClr val="tx1"/>
                    </a:solidFill>
                    <a:effectLst/>
                    <a:latin typeface="+mn-lt"/>
                    <a:ea typeface="+mn-ea"/>
                    <a:cs typeface="+mn-cs"/>
                  </a:rPr>
                  <a:t>）算法已经介绍完毕。文章还证明了，所提出的</a:t>
                </a:r>
                <a:r>
                  <a:rPr lang="en-US" altLang="zh-CN" sz="1200" b="0" i="0" kern="1200" dirty="0">
                    <a:solidFill>
                      <a:schemeClr val="tx1"/>
                    </a:solidFill>
                    <a:effectLst/>
                    <a:latin typeface="+mn-lt"/>
                    <a:ea typeface="+mn-ea"/>
                    <a:cs typeface="+mn-cs"/>
                  </a:rPr>
                  <a:t>PAS</a:t>
                </a:r>
                <a:r>
                  <a:rPr lang="zh-CN" altLang="en-US" sz="1200" b="0" i="0" kern="1200" dirty="0">
                    <a:solidFill>
                      <a:schemeClr val="tx1"/>
                    </a:solidFill>
                    <a:effectLst/>
                    <a:latin typeface="+mn-lt"/>
                    <a:ea typeface="+mn-ea"/>
                    <a:cs typeface="+mn-cs"/>
                  </a:rPr>
                  <a:t>算法对于</a:t>
                </a:r>
                <a:r>
                  <a:rPr lang="en-US" altLang="zh-CN" sz="1200" b="0" i="0" kern="1200" dirty="0">
                    <a:solidFill>
                      <a:schemeClr val="tx1"/>
                    </a:solidFill>
                    <a:effectLst/>
                    <a:latin typeface="+mn-lt"/>
                    <a:ea typeface="+mn-ea"/>
                    <a:cs typeface="+mn-cs"/>
                  </a:rPr>
                  <a:t>MLCCS-G</a:t>
                </a:r>
                <a:r>
                  <a:rPr lang="zh-CN" altLang="en-US" sz="1200" b="0" i="0" kern="1200" dirty="0">
                    <a:solidFill>
                      <a:schemeClr val="tx1"/>
                    </a:solidFill>
                    <a:effectLst/>
                    <a:latin typeface="+mn-lt"/>
                    <a:ea typeface="+mn-ea"/>
                    <a:cs typeface="+mn-cs"/>
                  </a:rPr>
                  <a:t>问题的近似比为</a:t>
                </a:r>
                <a:r>
                  <a:rPr lang="en-US" altLang="zh-CN" sz="1200" b="0" i="0" kern="1200" dirty="0">
                    <a:solidFill>
                      <a:schemeClr val="tx1"/>
                    </a:solidFill>
                    <a:effectLst/>
                    <a:latin typeface="+mn-lt"/>
                    <a:ea typeface="+mn-ea"/>
                    <a:cs typeface="+mn-cs"/>
                  </a:rPr>
                  <a:t>2·(1+δ).</a:t>
                </a:r>
                <a:r>
                  <a:rPr lang="zh-CN" altLang="en-US" sz="1200" b="0" i="0" kern="1200" dirty="0">
                    <a:solidFill>
                      <a:schemeClr val="tx1"/>
                    </a:solidFill>
                    <a:effectLst/>
                    <a:latin typeface="+mn-lt"/>
                    <a:ea typeface="+mn-ea"/>
                    <a:cs typeface="+mn-cs"/>
                  </a:rPr>
                  <a:t>首先证明了对于每个设备 </a:t>
                </a:r>
                <a:r>
                  <a:rPr lang="en-US" altLang="zh-CN" sz="1200" b="0" i="0" kern="1200" dirty="0">
                    <a:solidFill>
                      <a:schemeClr val="tx1"/>
                    </a:solidFill>
                    <a:effectLst/>
                    <a:latin typeface="+mn-lt"/>
                    <a:ea typeface="+mn-ea"/>
                    <a:cs typeface="+mn-cs"/>
                  </a:rPr>
                  <a:t>ui</a:t>
                </a:r>
                <a:r>
                  <a:rPr lang="zh-CN" altLang="en-US" sz="1200" b="0" i="0" kern="1200" dirty="0">
                    <a:solidFill>
                      <a:schemeClr val="tx1"/>
                    </a:solidFill>
                    <a:effectLst/>
                    <a:latin typeface="+mn-lt"/>
                    <a:ea typeface="+mn-ea"/>
                    <a:cs typeface="+mn-cs"/>
                  </a:rPr>
                  <a:t>，可以有 </a:t>
                </a:r>
                <a:r>
                  <a:rPr lang="en-US" altLang="zh-CN" sz="1200" b="0" i="0" kern="1200" dirty="0">
                    <a:solidFill>
                      <a:schemeClr val="tx1"/>
                    </a:solidFill>
                    <a:effectLst/>
                    <a:latin typeface="+mn-lt"/>
                    <a:ea typeface="+mn-ea"/>
                    <a:cs typeface="+mn-cs"/>
                  </a:rPr>
                  <a:t>ω(Ti) ≤ 2 · </a:t>
                </a:r>
                <a:r>
                  <a:rPr lang="en-US" altLang="zh-CN" sz="1200" b="0" i="0" kern="1200" dirty="0" err="1">
                    <a:solidFill>
                      <a:schemeClr val="tx1"/>
                    </a:solidFill>
                    <a:effectLst/>
                    <a:latin typeface="+mn-lt"/>
                    <a:ea typeface="+mn-ea"/>
                    <a:cs typeface="+mn-cs"/>
                  </a:rPr>
                  <a:t>ωi</a:t>
                </a:r>
                <a:r>
                  <a:rPr lang="zh-CN" altLang="en-US" sz="1200" b="0" i="0" kern="1200" dirty="0">
                    <a:solidFill>
                      <a:schemeClr val="tx1"/>
                    </a:solidFill>
                    <a:effectLst/>
                    <a:latin typeface="+mn-lt"/>
                    <a:ea typeface="+mn-ea"/>
                    <a:cs typeface="+mn-cs"/>
                  </a:rPr>
                  <a:t>。</a:t>
                </a:r>
                <a:endParaRPr lang="zh-CN" altLang="en-US" sz="2800" b="0" dirty="0">
                  <a:latin typeface="-apple-system"/>
                </a:endParaRPr>
              </a:p>
            </p:txBody>
          </p:sp>
        </mc:Fallback>
      </mc:AlternateContent>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36405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主要分为以下五个部分进行介绍</a:t>
            </a:r>
          </a:p>
        </p:txBody>
      </p:sp>
      <p:sp>
        <p:nvSpPr>
          <p:cNvPr id="5" name="灯片编号占位符 4">
            <a:extLst>
              <a:ext uri="{FF2B5EF4-FFF2-40B4-BE49-F238E27FC236}">
                <a16:creationId xmlns:a16="http://schemas.microsoft.com/office/drawing/2014/main" id="{A291D367-6184-4860-8569-091B9EB077D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38500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4">
            <a:extLst>
              <a:ext uri="{FF2B5EF4-FFF2-40B4-BE49-F238E27FC236}">
                <a16:creationId xmlns:a16="http://schemas.microsoft.com/office/drawing/2014/main" id="{A291D367-6184-4860-8569-091B9EB077D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30839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algn="l" fontAlgn="t">
              <a:spcBef>
                <a:spcPts val="0"/>
              </a:spcBef>
              <a:spcAft>
                <a:spcPts val="0"/>
              </a:spcAft>
            </a:pPr>
            <a:r>
              <a:rPr lang="zh-CN" altLang="en-US" sz="4000" b="0" i="0" dirty="0">
                <a:effectLst/>
                <a:latin typeface="-apple-system"/>
              </a:rPr>
              <a:t>在实验中，我们主要关注每种方法的完成延迟的性能。仿真中，设备数量设置为</a:t>
            </a:r>
            <a:r>
              <a:rPr lang="en-US" altLang="zh-CN" sz="4000" b="0" i="0" dirty="0">
                <a:effectLst/>
                <a:latin typeface="-apple-system"/>
              </a:rPr>
              <a:t>1~50</a:t>
            </a:r>
            <a:r>
              <a:rPr lang="zh-CN" altLang="en-US" sz="4000" b="0" i="0" dirty="0">
                <a:effectLst/>
                <a:latin typeface="-apple-system"/>
              </a:rPr>
              <a:t>，工作量设置为</a:t>
            </a:r>
            <a:r>
              <a:rPr lang="en-US" altLang="zh-CN" sz="4000" b="0" i="0" dirty="0">
                <a:effectLst/>
                <a:latin typeface="-apple-system"/>
              </a:rPr>
              <a:t>1000</a:t>
            </a:r>
            <a:r>
              <a:rPr lang="zh-CN" altLang="en-US" sz="4000" b="0" i="0" dirty="0">
                <a:effectLst/>
                <a:latin typeface="-apple-system"/>
              </a:rPr>
              <a:t>，参数设置为</a:t>
            </a:r>
            <a:r>
              <a:rPr lang="en-US" altLang="zh-CN" sz="4000" b="0" i="0" dirty="0">
                <a:effectLst/>
                <a:latin typeface="-apple-system"/>
              </a:rPr>
              <a:t>α=0.5</a:t>
            </a:r>
            <a:r>
              <a:rPr lang="zh-CN" altLang="en-US" sz="4000" b="0" i="0" dirty="0">
                <a:effectLst/>
                <a:latin typeface="-apple-system"/>
              </a:rPr>
              <a:t>，</a:t>
            </a:r>
            <a:r>
              <a:rPr lang="en-US" altLang="zh-CN" sz="4000" b="0" i="0" dirty="0">
                <a:effectLst/>
                <a:latin typeface="-apple-system"/>
              </a:rPr>
              <a:t>β=0.1</a:t>
            </a:r>
            <a:r>
              <a:rPr lang="zh-CN" altLang="en-US" sz="4000" b="0" i="0" dirty="0">
                <a:effectLst/>
                <a:latin typeface="-apple-system"/>
              </a:rPr>
              <a:t>，通信速率和计算速率设置为</a:t>
            </a:r>
            <a:r>
              <a:rPr lang="en-US" altLang="zh-CN" sz="4000" b="0" i="0" dirty="0">
                <a:effectLst/>
                <a:latin typeface="-apple-system"/>
              </a:rPr>
              <a:t>10~60</a:t>
            </a:r>
            <a:r>
              <a:rPr lang="zh-CN" altLang="en-US" sz="4000" b="0" i="0" dirty="0">
                <a:effectLst/>
                <a:latin typeface="-apple-system"/>
              </a:rPr>
              <a:t>。</a:t>
            </a:r>
            <a:endParaRPr lang="zh-CN" altLang="en-US" sz="2800"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94099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5400" b="0" i="0" dirty="0">
                <a:effectLst/>
                <a:latin typeface="-apple-system"/>
              </a:rPr>
              <a:t>首先，我们展示了每种方法在不同调度顺序下的性能。这里的横坐标分别是，纵坐标是。看</a:t>
            </a:r>
            <a:r>
              <a:rPr lang="zh-CN" altLang="en-US" sz="4000" b="0" i="0" dirty="0">
                <a:effectLst/>
                <a:latin typeface="-apple-system"/>
              </a:rPr>
              <a:t>如图</a:t>
            </a:r>
            <a:r>
              <a:rPr lang="en-US" altLang="zh-CN" sz="4000" b="0" i="0" dirty="0">
                <a:effectLst/>
                <a:latin typeface="-apple-system"/>
              </a:rPr>
              <a:t>6</a:t>
            </a:r>
            <a:r>
              <a:rPr lang="zh-CN" altLang="en-US" sz="4000" b="0" i="0" dirty="0">
                <a:effectLst/>
                <a:latin typeface="-apple-system"/>
              </a:rPr>
              <a:t>（</a:t>
            </a:r>
            <a:r>
              <a:rPr lang="en-US" altLang="zh-CN" sz="4000" b="0" i="0" dirty="0">
                <a:effectLst/>
                <a:latin typeface="-apple-system"/>
              </a:rPr>
              <a:t>a</a:t>
            </a:r>
            <a:r>
              <a:rPr lang="zh-CN" altLang="en-US" sz="4000" b="0" i="0" dirty="0">
                <a:effectLst/>
                <a:latin typeface="-apple-system"/>
              </a:rPr>
              <a:t>）首先观察到的是，所提出的</a:t>
            </a:r>
            <a:r>
              <a:rPr lang="en-US" altLang="zh-CN" sz="4000" b="0" i="0" dirty="0">
                <a:effectLst/>
                <a:latin typeface="-apple-system"/>
              </a:rPr>
              <a:t>PAS</a:t>
            </a:r>
            <a:r>
              <a:rPr lang="zh-CN" altLang="en-US" sz="4000" b="0" i="0" dirty="0">
                <a:effectLst/>
                <a:latin typeface="-apple-system"/>
              </a:rPr>
              <a:t>方法的延迟比现有方法的时延要小</a:t>
            </a:r>
            <a:r>
              <a:rPr lang="en-US" altLang="zh-CN" sz="4000" b="0" i="0" dirty="0">
                <a:effectLst/>
                <a:latin typeface="-apple-system"/>
              </a:rPr>
              <a:t>,</a:t>
            </a:r>
            <a:r>
              <a:rPr lang="zh-CN" altLang="en-US" sz="5400" b="0" i="0" dirty="0">
                <a:effectLst/>
                <a:latin typeface="-apple-system"/>
              </a:rPr>
              <a:t>平均减少了近 </a:t>
            </a:r>
            <a:r>
              <a:rPr lang="en-US" altLang="zh-CN" sz="5400" b="0" i="0" dirty="0">
                <a:effectLst/>
                <a:latin typeface="-apple-system"/>
              </a:rPr>
              <a:t>40% </a:t>
            </a:r>
            <a:r>
              <a:rPr lang="zh-CN" altLang="en-US" sz="5400" b="0" i="0" dirty="0">
                <a:effectLst/>
                <a:latin typeface="-apple-system"/>
              </a:rPr>
              <a:t>的延迟</a:t>
            </a:r>
            <a:r>
              <a:rPr lang="zh-CN" altLang="en-US" sz="4000" b="0" i="0" dirty="0">
                <a:effectLst/>
                <a:latin typeface="-apple-system"/>
              </a:rPr>
              <a:t>。我们还可以发现，所提出的</a:t>
            </a:r>
            <a:r>
              <a:rPr lang="en-US" altLang="zh-CN" sz="4000" b="0" i="0" dirty="0">
                <a:effectLst/>
                <a:latin typeface="-apple-system"/>
              </a:rPr>
              <a:t>PAS</a:t>
            </a:r>
            <a:r>
              <a:rPr lang="zh-CN" altLang="en-US" sz="4000" b="0" i="0" dirty="0">
                <a:effectLst/>
                <a:latin typeface="-apple-system"/>
              </a:rPr>
              <a:t>方法在不同的调度顺序下，的性能是相同的。验证了之前所说的，在相同通信速率下，最优时延与调度顺序无关。</a:t>
            </a:r>
            <a:r>
              <a:rPr lang="zh-CN" altLang="en-US" sz="5400" b="0" i="0" dirty="0">
                <a:effectLst/>
                <a:latin typeface="-apple-system"/>
              </a:rPr>
              <a:t>如图</a:t>
            </a:r>
            <a:r>
              <a:rPr lang="en-US" altLang="zh-CN" sz="5400" b="0" i="0" dirty="0">
                <a:effectLst/>
                <a:latin typeface="-apple-system"/>
              </a:rPr>
              <a:t>6</a:t>
            </a:r>
            <a:r>
              <a:rPr lang="zh-CN" altLang="en-US" sz="5400" b="0" i="0" dirty="0">
                <a:effectLst/>
                <a:latin typeface="-apple-system"/>
              </a:rPr>
              <a:t>（</a:t>
            </a:r>
            <a:r>
              <a:rPr lang="en-US" altLang="zh-CN" sz="5400" b="0" i="0" dirty="0">
                <a:effectLst/>
                <a:latin typeface="-apple-system"/>
              </a:rPr>
              <a:t>b</a:t>
            </a:r>
            <a:r>
              <a:rPr lang="zh-CN" altLang="en-US" sz="5400" b="0" i="0" dirty="0">
                <a:effectLst/>
                <a:latin typeface="-apple-system"/>
              </a:rPr>
              <a:t>）所示，当设备数量增加时，其他方法的延迟首先减少，然后当我们继续增加设备数量时，延迟甚至增加。这主要是由于如果不考虑设备之间的干扰来分配工作量，则设备之间可能会发生通信冲突，需要等待，导致空闲时间增加。相反，所提出的 </a:t>
            </a:r>
            <a:r>
              <a:rPr lang="en-US" altLang="zh-CN" sz="5400" b="0" i="0" dirty="0">
                <a:effectLst/>
                <a:latin typeface="-apple-system"/>
              </a:rPr>
              <a:t>PAS </a:t>
            </a:r>
            <a:r>
              <a:rPr lang="zh-CN" altLang="en-US" sz="5400" b="0" i="0" dirty="0">
                <a:effectLst/>
                <a:latin typeface="-apple-system"/>
              </a:rPr>
              <a:t>方法可以很好地利用设备增加的计算能力，</a:t>
            </a:r>
            <a:r>
              <a:rPr lang="zh-CN" altLang="en-US" sz="5400" b="0" i="0" u="sng" dirty="0">
                <a:effectLst/>
                <a:latin typeface="-apple-system"/>
              </a:rPr>
              <a:t>通过考虑通信延迟来分配工作量，</a:t>
            </a:r>
            <a:r>
              <a:rPr lang="zh-CN" altLang="en-US" sz="5400" b="0" i="0" dirty="0">
                <a:effectLst/>
                <a:latin typeface="-apple-system"/>
              </a:rPr>
              <a:t>进一步减少时延。图</a:t>
            </a:r>
            <a:r>
              <a:rPr lang="en-US" altLang="zh-CN" sz="5400" b="0" i="0" dirty="0">
                <a:effectLst/>
                <a:latin typeface="-apple-system"/>
              </a:rPr>
              <a:t>7</a:t>
            </a:r>
            <a:r>
              <a:rPr lang="zh-CN" altLang="en-US" sz="5400" b="0" i="0" dirty="0">
                <a:effectLst/>
                <a:latin typeface="-apple-system"/>
              </a:rPr>
              <a:t>为不同通信速率下各方法的完成工作的时延。可以看到在这种情况下</a:t>
            </a:r>
            <a:r>
              <a:rPr lang="en-US" altLang="zh-CN" sz="5400" b="0" i="0" dirty="0">
                <a:effectLst/>
                <a:latin typeface="-apple-system"/>
              </a:rPr>
              <a:t>,PAS</a:t>
            </a:r>
            <a:r>
              <a:rPr lang="zh-CN" altLang="en-US" sz="5400" b="0" i="0" dirty="0">
                <a:effectLst/>
                <a:latin typeface="-apple-system"/>
              </a:rPr>
              <a:t>根据设备的通信速率来安排通信顺序比</a:t>
            </a:r>
            <a:r>
              <a:rPr lang="en-US" altLang="zh-CN" sz="5400" b="0" i="0" dirty="0">
                <a:effectLst/>
                <a:latin typeface="-apple-system"/>
              </a:rPr>
              <a:t>PASR</a:t>
            </a:r>
            <a:r>
              <a:rPr lang="zh-CN" altLang="en-US" sz="5400" b="0" i="0" dirty="0">
                <a:effectLst/>
                <a:latin typeface="-apple-system"/>
              </a:rPr>
              <a:t>随机和</a:t>
            </a:r>
            <a:r>
              <a:rPr lang="en-US" altLang="zh-CN" sz="5400" b="0" i="0" dirty="0">
                <a:effectLst/>
                <a:latin typeface="-apple-system"/>
              </a:rPr>
              <a:t>PASC</a:t>
            </a:r>
            <a:r>
              <a:rPr lang="zh-CN" altLang="en-US" sz="5400" b="0" i="0" dirty="0">
                <a:effectLst/>
                <a:latin typeface="-apple-system"/>
              </a:rPr>
              <a:t>计算速率性能好得多。并且发现在设备数量较大的情况下</a:t>
            </a:r>
            <a:r>
              <a:rPr lang="en-US" altLang="zh-CN" sz="5400" b="0" i="0" dirty="0">
                <a:effectLst/>
                <a:latin typeface="-apple-system"/>
              </a:rPr>
              <a:t>,</a:t>
            </a:r>
            <a:r>
              <a:rPr lang="zh-CN" altLang="en-US" sz="5400" b="0" i="0" dirty="0">
                <a:effectLst/>
                <a:latin typeface="-apple-system"/>
              </a:rPr>
              <a:t>这些根据计算速率来分配工作量的算法性能很差。进一步说明了分布式边缘计算在工作量分配中考虑设备通信能力的重要性</a:t>
            </a:r>
            <a:r>
              <a:rPr lang="zh-CN" altLang="en-US" sz="4000" b="0" i="0" dirty="0">
                <a:effectLst/>
                <a:latin typeface="-apple-system"/>
              </a:rPr>
              <a:t>。</a:t>
            </a:r>
            <a:endParaRPr lang="zh-CN" altLang="en-US" sz="2800"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81369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algn="l" fontAlgn="t">
              <a:spcBef>
                <a:spcPts val="0"/>
              </a:spcBef>
              <a:spcAft>
                <a:spcPts val="0"/>
              </a:spcAft>
            </a:pPr>
            <a:r>
              <a:rPr lang="zh-CN" altLang="en-US" sz="4000" b="0" i="0" dirty="0">
                <a:effectLst/>
                <a:latin typeface="-apple-system"/>
              </a:rPr>
              <a:t>为了证明基于金字塔的计算模型的有效性，我们将其与基于平行四边形的计算模型进行比较。平行四边形模型就是说它的前向通信调度顺序与后向通信的调度顺序相同，</a:t>
            </a:r>
            <a:r>
              <a:rPr lang="zh-CN" altLang="en-US" sz="2800" b="0" i="0" dirty="0">
                <a:effectLst/>
                <a:latin typeface="-apple-system"/>
              </a:rPr>
              <a:t>每个设备的工作量的计算与</a:t>
            </a:r>
            <a:r>
              <a:rPr lang="en-US" altLang="zh-CN" sz="2800" b="0" i="0" dirty="0">
                <a:effectLst/>
                <a:latin typeface="-apple-system"/>
              </a:rPr>
              <a:t>PAS</a:t>
            </a:r>
            <a:r>
              <a:rPr lang="zh-CN" altLang="en-US" sz="2800" b="0" i="0" dirty="0">
                <a:effectLst/>
                <a:latin typeface="-apple-system"/>
              </a:rPr>
              <a:t>中一样。</a:t>
            </a:r>
            <a:r>
              <a:rPr lang="en-US" altLang="zh-CN" sz="2800" b="0" i="0" dirty="0">
                <a:effectLst/>
                <a:latin typeface="-apple-system"/>
              </a:rPr>
              <a:t>(</a:t>
            </a:r>
            <a:r>
              <a:rPr lang="zh-CN" altLang="zh-CN" sz="1800" b="0" i="0" u="none" strike="noStrike"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随机调度顺序</a:t>
            </a:r>
            <a:r>
              <a:rPr lang="zh-CN" altLang="en-US" sz="1800" b="0" i="0" u="none" strike="noStrike" dirty="0">
                <a:solidFill>
                  <a:schemeClr val="tx1"/>
                </a:solidFill>
                <a:effectLst/>
                <a:latin typeface="Arial" panose="020B0604020202020204" pitchFamily="34" charset="0"/>
                <a:ea typeface="+mn-ea"/>
                <a:cs typeface="+mn-cs"/>
              </a:rPr>
              <a:t>，</a:t>
            </a:r>
            <a:r>
              <a:rPr lang="zh-CN" altLang="zh-CN" sz="1800" b="0" i="0" u="none" strike="noStrike"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基于计算速率的调度顺序</a:t>
            </a:r>
            <a:r>
              <a:rPr lang="zh-CN" altLang="en-US" sz="1800" b="0" i="0" u="none" strike="noStrike" dirty="0">
                <a:solidFill>
                  <a:schemeClr val="tx1"/>
                </a:solidFill>
                <a:effectLst/>
                <a:latin typeface="Arial" panose="020B0604020202020204" pitchFamily="34" charset="0"/>
                <a:ea typeface="+mn-ea"/>
                <a:cs typeface="+mn-cs"/>
              </a:rPr>
              <a:t>，</a:t>
            </a:r>
            <a:r>
              <a:rPr lang="zh-CN" altLang="zh-CN" sz="1800" b="0" i="0" u="none" strike="noStrike"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基于通信速率的调度顺序</a:t>
            </a:r>
            <a:r>
              <a:rPr lang="zh-CN" altLang="en-US" sz="1800" b="0" i="0" u="none" strike="noStrike"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r>
              <a:rPr lang="en-US" altLang="zh-CN" sz="1800" b="0" i="0" u="none" strike="noStrike"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t>
            </a:r>
            <a:r>
              <a:rPr lang="zh-CN" altLang="en-US" sz="2800" b="0" i="0" dirty="0">
                <a:effectLst/>
                <a:latin typeface="-apple-system"/>
              </a:rPr>
              <a:t>首先可以看到，与基于平行四边形的计算模型相比，基于金字塔的计算模型的延迟要小得多。主要是由于平行四边形模型中存在较多的干扰。后面设备的前向通信和后相通信可能冲突。所提出的</a:t>
            </a:r>
            <a:r>
              <a:rPr lang="en-US" altLang="zh-CN" sz="2800" b="0" i="0" dirty="0">
                <a:effectLst/>
                <a:latin typeface="-apple-system"/>
              </a:rPr>
              <a:t>PAS</a:t>
            </a:r>
            <a:r>
              <a:rPr lang="zh-CN" altLang="en-US" sz="2800" b="0" i="0" dirty="0">
                <a:effectLst/>
                <a:latin typeface="-apple-system"/>
              </a:rPr>
              <a:t>方法可以有效地分配工作量和调度通信，以利用增加的计算能力，这证明了基于金字塔的计算模型的优越性能。</a:t>
            </a:r>
            <a:endParaRPr lang="zh-CN" altLang="zh-CN" sz="1800" b="0" i="0" u="none" strike="noStrike" dirty="0">
              <a:effectLst/>
              <a:latin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zh-CN" altLang="en-US" sz="2800"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80007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7200" b="0" i="0" dirty="0">
                <a:effectLst/>
                <a:latin typeface="-apple-system"/>
              </a:rPr>
              <a:t>然后，评估了当工作负载不能任意分割时所提出方法的性能。对于基线方法。。。</a:t>
            </a:r>
            <a:r>
              <a:rPr lang="en-US" altLang="zh-CN" sz="5400" b="0" i="0" dirty="0">
                <a:effectLst/>
                <a:latin typeface="-apple-system"/>
              </a:rPr>
              <a:t>first-fit</a:t>
            </a:r>
            <a:r>
              <a:rPr lang="zh-CN" altLang="en-US" sz="5400" b="0" i="0" dirty="0">
                <a:effectLst/>
                <a:latin typeface="-apple-system"/>
              </a:rPr>
              <a:t>调度方法，</a:t>
            </a:r>
            <a:r>
              <a:rPr lang="zh-CN" altLang="en-US" sz="4000" b="0" i="0" dirty="0">
                <a:solidFill>
                  <a:srgbClr val="0F0F0F"/>
                </a:solidFill>
                <a:effectLst/>
                <a:latin typeface="Söhne"/>
              </a:rPr>
              <a:t>任务分配给第一个满足执行要求的设备，而不是找到最适合的设备。如图</a:t>
            </a:r>
            <a:r>
              <a:rPr lang="en-US" altLang="zh-CN" sz="4000" b="0" i="0" dirty="0">
                <a:solidFill>
                  <a:srgbClr val="0F0F0F"/>
                </a:solidFill>
                <a:effectLst/>
                <a:latin typeface="Söhne"/>
              </a:rPr>
              <a:t>9</a:t>
            </a:r>
            <a:r>
              <a:rPr lang="zh-CN" altLang="en-US" sz="4000" b="0" i="0" dirty="0">
                <a:solidFill>
                  <a:srgbClr val="0F0F0F"/>
                </a:solidFill>
                <a:effectLst/>
                <a:latin typeface="Söhne"/>
              </a:rPr>
              <a:t>所示</a:t>
            </a:r>
            <a:r>
              <a:rPr lang="zh-CN" altLang="en-US" sz="5400" b="0" i="0" dirty="0">
                <a:effectLst/>
                <a:latin typeface="-apple-system"/>
              </a:rPr>
              <a:t>提出的 </a:t>
            </a:r>
            <a:r>
              <a:rPr lang="en-US" altLang="zh-CN" sz="5400" b="0" i="0" dirty="0">
                <a:effectLst/>
                <a:latin typeface="-apple-system"/>
              </a:rPr>
              <a:t>PAS </a:t>
            </a:r>
            <a:r>
              <a:rPr lang="zh-CN" altLang="en-US" sz="5400" b="0" i="0" dirty="0">
                <a:effectLst/>
                <a:latin typeface="-apple-system"/>
              </a:rPr>
              <a:t>方法的性能比基线方法好得多</a:t>
            </a:r>
            <a:r>
              <a:rPr lang="en-US" altLang="zh-CN" sz="5400" b="0" i="0" dirty="0">
                <a:effectLst/>
                <a:latin typeface="-apple-system"/>
              </a:rPr>
              <a:t>,</a:t>
            </a:r>
            <a:r>
              <a:rPr lang="zh-CN" altLang="en-US" sz="7200" b="0" i="0" dirty="0">
                <a:effectLst/>
                <a:latin typeface="-apple-system"/>
              </a:rPr>
              <a:t>平均减少了近 </a:t>
            </a:r>
            <a:r>
              <a:rPr lang="en-US" altLang="zh-CN" sz="7200" b="0" i="0" dirty="0">
                <a:effectLst/>
                <a:latin typeface="-apple-system"/>
              </a:rPr>
              <a:t>50% </a:t>
            </a:r>
            <a:r>
              <a:rPr lang="zh-CN" altLang="en-US" sz="7200" b="0" i="0" dirty="0">
                <a:effectLst/>
                <a:latin typeface="-apple-system"/>
              </a:rPr>
              <a:t>的延迟</a:t>
            </a:r>
            <a:r>
              <a:rPr lang="zh-CN" altLang="en-US" sz="5400" b="0" i="0" dirty="0">
                <a:effectLst/>
                <a:latin typeface="-apple-system"/>
              </a:rPr>
              <a:t>。</a:t>
            </a:r>
            <a:endParaRPr lang="en-US" altLang="zh-CN" sz="5400" b="0" i="0" dirty="0">
              <a:solidFill>
                <a:schemeClr val="tx1"/>
              </a:solidFill>
              <a:effectLst/>
              <a:latin typeface="-apple-system"/>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5400" b="0" i="0" dirty="0">
                <a:solidFill>
                  <a:srgbClr val="0F0F0F"/>
                </a:solidFill>
                <a:effectLst/>
                <a:latin typeface="Söhne"/>
              </a:rPr>
              <a:t>图</a:t>
            </a:r>
            <a:r>
              <a:rPr lang="en-US" altLang="zh-CN" sz="5400" b="0" i="0" dirty="0">
                <a:solidFill>
                  <a:srgbClr val="0F0F0F"/>
                </a:solidFill>
                <a:effectLst/>
                <a:latin typeface="Söhne"/>
              </a:rPr>
              <a:t>9(b)</a:t>
            </a:r>
            <a:r>
              <a:rPr lang="zh-CN" altLang="en-US" sz="5400" b="0" i="0" dirty="0">
                <a:effectLst/>
                <a:latin typeface="-apple-system"/>
              </a:rPr>
              <a:t>，当增加设备数量时，其他方法的时延先减少然后又增长，而所提出的 </a:t>
            </a:r>
            <a:r>
              <a:rPr lang="en-US" altLang="zh-CN" sz="5400" b="0" i="0" dirty="0">
                <a:effectLst/>
                <a:latin typeface="-apple-system"/>
              </a:rPr>
              <a:t>PAS </a:t>
            </a:r>
            <a:r>
              <a:rPr lang="zh-CN" altLang="en-US" sz="5400" b="0" i="0" dirty="0">
                <a:effectLst/>
                <a:latin typeface="-apple-system"/>
              </a:rPr>
              <a:t>方法时延减少变缓。这表明利用尽可能多的设备进行分布式边缘计算并不总是最佳的。</a:t>
            </a:r>
            <a:endParaRPr lang="en-US" altLang="zh-CN" sz="5400" b="0" i="0" dirty="0">
              <a:effectLst/>
              <a:latin typeface="-apple-system"/>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4000" b="0" i="0" dirty="0">
                <a:effectLst/>
                <a:latin typeface="-apple-system"/>
              </a:rPr>
              <a:t>图</a:t>
            </a:r>
            <a:r>
              <a:rPr lang="en-US" altLang="zh-CN" sz="4000" b="0" i="0" dirty="0">
                <a:effectLst/>
                <a:latin typeface="-apple-system"/>
              </a:rPr>
              <a:t>10</a:t>
            </a:r>
            <a:r>
              <a:rPr lang="zh-CN" altLang="en-US" sz="4000" b="0" i="0" dirty="0">
                <a:effectLst/>
                <a:latin typeface="-apple-system"/>
              </a:rPr>
              <a:t>比较了我们改变设备的计算速率和参数</a:t>
            </a:r>
            <a:r>
              <a:rPr lang="en-US" altLang="zh-CN" sz="4000" b="0" i="0" dirty="0">
                <a:effectLst/>
                <a:latin typeface="-apple-system"/>
              </a:rPr>
              <a:t>α</a:t>
            </a:r>
            <a:r>
              <a:rPr lang="zh-CN" altLang="en-US" sz="4000" b="0" i="0" dirty="0">
                <a:effectLst/>
                <a:latin typeface="-apple-system"/>
              </a:rPr>
              <a:t>和</a:t>
            </a:r>
            <a:r>
              <a:rPr lang="en-US" altLang="zh-CN" sz="4000" b="0" i="0" dirty="0">
                <a:effectLst/>
                <a:latin typeface="-apple-system"/>
              </a:rPr>
              <a:t>β</a:t>
            </a:r>
            <a:r>
              <a:rPr lang="zh-CN" altLang="en-US" sz="4000" b="0" i="0" dirty="0">
                <a:effectLst/>
                <a:latin typeface="-apple-system"/>
              </a:rPr>
              <a:t>值时的延迟。注意，参数</a:t>
            </a:r>
            <a:r>
              <a:rPr lang="en-US" altLang="zh-CN" sz="4000" b="0" i="0" dirty="0">
                <a:effectLst/>
                <a:latin typeface="-apple-system"/>
              </a:rPr>
              <a:t>α</a:t>
            </a:r>
            <a:r>
              <a:rPr lang="zh-CN" altLang="en-US" sz="4000" b="0" i="0" dirty="0">
                <a:effectLst/>
                <a:latin typeface="-apple-system"/>
              </a:rPr>
              <a:t>和</a:t>
            </a:r>
            <a:r>
              <a:rPr lang="en-US" altLang="zh-CN" sz="4000" b="0" i="0" dirty="0">
                <a:effectLst/>
                <a:latin typeface="-apple-system"/>
              </a:rPr>
              <a:t>β</a:t>
            </a:r>
            <a:r>
              <a:rPr lang="zh-CN" altLang="en-US" sz="4000" b="0" i="0" dirty="0">
                <a:effectLst/>
                <a:latin typeface="-apple-system"/>
              </a:rPr>
              <a:t>实际上与通信延迟有关。较大的值将导致更多的通信延迟。这就是为什么在图</a:t>
            </a:r>
            <a:r>
              <a:rPr lang="en-US" altLang="zh-CN" sz="4000" b="0" i="0" dirty="0">
                <a:effectLst/>
                <a:latin typeface="-apple-system"/>
              </a:rPr>
              <a:t>10(b)</a:t>
            </a:r>
            <a:r>
              <a:rPr lang="zh-CN" altLang="en-US" sz="4000" b="0" i="0" dirty="0">
                <a:effectLst/>
                <a:latin typeface="-apple-system"/>
              </a:rPr>
              <a:t>中，每种方法的延迟都增加了。我们还可以发现，所提出的</a:t>
            </a:r>
            <a:r>
              <a:rPr lang="en-US" altLang="zh-CN" sz="4000" b="0" i="0" dirty="0">
                <a:effectLst/>
                <a:latin typeface="-apple-system"/>
              </a:rPr>
              <a:t>PAS</a:t>
            </a:r>
            <a:r>
              <a:rPr lang="zh-CN" altLang="en-US" sz="4000" b="0" i="0" dirty="0">
                <a:effectLst/>
                <a:latin typeface="-apple-system"/>
              </a:rPr>
              <a:t>方法的延迟与</a:t>
            </a:r>
            <a:r>
              <a:rPr lang="en-US" altLang="zh-CN" sz="4000" b="0" i="0" dirty="0">
                <a:effectLst/>
                <a:latin typeface="-apple-system"/>
              </a:rPr>
              <a:t>PASO</a:t>
            </a:r>
            <a:r>
              <a:rPr lang="zh-CN" altLang="en-US" sz="4000" b="0" i="0" dirty="0">
                <a:effectLst/>
                <a:latin typeface="-apple-system"/>
              </a:rPr>
              <a:t>方法的延迟非常接近，就是说，提出的这个算法即使在工作量不能任意分割，也能高效地分配任务，使时延减小。</a:t>
            </a:r>
            <a:endParaRPr lang="zh-CN" altLang="en-US" sz="2800"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35498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4000" b="0" i="0" dirty="0">
                <a:effectLst/>
                <a:latin typeface="-apple-system"/>
              </a:rPr>
              <a:t>进行了两个案例研究来证明所提出的算法在实际应用中的性能。</a:t>
            </a:r>
            <a:endParaRPr lang="zh-CN" altLang="en-US" sz="2800"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0577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5400" b="0" i="0" dirty="0">
                <a:effectLst/>
                <a:latin typeface="-apple-system"/>
              </a:rPr>
              <a:t>The number of images</a:t>
            </a:r>
            <a:r>
              <a:rPr lang="zh-CN" altLang="en-US" sz="5400" b="0" i="0" dirty="0">
                <a:effectLst/>
                <a:latin typeface="-apple-system"/>
              </a:rPr>
              <a:t>在这个实验中，我们使用深度神经网络，即 </a:t>
            </a:r>
            <a:r>
              <a:rPr lang="en-US" altLang="zh-CN" sz="5400" b="0" i="0" dirty="0">
                <a:effectLst/>
                <a:latin typeface="-apple-system"/>
              </a:rPr>
              <a:t>YOLO V5 </a:t>
            </a:r>
            <a:r>
              <a:rPr lang="zh-CN" altLang="en-US" sz="5400" b="0" i="0" dirty="0">
                <a:effectLst/>
                <a:latin typeface="-apple-system"/>
              </a:rPr>
              <a:t>，来标记一组图像中出现的所有人物。图像数量设置为</a:t>
            </a:r>
            <a:r>
              <a:rPr lang="en-US" altLang="zh-CN" sz="5400" b="0" i="0" dirty="0">
                <a:effectLst/>
                <a:latin typeface="-apple-system"/>
              </a:rPr>
              <a:t>100</a:t>
            </a:r>
            <a:r>
              <a:rPr lang="zh-CN" altLang="en-US" sz="5400" b="0" i="0" dirty="0">
                <a:effectLst/>
                <a:latin typeface="-apple-system"/>
              </a:rPr>
              <a:t>至</a:t>
            </a:r>
            <a:r>
              <a:rPr lang="en-US" altLang="zh-CN" sz="5400" b="0" i="0" dirty="0">
                <a:effectLst/>
                <a:latin typeface="-apple-system"/>
              </a:rPr>
              <a:t>300</a:t>
            </a:r>
            <a:r>
              <a:rPr lang="zh-CN" altLang="en-US" sz="5400" b="0" i="0" dirty="0">
                <a:effectLst/>
                <a:latin typeface="-apple-system"/>
              </a:rPr>
              <a:t>张，每张图像的数据大小为</a:t>
            </a:r>
            <a:r>
              <a:rPr lang="en-US" altLang="zh-CN" sz="5400" b="0" i="0" dirty="0">
                <a:effectLst/>
                <a:latin typeface="-apple-system"/>
              </a:rPr>
              <a:t>2MB</a:t>
            </a:r>
            <a:r>
              <a:rPr lang="zh-CN" altLang="en-US" sz="5400" b="0" i="0" dirty="0">
                <a:effectLst/>
                <a:latin typeface="-apple-system"/>
              </a:rPr>
              <a:t>至</a:t>
            </a:r>
            <a:r>
              <a:rPr lang="en-US" altLang="zh-CN" sz="5400" b="0" i="0" dirty="0">
                <a:effectLst/>
                <a:latin typeface="-apple-system"/>
              </a:rPr>
              <a:t>7MB</a:t>
            </a:r>
            <a:r>
              <a:rPr lang="zh-CN" altLang="en-US" sz="5400" b="0" i="0" dirty="0">
                <a:effectLst/>
                <a:latin typeface="-apple-system"/>
              </a:rPr>
              <a:t>。每个设备的通信速率范围为 </a:t>
            </a:r>
            <a:r>
              <a:rPr lang="en-US" altLang="zh-CN" sz="5400" b="0" i="0" dirty="0">
                <a:effectLst/>
                <a:latin typeface="-apple-system"/>
              </a:rPr>
              <a:t>0.8MB/s </a:t>
            </a:r>
            <a:r>
              <a:rPr lang="zh-CN" altLang="en-US" sz="5400" b="0" i="0" dirty="0">
                <a:effectLst/>
                <a:latin typeface="-apple-system"/>
              </a:rPr>
              <a:t>至 </a:t>
            </a:r>
            <a:r>
              <a:rPr lang="en-US" altLang="zh-CN" sz="5400" b="0" i="0" dirty="0">
                <a:effectLst/>
                <a:latin typeface="-apple-system"/>
              </a:rPr>
              <a:t>1.6MB/s</a:t>
            </a:r>
            <a:r>
              <a:rPr lang="zh-CN" altLang="en-US" sz="5400" b="0" i="0" dirty="0">
                <a:effectLst/>
                <a:latin typeface="-apple-system"/>
              </a:rPr>
              <a:t>。平均计算速率是通过每 </a:t>
            </a:r>
            <a:r>
              <a:rPr lang="en-US" altLang="zh-CN" sz="5400" b="0" i="0" dirty="0">
                <a:effectLst/>
                <a:latin typeface="-apple-system"/>
              </a:rPr>
              <a:t>MB </a:t>
            </a:r>
            <a:r>
              <a:rPr lang="zh-CN" altLang="en-US" sz="5400" b="0" i="0" dirty="0">
                <a:effectLst/>
                <a:latin typeface="-apple-system"/>
              </a:rPr>
              <a:t>数据的处理延迟来估计的。</a:t>
            </a:r>
            <a:endParaRPr lang="en-US" altLang="zh-CN" sz="5400" b="0" i="0" dirty="0">
              <a:effectLst/>
              <a:latin typeface="-apple-system"/>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5400" b="0" i="0" dirty="0">
                <a:effectLst/>
                <a:latin typeface="-apple-system"/>
              </a:rPr>
              <a:t>我们使用深度神经网络</a:t>
            </a:r>
            <a:r>
              <a:rPr lang="en-US" altLang="zh-CN" sz="5400" b="0" i="0" dirty="0">
                <a:effectLst/>
                <a:latin typeface="-apple-system"/>
              </a:rPr>
              <a:t>,</a:t>
            </a:r>
            <a:r>
              <a:rPr lang="zh-CN" altLang="en-US" sz="5400" b="0" i="0" dirty="0">
                <a:effectLst/>
                <a:latin typeface="-apple-system"/>
              </a:rPr>
              <a:t>来标记一组图像中出现的所有人物。</a:t>
            </a:r>
            <a:endParaRPr lang="en-US" altLang="zh-CN" sz="5400" b="0" i="0" dirty="0">
              <a:effectLst/>
              <a:latin typeface="-apple-system"/>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5400" b="0" i="0" dirty="0">
                <a:effectLst/>
                <a:latin typeface="-apple-system"/>
              </a:rPr>
              <a:t>结果如表</a:t>
            </a:r>
            <a:r>
              <a:rPr lang="en-US" altLang="zh-CN" sz="5400" b="0" i="0" dirty="0">
                <a:effectLst/>
                <a:latin typeface="-apple-system"/>
              </a:rPr>
              <a:t>1</a:t>
            </a:r>
            <a:r>
              <a:rPr lang="zh-CN" altLang="en-US" sz="5400" b="0" i="0" dirty="0">
                <a:effectLst/>
                <a:latin typeface="-apple-system"/>
              </a:rPr>
              <a:t>所示。</a:t>
            </a:r>
            <a:r>
              <a:rPr lang="zh-CN" altLang="en-US" sz="5400" b="1" i="0" dirty="0">
                <a:effectLst/>
                <a:latin typeface="-apple-system"/>
              </a:rPr>
              <a:t>可以发现，与一台设备的方法相比，我们将所有工作量分配给多个设备，延迟可以减少至少</a:t>
            </a:r>
            <a:r>
              <a:rPr lang="en-US" altLang="zh-CN" sz="5400" b="1" i="0" dirty="0">
                <a:effectLst/>
                <a:latin typeface="-apple-system"/>
              </a:rPr>
              <a:t>2</a:t>
            </a:r>
            <a:r>
              <a:rPr lang="zh-CN" altLang="en-US" sz="5400" b="1" i="0" dirty="0">
                <a:effectLst/>
                <a:latin typeface="-apple-system"/>
              </a:rPr>
              <a:t>倍。</a:t>
            </a:r>
            <a:r>
              <a:rPr lang="zh-CN" altLang="en-US" sz="5400" b="0" i="0" dirty="0">
                <a:effectLst/>
                <a:latin typeface="-apple-system"/>
              </a:rPr>
              <a:t>（请注意，由于通信延迟的存在，延迟无法减少 </a:t>
            </a:r>
            <a:r>
              <a:rPr lang="en-US" altLang="zh-CN" sz="5400" b="0" i="0" dirty="0">
                <a:effectLst/>
                <a:latin typeface="-apple-system"/>
              </a:rPr>
              <a:t>5 </a:t>
            </a:r>
            <a:r>
              <a:rPr lang="zh-CN" altLang="en-US" sz="5400" b="0" i="0" dirty="0">
                <a:effectLst/>
                <a:latin typeface="-apple-system"/>
              </a:rPr>
              <a:t>倍。）与现有方法相比，所提出的方法还实现了更少的延迟，从而将延迟降低了高达 </a:t>
            </a:r>
            <a:r>
              <a:rPr lang="en-US" altLang="zh-CN" sz="5400" b="0" i="0" dirty="0">
                <a:effectLst/>
                <a:latin typeface="-apple-system"/>
              </a:rPr>
              <a:t>19.6%</a:t>
            </a:r>
            <a:r>
              <a:rPr lang="zh-CN" altLang="en-US" sz="5400" b="0" i="0" dirty="0">
                <a:effectLst/>
                <a:latin typeface="-apple-system"/>
              </a:rPr>
              <a:t>。</a:t>
            </a:r>
            <a:endParaRPr lang="zh-CN" altLang="en-US" sz="2800"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28665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5400" b="0" i="0" dirty="0">
                <a:effectLst/>
                <a:latin typeface="-apple-system"/>
              </a:rPr>
              <a:t>在这个实验中，我们尝试将图像分类任务分配给边缘设备。需要注意的是，在这组实验中，我们只需要获得分类结果，在这种情况下可以省略后向通信的传输数据，设置 </a:t>
            </a:r>
            <a:r>
              <a:rPr lang="en-US" altLang="zh-CN" sz="5400" b="0" i="0" dirty="0">
                <a:effectLst/>
                <a:latin typeface="-apple-system"/>
              </a:rPr>
              <a:t>β = 0</a:t>
            </a:r>
            <a:r>
              <a:rPr lang="zh-CN" altLang="en-US" sz="5400" b="0" i="0" dirty="0">
                <a:effectLst/>
                <a:latin typeface="-apple-system"/>
              </a:rPr>
              <a:t>。每种方法的完成延迟如表</a:t>
            </a:r>
            <a:r>
              <a:rPr lang="en-US" altLang="zh-CN" sz="5400" b="0" i="0" dirty="0">
                <a:effectLst/>
                <a:latin typeface="-apple-system"/>
              </a:rPr>
              <a:t>2</a:t>
            </a:r>
            <a:r>
              <a:rPr lang="zh-CN" altLang="en-US" sz="5400" b="0" i="0" dirty="0">
                <a:effectLst/>
                <a:latin typeface="-apple-system"/>
              </a:rPr>
              <a:t>所示。与其他方法相比，所提出的</a:t>
            </a:r>
            <a:r>
              <a:rPr lang="en-US" altLang="zh-CN" sz="5400" b="0" i="0" dirty="0">
                <a:effectLst/>
                <a:latin typeface="-apple-system"/>
              </a:rPr>
              <a:t>PAS</a:t>
            </a:r>
            <a:r>
              <a:rPr lang="zh-CN" altLang="en-US" sz="5400" b="0" i="0" dirty="0">
                <a:effectLst/>
                <a:latin typeface="-apple-system"/>
              </a:rPr>
              <a:t>方法可以将延迟降低高达</a:t>
            </a:r>
            <a:r>
              <a:rPr lang="en-US" altLang="zh-CN" sz="5400" b="0" i="0" dirty="0">
                <a:effectLst/>
                <a:latin typeface="-apple-system"/>
              </a:rPr>
              <a:t>29.2%</a:t>
            </a:r>
            <a:r>
              <a:rPr lang="zh-CN" altLang="en-US" sz="5400" b="0" i="0" dirty="0">
                <a:effectLst/>
                <a:latin typeface="-apple-system"/>
              </a:rPr>
              <a:t>，</a:t>
            </a:r>
            <a:endParaRPr lang="en-US" altLang="zh-CN" sz="5400" b="0" i="0" dirty="0">
              <a:effectLst/>
              <a:latin typeface="-apple-system"/>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5400" b="0" i="0" dirty="0">
                <a:effectLst/>
                <a:latin typeface="-apple-system"/>
              </a:rPr>
              <a:t>这两个案例证明了所提出方法在实际应用中的有效性。</a:t>
            </a:r>
            <a:endParaRPr lang="zh-CN" altLang="en-US" sz="2800"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19456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4">
            <a:extLst>
              <a:ext uri="{FF2B5EF4-FFF2-40B4-BE49-F238E27FC236}">
                <a16:creationId xmlns:a16="http://schemas.microsoft.com/office/drawing/2014/main" id="{A291D367-6184-4860-8569-091B9EB077D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03339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0" i="0" dirty="0">
                <a:solidFill>
                  <a:srgbClr val="0F0F0F"/>
                </a:solidFill>
                <a:effectLst/>
                <a:latin typeface="Söhne"/>
              </a:rPr>
              <a:t>金字塔型的计算模型提供了一种解决问题的框架，并对最优调度顺序和工作量的分配方案进行了详细描述。</a:t>
            </a:r>
            <a:endParaRPr lang="en-US" altLang="zh-CN" sz="1200"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微软雅黑" panose="020B0503020204020204" pitchFamily="34" charset="-122"/>
                <a:ea typeface="微软雅黑" panose="020B0503020204020204" pitchFamily="34" charset="-122"/>
              </a:rPr>
              <a:t>本文没有提及实际中如何进行任务的分割</a:t>
            </a:r>
            <a:r>
              <a:rPr lang="zh-CN" altLang="en-US" sz="1200" b="1" i="0" dirty="0">
                <a:effectLst/>
                <a:latin typeface="微软雅黑" panose="020B0503020204020204" pitchFamily="34" charset="-122"/>
                <a:ea typeface="微软雅黑" panose="020B0503020204020204" pitchFamily="34" charset="-122"/>
              </a:rPr>
              <a:t>。</a:t>
            </a:r>
            <a:r>
              <a:rPr lang="zh-CN" altLang="en-US" sz="1200" b="0" i="0" dirty="0">
                <a:effectLst/>
                <a:latin typeface="-apple-system"/>
              </a:rPr>
              <a:t>分割为可并行的子任务，如果一个子任务的输出是另一个子任务的输入，就不能分开，应该把这俩分为一个子任务。使工作更加具有实用性和通用性</a:t>
            </a:r>
            <a:r>
              <a:rPr lang="en-US" altLang="zh-CN" sz="1200" b="0" i="0" dirty="0">
                <a:effectLst/>
                <a:latin typeface="-apple-system"/>
              </a:rPr>
              <a:t>,</a:t>
            </a:r>
          </a:p>
          <a:p>
            <a:r>
              <a:rPr lang="zh-CN" altLang="en-US" sz="1200" b="0" i="0" dirty="0">
                <a:effectLst/>
                <a:latin typeface="-apple-system"/>
                <a:ea typeface="微软雅黑" panose="020B0503020204020204" pitchFamily="34" charset="-122"/>
              </a:rPr>
              <a:t>关于分布式边缘计算在卫星网络中的应用，就是说随着技术的发展，现在卫星的算力在不断提高，特别是</a:t>
            </a:r>
            <a:r>
              <a:rPr lang="zh-CN" altLang="en-US" b="0" i="0" dirty="0">
                <a:effectLst/>
                <a:latin typeface="-apple-system"/>
              </a:rPr>
              <a:t>随着低轨巨型星座建设和星间链路的部署，为分布式计算供了可能。卫星组网搭建</a:t>
            </a:r>
            <a:r>
              <a:rPr lang="zh-CN" altLang="en-US" b="0" i="0" u="sng" dirty="0">
                <a:effectLst/>
                <a:latin typeface="-apple-system"/>
              </a:rPr>
              <a:t>通信、导航、计算等</a:t>
            </a:r>
            <a:r>
              <a:rPr lang="zh-CN" altLang="en-US" b="0" i="0" dirty="0">
                <a:effectLst/>
                <a:latin typeface="-apple-system"/>
              </a:rPr>
              <a:t>多类载荷，同时结合地面</a:t>
            </a:r>
            <a:r>
              <a:rPr lang="zh-CN" altLang="en-US" b="0" i="0" u="sng" dirty="0">
                <a:effectLst/>
                <a:latin typeface="-apple-system"/>
              </a:rPr>
              <a:t>信关</a:t>
            </a:r>
            <a:r>
              <a:rPr lang="zh-CN" altLang="en-US" b="0" i="0" dirty="0">
                <a:effectLst/>
                <a:latin typeface="-apple-system"/>
              </a:rPr>
              <a:t>站的部署，可实现空天地一体化的分布式计算平台，为星算网络提供支持，也算是分布式计算的一种延续。</a:t>
            </a:r>
            <a:endParaRPr lang="en-US" altLang="zh-CN"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latin typeface="-apple-system"/>
              </a:rPr>
              <a:t>传统卫星的星上算力资源有限，难以支撑复杂算法的应用；随着计算器件的发展，星载算力得以不断提高，呈逐年递增趋势。</a:t>
            </a:r>
            <a:endParaRPr lang="en-US" altLang="zh-CN" b="0" dirty="0">
              <a:latin typeface="-apple-system"/>
            </a:endParaRPr>
          </a:p>
          <a:p>
            <a:endParaRPr lang="zh-CN" altLang="en-US"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44599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2800" b="0" i="0" dirty="0">
                <a:effectLst/>
                <a:latin typeface="-apple-system"/>
              </a:rPr>
              <a:t>首先是研究背景部分。随着新兴应用对低时延通信服务的需求不断增加，越来越多的任务需要在离用户更近的网络边缘进行计算。目前有许多设备分布在网络边缘，通过无线方式相互连接，拥有丰富的计算资源，但是这些资源却没有得到充分的利用。因此，一种新的计算范式应运而生，叫做分布式边缘计算（</a:t>
            </a:r>
            <a:r>
              <a:rPr lang="en-US" altLang="zh-CN" sz="2800" b="0" i="0" dirty="0">
                <a:effectLst/>
                <a:latin typeface="-apple-system"/>
              </a:rPr>
              <a:t>Distributed Edge Computing</a:t>
            </a:r>
            <a:r>
              <a:rPr lang="zh-CN" altLang="en-US" sz="2800" b="0" i="0" dirty="0">
                <a:effectLst/>
                <a:latin typeface="-apple-system"/>
              </a:rPr>
              <a:t>）。这一计算模型融合了边缘计算和并行计算，</a:t>
            </a:r>
            <a:r>
              <a:rPr lang="zh-CN" altLang="en-US" sz="4000" b="0" i="0" dirty="0">
                <a:effectLst/>
                <a:latin typeface="-apple-system"/>
              </a:rPr>
              <a:t>可以将计算任务分配到多个边缘设备上进行协同并行计算，</a:t>
            </a:r>
            <a:r>
              <a:rPr lang="zh-CN" altLang="en-US" sz="4000" b="0" i="0" dirty="0">
                <a:solidFill>
                  <a:srgbClr val="0F0F0F"/>
                </a:solidFill>
                <a:effectLst/>
                <a:latin typeface="Söhne"/>
              </a:rPr>
              <a:t>从而降低时延</a:t>
            </a:r>
            <a:r>
              <a:rPr lang="zh-CN" altLang="en-US" sz="2800" b="0" i="0" dirty="0">
                <a:effectLst/>
                <a:latin typeface="-apple-system"/>
              </a:rPr>
              <a:t>。传统的分布式并行计算方法主要关注计算量分配，而在本文中还考虑了</a:t>
            </a:r>
            <a:r>
              <a:rPr lang="zh-CN" altLang="en-US" sz="4000" b="0" i="0" dirty="0">
                <a:effectLst/>
                <a:latin typeface="-apple-system"/>
              </a:rPr>
              <a:t>无线通信网络的特点，比如无线链路之间的干扰以及它们可能具有不同的传输速率。也就是说，本文是在</a:t>
            </a:r>
            <a:r>
              <a:rPr lang="zh-CN" altLang="en-US" sz="5400" b="1" dirty="0">
                <a:latin typeface="微软雅黑" panose="020B0503020204020204" pitchFamily="34" charset="-122"/>
                <a:ea typeface="微软雅黑" panose="020B0503020204020204" pitchFamily="34" charset="-122"/>
              </a:rPr>
              <a:t>分布式边缘计算</a:t>
            </a:r>
            <a:r>
              <a:rPr lang="zh-CN" altLang="en-US" sz="5400" b="1" i="0" dirty="0">
                <a:effectLst/>
                <a:latin typeface="微软雅黑" panose="020B0503020204020204" pitchFamily="34" charset="-122"/>
                <a:ea typeface="微软雅黑" panose="020B0503020204020204" pitchFamily="34" charset="-122"/>
              </a:rPr>
              <a:t>中</a:t>
            </a:r>
            <a:r>
              <a:rPr lang="zh-CN" altLang="en-US" sz="4000" b="0" i="0" dirty="0">
                <a:effectLst/>
                <a:latin typeface="-apple-system"/>
              </a:rPr>
              <a:t>同时考虑了</a:t>
            </a:r>
            <a:r>
              <a:rPr lang="zh-CN" altLang="en-US" sz="4000" b="1" dirty="0">
                <a:latin typeface="微软雅黑" panose="020B0503020204020204" pitchFamily="34" charset="-122"/>
                <a:ea typeface="微软雅黑" panose="020B0503020204020204" pitchFamily="34" charset="-122"/>
              </a:rPr>
              <a:t>计算分配和通信调度问题，以最小化时延</a:t>
            </a:r>
            <a:r>
              <a:rPr lang="zh-CN" altLang="en-US" sz="4000" b="0" i="0" dirty="0">
                <a:effectLst/>
                <a:latin typeface="-apple-system"/>
              </a:rPr>
              <a:t>（同时考虑</a:t>
            </a:r>
            <a:r>
              <a:rPr lang="zh-CN" altLang="en-US" sz="4000" b="1" dirty="0">
                <a:latin typeface="微软雅黑" panose="020B0503020204020204" pitchFamily="34" charset="-122"/>
                <a:ea typeface="微软雅黑" panose="020B0503020204020204" pitchFamily="34" charset="-122"/>
              </a:rPr>
              <a:t>计算分配和通信调度，</a:t>
            </a:r>
            <a:r>
              <a:rPr lang="zh-CN" altLang="en-US" sz="5400" b="0" i="0" dirty="0">
                <a:effectLst/>
                <a:latin typeface="-apple-system"/>
              </a:rPr>
              <a:t>这两个问题具有耦合性，最优的计算分配是依赖于最优的通信调度顺序的。）</a:t>
            </a:r>
            <a:endParaRPr lang="zh-CN" altLang="en-US" sz="4000" b="1" dirty="0">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zh-CN" altLang="en-US"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52397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94770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4000" b="0" i="0" dirty="0">
                <a:effectLst/>
                <a:latin typeface="-apple-system"/>
              </a:rPr>
              <a:t>最近这篇文章</a:t>
            </a:r>
            <a:r>
              <a:rPr lang="en-US" altLang="zh-CN" sz="4000" b="0" i="0" dirty="0">
                <a:effectLst/>
                <a:latin typeface="-apple-system"/>
              </a:rPr>
              <a:t>[2]</a:t>
            </a:r>
            <a:r>
              <a:rPr lang="zh-CN" altLang="en-US" sz="4000" b="0" i="0" dirty="0">
                <a:effectLst/>
                <a:latin typeface="-apple-system"/>
              </a:rPr>
              <a:t>研究了最小时延联合通信和计算调度（</a:t>
            </a:r>
            <a:r>
              <a:rPr lang="en-US" altLang="zh-CN" sz="4000" b="0" i="0" dirty="0">
                <a:effectLst/>
                <a:latin typeface="-apple-system"/>
              </a:rPr>
              <a:t>MLCCS</a:t>
            </a:r>
            <a:r>
              <a:rPr lang="zh-CN" altLang="en-US" sz="4000" b="0" i="0" dirty="0">
                <a:effectLst/>
                <a:latin typeface="-apple-system"/>
              </a:rPr>
              <a:t>）问题。</a:t>
            </a:r>
            <a:r>
              <a:rPr lang="zh-CN" altLang="en-US" sz="4000" kern="100" dirty="0">
                <a:effectLst/>
                <a:latin typeface="等线" panose="02010600030101010101" pitchFamily="2" charset="-122"/>
                <a:ea typeface="等线" panose="02010600030101010101" pitchFamily="2" charset="-122"/>
                <a:cs typeface="Times New Roman" panose="02020603050405020304" pitchFamily="18" charset="0"/>
              </a:rPr>
              <a:t>但是，这篇文章它存在两个假设，首先他假设通信时间是固定的且已知的，</a:t>
            </a:r>
            <a:r>
              <a:rPr lang="zh-CN" altLang="en-US" sz="5400" b="0" i="0" dirty="0">
                <a:effectLst/>
                <a:latin typeface="-apple-system"/>
              </a:rPr>
              <a:t>第二个就是假设</a:t>
            </a:r>
            <a:r>
              <a:rPr lang="zh-CN" altLang="en-US" sz="7200" b="0" i="0" dirty="0">
                <a:effectLst/>
                <a:latin typeface="-apple-system"/>
              </a:rPr>
              <a:t>计算任务的总工作量可以分割为任意小</a:t>
            </a:r>
            <a:r>
              <a:rPr lang="zh-CN" altLang="en-US" sz="5400" b="0" i="0" dirty="0">
                <a:effectLst/>
                <a:latin typeface="-apple-system"/>
              </a:rPr>
              <a:t>。</a:t>
            </a:r>
            <a:r>
              <a:rPr lang="zh-CN" altLang="en-US" sz="2800" b="0" i="0" dirty="0">
                <a:effectLst/>
                <a:latin typeface="-apple-system"/>
              </a:rPr>
              <a:t>这与实际场景的一般情况是不相符的。所以本文对不带上述假设的</a:t>
            </a:r>
            <a:r>
              <a:rPr lang="en-US" altLang="zh-CN" sz="2800" b="0" i="0" dirty="0">
                <a:effectLst/>
                <a:latin typeface="-apple-system"/>
              </a:rPr>
              <a:t>MLCCS</a:t>
            </a:r>
            <a:r>
              <a:rPr lang="zh-CN" altLang="en-US" sz="2800" b="0" i="0" dirty="0">
                <a:effectLst/>
                <a:latin typeface="-apple-system"/>
              </a:rPr>
              <a:t>问题进行了研究，也就是说，考虑每个设备的通信时间会随着其分配的工作量，和它的通信速率而动态变化，并且考虑工作量不可任意分割的情况。</a:t>
            </a:r>
            <a:r>
              <a:rPr lang="zh-CN" altLang="en-US" sz="4000" b="0" i="0" dirty="0">
                <a:solidFill>
                  <a:srgbClr val="374151"/>
                </a:solidFill>
                <a:effectLst/>
                <a:latin typeface="Söhne"/>
              </a:rPr>
              <a:t>那么，如何得到最优的通信调度顺序以及如何高效地分配工作量是本文的研究重点。在此过程中最小化整体的时延。</a:t>
            </a:r>
            <a:endParaRPr lang="en-US" altLang="zh-CN" sz="4000" b="0" i="0" dirty="0">
              <a:solidFill>
                <a:srgbClr val="374151"/>
              </a:solidFill>
              <a:effectLst/>
              <a:latin typeface="Söhne"/>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800" b="0" i="0" dirty="0">
                <a:effectLst/>
                <a:latin typeface="-apple-system"/>
              </a:rPr>
              <a:t>最小时延联合通信和计算调度（</a:t>
            </a:r>
            <a:r>
              <a:rPr lang="en-US" altLang="zh-CN" sz="2800" b="0" i="0" dirty="0">
                <a:effectLst/>
                <a:latin typeface="-apple-system"/>
              </a:rPr>
              <a:t>Minimum Latency joint Communication and Computation Scheduling</a:t>
            </a:r>
            <a:r>
              <a:rPr lang="zh-CN" altLang="en-US" sz="1800" b="0" i="0" dirty="0">
                <a:effectLst/>
                <a:latin typeface="-apple-system"/>
              </a:rPr>
              <a:t>）问题。</a:t>
            </a:r>
            <a:endParaRPr lang="en-US" altLang="zh-CN" sz="1800" b="0" i="0" dirty="0">
              <a:effectLst/>
              <a:latin typeface="-apple-system"/>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zh-CN" altLang="en-US" sz="2800"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5626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4000" b="0" i="0" dirty="0">
                <a:effectLst/>
                <a:latin typeface="-apple-system"/>
              </a:rPr>
              <a:t>这篇文章的主要工作，首先对这个问题进行了定义并证明它是一个</a:t>
            </a:r>
            <a:r>
              <a:rPr lang="en-US" altLang="zh-CN" sz="2800" i="0" dirty="0">
                <a:effectLst/>
                <a:latin typeface="微软雅黑" panose="020B0503020204020204" pitchFamily="34" charset="-122"/>
                <a:ea typeface="微软雅黑" panose="020B0503020204020204" pitchFamily="34" charset="-122"/>
              </a:rPr>
              <a:t>NP-hard</a:t>
            </a:r>
            <a:r>
              <a:rPr lang="zh-CN" altLang="en-US" sz="2800" i="0" dirty="0">
                <a:effectLst/>
                <a:latin typeface="微软雅黑" panose="020B0503020204020204" pitchFamily="34" charset="-122"/>
                <a:ea typeface="微软雅黑" panose="020B0503020204020204" pitchFamily="34" charset="-122"/>
              </a:rPr>
              <a:t>问题。然后提出了一种基于金字塔的计算模型，当工作量可以任意分割时，对设备具有相同通信速率和不同通信速率下的调度顺序进行了研究，当工作量不能任意分割时，提出了一种近似</a:t>
            </a:r>
            <a:r>
              <a:rPr lang="zh-CN" altLang="en-US" sz="2800" b="1" i="0" dirty="0">
                <a:effectLst/>
                <a:latin typeface="微软雅黑" panose="020B0503020204020204" pitchFamily="34" charset="-122"/>
                <a:ea typeface="微软雅黑" panose="020B0503020204020204" pitchFamily="34" charset="-122"/>
              </a:rPr>
              <a:t>任务分配算法。并进行了仿真实验，</a:t>
            </a:r>
            <a:r>
              <a:rPr lang="zh-CN" altLang="en-US" sz="2800" i="0" dirty="0">
                <a:effectLst/>
                <a:latin typeface="微软雅黑" panose="020B0503020204020204" pitchFamily="34" charset="-122"/>
                <a:ea typeface="微软雅黑" panose="020B0503020204020204" pitchFamily="34" charset="-122"/>
              </a:rPr>
              <a:t>验证了所提出的算法在时延方面的优势。文章中证明了</a:t>
            </a:r>
            <a:r>
              <a:rPr lang="zh-CN" altLang="en-US" sz="4000" b="0" i="0" dirty="0">
                <a:solidFill>
                  <a:srgbClr val="4D4D4D"/>
                </a:solidFill>
                <a:effectLst/>
                <a:latin typeface="-apple-system"/>
                <a:ea typeface="微软雅黑" panose="020B0503020204020204" pitchFamily="34" charset="-122"/>
              </a:rPr>
              <a:t>所提算法</a:t>
            </a:r>
            <a:r>
              <a:rPr lang="zh-CN" altLang="en-US" sz="4000" b="0" i="0" dirty="0">
                <a:solidFill>
                  <a:srgbClr val="4D4D4D"/>
                </a:solidFill>
                <a:effectLst/>
                <a:latin typeface="-apple-system"/>
              </a:rPr>
              <a:t>得到的</a:t>
            </a:r>
            <a:r>
              <a:rPr lang="zh-CN" altLang="en-US" sz="4000" b="0" i="0" dirty="0">
                <a:solidFill>
                  <a:srgbClr val="202122"/>
                </a:solidFill>
                <a:effectLst/>
                <a:latin typeface="Arial" panose="020B0604020202020204" pitchFamily="34" charset="0"/>
              </a:rPr>
              <a:t>近似解是小于最优解乘以某个特定值的，这个值就是近似比。</a:t>
            </a:r>
            <a:endParaRPr lang="zh-CN" altLang="en-US" sz="2800"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95845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4">
            <a:extLst>
              <a:ext uri="{FF2B5EF4-FFF2-40B4-BE49-F238E27FC236}">
                <a16:creationId xmlns:a16="http://schemas.microsoft.com/office/drawing/2014/main" id="{A291D367-6184-4860-8569-091B9EB077D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66042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2800" b="0" i="0" dirty="0">
                    <a:effectLst/>
                    <a:latin typeface="-apple-system"/>
                  </a:rPr>
                  <a:t>如图所示，它的模型中，有一个用户，就是图中的源节点</a:t>
                </a:r>
                <a:r>
                  <a:rPr lang="en-US" altLang="zh-CN" sz="2800" b="0" i="0" dirty="0">
                    <a:effectLst/>
                    <a:latin typeface="-apple-system"/>
                  </a:rPr>
                  <a:t>S</a:t>
                </a:r>
                <a:r>
                  <a:rPr lang="zh-CN" altLang="en-US" sz="2800" b="0" i="0" dirty="0">
                    <a:effectLst/>
                    <a:latin typeface="-apple-system"/>
                  </a:rPr>
                  <a:t>，它有一个很大的任务，需要分配给</a:t>
                </a:r>
                <a:r>
                  <a:rPr lang="en-US" altLang="zh-CN" sz="2800" b="0" i="0" dirty="0">
                    <a:effectLst/>
                    <a:latin typeface="-apple-system"/>
                  </a:rPr>
                  <a:t>N</a:t>
                </a:r>
                <a:r>
                  <a:rPr lang="zh-CN" altLang="en-US" sz="2800" b="0" i="0" dirty="0">
                    <a:effectLst/>
                    <a:latin typeface="-apple-system"/>
                  </a:rPr>
                  <a:t>个边缘设备处理，每个节点计算完之后再把结果返回给用户。</a:t>
                </a:r>
                <a:r>
                  <a:rPr lang="zh-CN" altLang="en-US" sz="2800" b="1" dirty="0">
                    <a:solidFill>
                      <a:srgbClr val="000000"/>
                    </a:solidFill>
                    <a:latin typeface="微软雅黑" panose="020B0503020204020204" pitchFamily="34" charset="-122"/>
                    <a:ea typeface="微软雅黑" panose="020B0503020204020204" pitchFamily="34" charset="-122"/>
                  </a:rPr>
                  <a:t>源节点首先需要将数据传输到每个设备</a:t>
                </a:r>
                <a14:m>
                  <m:oMath xmlns:m="http://schemas.openxmlformats.org/officeDocument/2006/math">
                    <m:r>
                      <a:rPr lang="en-US" altLang="zh-CN" sz="2800" b="1" i="1" dirty="0">
                        <a:solidFill>
                          <a:srgbClr val="000000"/>
                        </a:solidFill>
                        <a:latin typeface="Cambria Math" panose="02040503050406030204" pitchFamily="18" charset="0"/>
                        <a:ea typeface="微软雅黑" panose="020B0503020204020204" pitchFamily="34" charset="-122"/>
                      </a:rPr>
                      <m:t>𝒖</m:t>
                    </m:r>
                    <m:r>
                      <a:rPr lang="en-US" altLang="zh-CN" sz="2800" b="1" i="1" baseline="-25000" dirty="0">
                        <a:solidFill>
                          <a:srgbClr val="000000"/>
                        </a:solidFill>
                        <a:latin typeface="Cambria Math" panose="02040503050406030204" pitchFamily="18" charset="0"/>
                        <a:ea typeface="微软雅黑" panose="020B0503020204020204" pitchFamily="34" charset="-122"/>
                      </a:rPr>
                      <m:t>𝒊</m:t>
                    </m:r>
                    <m:r>
                      <a:rPr lang="en-US" altLang="zh-CN" sz="2800" b="1" i="1" baseline="-25000" dirty="0" smtClean="0">
                        <a:solidFill>
                          <a:srgbClr val="000000"/>
                        </a:solidFill>
                        <a:latin typeface="Cambria Math" panose="02040503050406030204" pitchFamily="18" charset="0"/>
                        <a:ea typeface="微软雅黑" panose="020B0503020204020204" pitchFamily="34" charset="-122"/>
                      </a:rPr>
                      <m:t> </m:t>
                    </m:r>
                  </m:oMath>
                </a14:m>
                <a:r>
                  <a:rPr lang="zh-CN" altLang="en-US" sz="2800" b="1" dirty="0">
                    <a:solidFill>
                      <a:srgbClr val="000000"/>
                    </a:solidFill>
                    <a:latin typeface="微软雅黑" panose="020B0503020204020204" pitchFamily="34" charset="-122"/>
                    <a:ea typeface="微软雅黑" panose="020B0503020204020204" pitchFamily="34" charset="-122"/>
                  </a:rPr>
                  <a:t>，这被称为前向通信；设备</a:t>
                </a:r>
                <a14:m>
                  <m:oMath xmlns:m="http://schemas.openxmlformats.org/officeDocument/2006/math">
                    <m:r>
                      <a:rPr lang="en-US" altLang="zh-CN" sz="2800" b="1" i="1" dirty="0">
                        <a:solidFill>
                          <a:srgbClr val="000000"/>
                        </a:solidFill>
                        <a:latin typeface="Cambria Math" panose="02040503050406030204" pitchFamily="18" charset="0"/>
                        <a:ea typeface="微软雅黑" panose="020B0503020204020204" pitchFamily="34" charset="-122"/>
                      </a:rPr>
                      <m:t>𝒖</m:t>
                    </m:r>
                    <m:r>
                      <a:rPr lang="en-US" altLang="zh-CN" sz="2800" b="1" i="1" baseline="-25000" dirty="0">
                        <a:solidFill>
                          <a:srgbClr val="000000"/>
                        </a:solidFill>
                        <a:latin typeface="Cambria Math" panose="02040503050406030204" pitchFamily="18" charset="0"/>
                        <a:ea typeface="微软雅黑" panose="020B0503020204020204" pitchFamily="34" charset="-122"/>
                      </a:rPr>
                      <m:t>𝒊</m:t>
                    </m:r>
                  </m:oMath>
                </a14:m>
                <a:r>
                  <a:rPr lang="zh-CN" altLang="en-US" sz="2800" b="1" dirty="0">
                    <a:solidFill>
                      <a:srgbClr val="000000"/>
                    </a:solidFill>
                    <a:latin typeface="微软雅黑" panose="020B0503020204020204" pitchFamily="34" charset="-122"/>
                    <a:ea typeface="微软雅黑" panose="020B0503020204020204" pitchFamily="34" charset="-122"/>
                  </a:rPr>
                  <a:t>完成计算后，需要将结果传回源节点</a:t>
                </a:r>
                <a:r>
                  <a:rPr lang="en-US" altLang="zh-CN" sz="2800" b="1" dirty="0">
                    <a:solidFill>
                      <a:srgbClr val="000000"/>
                    </a:solidFill>
                    <a:latin typeface="微软雅黑" panose="020B0503020204020204" pitchFamily="34" charset="-122"/>
                    <a:ea typeface="微软雅黑" panose="020B0503020204020204" pitchFamily="34" charset="-122"/>
                  </a:rPr>
                  <a:t>s</a:t>
                </a:r>
                <a:r>
                  <a:rPr lang="zh-CN" altLang="en-US" sz="2800" b="1" dirty="0">
                    <a:solidFill>
                      <a:srgbClr val="000000"/>
                    </a:solidFill>
                    <a:latin typeface="微软雅黑" panose="020B0503020204020204" pitchFamily="34" charset="-122"/>
                    <a:ea typeface="微软雅黑" panose="020B0503020204020204" pitchFamily="34" charset="-122"/>
                  </a:rPr>
                  <a:t>，这称为后向通信。</a:t>
                </a:r>
                <a:r>
                  <a:rPr lang="zh-CN" altLang="en-US" sz="2800" b="0" i="0" dirty="0">
                    <a:effectLst/>
                    <a:latin typeface="-apple-system"/>
                  </a:rPr>
                  <a:t>假设有</a:t>
                </a:r>
                <a:r>
                  <a:rPr lang="en-US" altLang="zh-CN" sz="2800" b="0" i="0" dirty="0">
                    <a:effectLst/>
                    <a:latin typeface="-apple-system"/>
                  </a:rPr>
                  <a:t>N</a:t>
                </a:r>
                <a:r>
                  <a:rPr lang="zh-CN" altLang="en-US" sz="2800" b="0" i="0" dirty="0">
                    <a:effectLst/>
                    <a:latin typeface="-apple-system"/>
                  </a:rPr>
                  <a:t>个边缘设备。。。。。。。这个子任务体现出任务分割是固定的，比如这里</a:t>
                </a:r>
                <a:r>
                  <a:rPr lang="en-US" altLang="zh-CN" sz="2800" b="0" i="0" dirty="0">
                    <a:effectLst/>
                    <a:latin typeface="-apple-system"/>
                  </a:rPr>
                  <a:t>m</a:t>
                </a:r>
                <a:r>
                  <a:rPr lang="zh-CN" altLang="en-US" sz="2800" b="0" i="0" dirty="0">
                    <a:effectLst/>
                    <a:latin typeface="-apple-system"/>
                  </a:rPr>
                  <a:t>个它就不能再任意分成更小的任务。</a:t>
                </a:r>
                <a14:m>
                  <m:oMath xmlns:m="http://schemas.openxmlformats.org/officeDocument/2006/math">
                    <m:r>
                      <a:rPr lang="en-US" altLang="zh-CN" sz="2800" b="1" i="1" dirty="0" smtClean="0">
                        <a:solidFill>
                          <a:srgbClr val="000000"/>
                        </a:solidFill>
                        <a:latin typeface="Cambria Math" panose="02040503050406030204" pitchFamily="18" charset="0"/>
                        <a:ea typeface="微软雅黑" panose="020B0503020204020204" pitchFamily="34" charset="-122"/>
                      </a:rPr>
                      <m:t>𝒎</m:t>
                    </m:r>
                    <m:r>
                      <a:rPr lang="en-US" altLang="zh-CN" sz="2800" b="1" i="1" dirty="0" smtClean="0">
                        <a:solidFill>
                          <a:srgbClr val="000000"/>
                        </a:solidFill>
                        <a:latin typeface="Cambria Math" panose="02040503050406030204" pitchFamily="18" charset="0"/>
                        <a:ea typeface="Cambria Math" panose="02040503050406030204" pitchFamily="18" charset="0"/>
                      </a:rPr>
                      <m:t>≫</m:t>
                    </m:r>
                    <m:r>
                      <a:rPr lang="en-US" altLang="zh-CN" sz="2800" b="1" i="1" dirty="0" smtClean="0">
                        <a:solidFill>
                          <a:srgbClr val="000000"/>
                        </a:solidFill>
                        <a:latin typeface="Cambria Math" panose="02040503050406030204" pitchFamily="18" charset="0"/>
                        <a:ea typeface="Cambria Math" panose="02040503050406030204" pitchFamily="18" charset="0"/>
                      </a:rPr>
                      <m:t>𝑵</m:t>
                    </m:r>
                  </m:oMath>
                </a14:m>
                <a:r>
                  <a:rPr lang="zh-CN" altLang="en-US" sz="2800" b="0" i="0" dirty="0">
                    <a:effectLst/>
                    <a:latin typeface="-apple-system"/>
                  </a:rPr>
                  <a:t>就是说每个设备是可以被分配到多个任务的。</a:t>
                </a:r>
                <a:endParaRPr lang="zh-CN" altLang="en-US" b="0" dirty="0">
                  <a:latin typeface="-apple-system"/>
                </a:endParaRPr>
              </a:p>
            </p:txBody>
          </p:sp>
        </mc:Choice>
        <mc:Fallback xmlns="">
          <p:sp>
            <p:nvSpPr>
              <p:cNvPr id="3" name="文本占位符 2"/>
              <p:cNvSpPr>
                <a:spLocks noGrp="1"/>
              </p:cNvSpPr>
              <p:nvPr>
                <p:ph type="body" idx="3"/>
              </p:nvPr>
            </p:nvSpPr>
            <p:spPr/>
            <p:txBody>
              <a:bodyPr/>
              <a:lstStyle/>
              <a:p>
                <a:pPr algn="just"/>
                <a:r>
                  <a:rPr lang="zh-CN" altLang="en-US" sz="2800" b="0" i="0" dirty="0">
                    <a:effectLst/>
                    <a:latin typeface="-apple-system"/>
                  </a:rPr>
                  <a:t>如图所示，它的模型中，有一个用户，就是图中的源节点</a:t>
                </a:r>
                <a:r>
                  <a:rPr lang="en-US" altLang="zh-CN" sz="2800" b="0" i="0" dirty="0">
                    <a:effectLst/>
                    <a:latin typeface="-apple-system"/>
                  </a:rPr>
                  <a:t>S</a:t>
                </a:r>
                <a:r>
                  <a:rPr lang="zh-CN" altLang="en-US" sz="2800" b="0" i="0" dirty="0">
                    <a:effectLst/>
                    <a:latin typeface="-apple-system"/>
                  </a:rPr>
                  <a:t>，它有一个很大的任务，需要分配给</a:t>
                </a:r>
                <a:r>
                  <a:rPr lang="en-US" altLang="zh-CN" sz="2800" b="0" i="0" dirty="0">
                    <a:effectLst/>
                    <a:latin typeface="-apple-system"/>
                  </a:rPr>
                  <a:t>N</a:t>
                </a:r>
                <a:r>
                  <a:rPr lang="zh-CN" altLang="en-US" sz="2800" b="0" i="0" dirty="0">
                    <a:effectLst/>
                    <a:latin typeface="-apple-system"/>
                  </a:rPr>
                  <a:t>个边缘设备处理，每个节点计算完之后再把结果返回给用户。</a:t>
                </a:r>
                <a:r>
                  <a:rPr lang="zh-CN" altLang="en-US" sz="2800" b="1" dirty="0">
                    <a:solidFill>
                      <a:srgbClr val="000000"/>
                    </a:solidFill>
                    <a:latin typeface="微软雅黑" panose="020B0503020204020204" pitchFamily="34" charset="-122"/>
                    <a:ea typeface="微软雅黑" panose="020B0503020204020204" pitchFamily="34" charset="-122"/>
                  </a:rPr>
                  <a:t>源节点首先需要将数据传输到每个设备</a:t>
                </a:r>
                <a:r>
                  <a:rPr lang="en-US" altLang="zh-CN" sz="2800" b="1" i="0" dirty="0">
                    <a:solidFill>
                      <a:srgbClr val="000000"/>
                    </a:solidFill>
                    <a:latin typeface="Cambria Math" panose="02040503050406030204" pitchFamily="18" charset="0"/>
                    <a:ea typeface="微软雅黑" panose="020B0503020204020204" pitchFamily="34" charset="-122"/>
                  </a:rPr>
                  <a:t>𝒖</a:t>
                </a:r>
                <a:r>
                  <a:rPr lang="en-US" altLang="zh-CN" sz="2800" b="1" i="0" baseline="-25000" dirty="0">
                    <a:solidFill>
                      <a:srgbClr val="000000"/>
                    </a:solidFill>
                    <a:latin typeface="Cambria Math" panose="02040503050406030204" pitchFamily="18" charset="0"/>
                    <a:ea typeface="微软雅黑" panose="020B0503020204020204" pitchFamily="34" charset="-122"/>
                  </a:rPr>
                  <a:t>𝒊 </a:t>
                </a:r>
                <a:r>
                  <a:rPr lang="zh-CN" altLang="en-US" sz="2800" b="1" dirty="0">
                    <a:solidFill>
                      <a:srgbClr val="000000"/>
                    </a:solidFill>
                    <a:latin typeface="微软雅黑" panose="020B0503020204020204" pitchFamily="34" charset="-122"/>
                    <a:ea typeface="微软雅黑" panose="020B0503020204020204" pitchFamily="34" charset="-122"/>
                  </a:rPr>
                  <a:t>，这被称为前向通信；设备</a:t>
                </a:r>
                <a:r>
                  <a:rPr lang="en-US" altLang="zh-CN" sz="2800" b="1" i="0" dirty="0">
                    <a:solidFill>
                      <a:srgbClr val="000000"/>
                    </a:solidFill>
                    <a:latin typeface="Cambria Math" panose="02040503050406030204" pitchFamily="18" charset="0"/>
                    <a:ea typeface="微软雅黑" panose="020B0503020204020204" pitchFamily="34" charset="-122"/>
                  </a:rPr>
                  <a:t>𝒖</a:t>
                </a:r>
                <a:r>
                  <a:rPr lang="en-US" altLang="zh-CN" sz="2800" b="1" i="0" baseline="-25000" dirty="0">
                    <a:solidFill>
                      <a:srgbClr val="000000"/>
                    </a:solidFill>
                    <a:latin typeface="Cambria Math" panose="02040503050406030204" pitchFamily="18" charset="0"/>
                    <a:ea typeface="微软雅黑" panose="020B0503020204020204" pitchFamily="34" charset="-122"/>
                  </a:rPr>
                  <a:t>𝒊</a:t>
                </a:r>
                <a:r>
                  <a:rPr lang="zh-CN" altLang="en-US" sz="2800" b="1" dirty="0">
                    <a:solidFill>
                      <a:srgbClr val="000000"/>
                    </a:solidFill>
                    <a:latin typeface="微软雅黑" panose="020B0503020204020204" pitchFamily="34" charset="-122"/>
                    <a:ea typeface="微软雅黑" panose="020B0503020204020204" pitchFamily="34" charset="-122"/>
                  </a:rPr>
                  <a:t>完成计算后，需要将结果传回源节点</a:t>
                </a:r>
                <a:r>
                  <a:rPr lang="en-US" altLang="zh-CN" sz="2800" b="1" dirty="0">
                    <a:solidFill>
                      <a:srgbClr val="000000"/>
                    </a:solidFill>
                    <a:latin typeface="微软雅黑" panose="020B0503020204020204" pitchFamily="34" charset="-122"/>
                    <a:ea typeface="微软雅黑" panose="020B0503020204020204" pitchFamily="34" charset="-122"/>
                  </a:rPr>
                  <a:t>s</a:t>
                </a:r>
                <a:r>
                  <a:rPr lang="zh-CN" altLang="en-US" sz="2800" b="1" dirty="0">
                    <a:solidFill>
                      <a:srgbClr val="000000"/>
                    </a:solidFill>
                    <a:latin typeface="微软雅黑" panose="020B0503020204020204" pitchFamily="34" charset="-122"/>
                    <a:ea typeface="微软雅黑" panose="020B0503020204020204" pitchFamily="34" charset="-122"/>
                  </a:rPr>
                  <a:t>，这称为后向通信。</a:t>
                </a:r>
                <a:r>
                  <a:rPr lang="zh-CN" altLang="en-US" sz="2800" b="0" i="0" dirty="0">
                    <a:effectLst/>
                    <a:latin typeface="-apple-system"/>
                  </a:rPr>
                  <a:t>假设有</a:t>
                </a:r>
                <a:r>
                  <a:rPr lang="en-US" altLang="zh-CN" sz="2800" b="0" i="0" dirty="0">
                    <a:effectLst/>
                    <a:latin typeface="-apple-system"/>
                  </a:rPr>
                  <a:t>N</a:t>
                </a:r>
                <a:r>
                  <a:rPr lang="zh-CN" altLang="en-US" sz="2800" b="0" i="0" dirty="0">
                    <a:effectLst/>
                    <a:latin typeface="-apple-system"/>
                  </a:rPr>
                  <a:t>个边缘设备。。。。。。。这个子任务体现出任务分割是固定的，比如这里</a:t>
                </a:r>
                <a:r>
                  <a:rPr lang="en-US" altLang="zh-CN" sz="2800" b="0" i="0" dirty="0">
                    <a:effectLst/>
                    <a:latin typeface="-apple-system"/>
                  </a:rPr>
                  <a:t>m</a:t>
                </a:r>
                <a:r>
                  <a:rPr lang="zh-CN" altLang="en-US" sz="2800" b="0" i="0" dirty="0">
                    <a:effectLst/>
                    <a:latin typeface="-apple-system"/>
                  </a:rPr>
                  <a:t>个它就不能再任意分成更小的任务。子任务集合就是说每个设备是可以被分配到多个任务的。</a:t>
                </a:r>
                <a:endParaRPr lang="zh-CN" altLang="en-US" b="0" dirty="0">
                  <a:latin typeface="-apple-system"/>
                </a:endParaRPr>
              </a:p>
            </p:txBody>
          </p:sp>
        </mc:Fallback>
      </mc:AlternateContent>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34559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p:cNvSpPr>
                <a:spLocks noGrp="1"/>
              </p:cNvSpPr>
              <p:nvPr>
                <p:ph type="body" idx="3"/>
              </p:nvPr>
            </p:nvSpPr>
            <p:spPr/>
            <p:txBody>
              <a:bodyPr/>
              <a:lstStyle/>
              <a:p>
                <a:pPr marL="0" indent="0" fontAlgn="base">
                  <a:lnSpc>
                    <a:spcPct val="150000"/>
                  </a:lnSpc>
                  <a:spcBef>
                    <a:spcPct val="0"/>
                  </a:spcBef>
                  <a:spcAft>
                    <a:spcPct val="0"/>
                  </a:spcAft>
                  <a:buFont typeface="Wingdings" panose="05000000000000000000" pitchFamily="2" charset="2"/>
                  <a:buNone/>
                  <a:defRPr/>
                </a:pPr>
                <a:r>
                  <a:rPr lang="zh-CN" altLang="en-US" sz="4000" b="1" dirty="0">
                    <a:solidFill>
                      <a:srgbClr val="000000"/>
                    </a:solidFill>
                    <a:latin typeface="微软雅黑" panose="020B0503020204020204" pitchFamily="34" charset="-122"/>
                    <a:ea typeface="微软雅黑" panose="020B0503020204020204" pitchFamily="34" charset="-122"/>
                  </a:rPr>
                  <a:t>比如图像分类任务，用户向边缘设备传输大量的图片数据，但最后只用返回一个分类结果，那么</a:t>
                </a:r>
                <a:r>
                  <a:rPr lang="en-US" altLang="zh-CN" b="1" dirty="0">
                    <a:solidFill>
                      <a:srgbClr val="000000"/>
                    </a:solidFill>
                    <a:latin typeface="微软雅黑" panose="020B0503020204020204" pitchFamily="34" charset="-122"/>
                    <a:ea typeface="微软雅黑" panose="020B0503020204020204" pitchFamily="34" charset="-122"/>
                  </a:rPr>
                  <a:t>α</a:t>
                </a:r>
                <a:r>
                  <a:rPr lang="zh-CN" altLang="en-US" b="1" dirty="0">
                    <a:solidFill>
                      <a:srgbClr val="000000"/>
                    </a:solidFill>
                    <a:latin typeface="微软雅黑" panose="020B0503020204020204" pitchFamily="34" charset="-122"/>
                    <a:ea typeface="微软雅黑" panose="020B0503020204020204" pitchFamily="34" charset="-122"/>
                  </a:rPr>
                  <a:t>就可以设置得大一些，</a:t>
                </a:r>
                <a:r>
                  <a:rPr lang="en-US" altLang="zh-CN" b="1" dirty="0">
                    <a:solidFill>
                      <a:srgbClr val="000000"/>
                    </a:solidFill>
                    <a:latin typeface="微软雅黑" panose="020B0503020204020204" pitchFamily="34" charset="-122"/>
                    <a:ea typeface="微软雅黑" panose="020B0503020204020204" pitchFamily="34" charset="-122"/>
                  </a:rPr>
                  <a:t>β</a:t>
                </a:r>
                <a:r>
                  <a:rPr lang="zh-CN" altLang="en-US" b="1" dirty="0">
                    <a:solidFill>
                      <a:srgbClr val="000000"/>
                    </a:solidFill>
                    <a:latin typeface="微软雅黑" panose="020B0503020204020204" pitchFamily="34" charset="-122"/>
                    <a:ea typeface="微软雅黑" panose="020B0503020204020204" pitchFamily="34" charset="-122"/>
                  </a:rPr>
                  <a:t>就相对小一些。</a:t>
                </a:r>
                <a:endParaRPr lang="en-US" altLang="zh-CN" b="1"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tabLst/>
                  <a:defRPr/>
                </a:pPr>
                <a:r>
                  <a:rPr lang="zh-CN" altLang="en-US" b="1" dirty="0">
                    <a:solidFill>
                      <a:srgbClr val="000000"/>
                    </a:solidFill>
                    <a:latin typeface="微软雅黑" panose="020B0503020204020204" pitchFamily="34" charset="-122"/>
                    <a:ea typeface="微软雅黑" panose="020B0503020204020204" pitchFamily="34" charset="-122"/>
                  </a:rPr>
                  <a:t>根据这个通信时延的定义，可以知道本文</a:t>
                </a:r>
                <a:r>
                  <a:rPr lang="zh-CN" altLang="en-US" b="1" dirty="0">
                    <a:solidFill>
                      <a:srgbClr val="000000"/>
                    </a:solidFill>
                    <a:latin typeface="Cambria Math" panose="02040503050406030204" pitchFamily="18" charset="0"/>
                    <a:ea typeface="微软雅黑" panose="020B0503020204020204" pitchFamily="34" charset="-122"/>
                  </a:rPr>
                  <a:t>考虑的是发送时延（传输时延）</a:t>
                </a:r>
                <a:endParaRPr lang="en-US" altLang="zh-CN" b="1" dirty="0">
                  <a:solidFill>
                    <a:srgbClr val="000000"/>
                  </a:solidFill>
                  <a:latin typeface="微软雅黑" panose="020B0503020204020204" pitchFamily="34" charset="-122"/>
                  <a:ea typeface="微软雅黑" panose="020B0503020204020204" pitchFamily="34" charset="-122"/>
                </a:endParaRPr>
              </a:p>
              <a:p>
                <a:pPr marL="0" indent="0" fontAlgn="base">
                  <a:lnSpc>
                    <a:spcPct val="150000"/>
                  </a:lnSpc>
                  <a:spcBef>
                    <a:spcPct val="0"/>
                  </a:spcBef>
                  <a:spcAft>
                    <a:spcPct val="0"/>
                  </a:spcAft>
                  <a:buFont typeface="Wingdings" panose="05000000000000000000" pitchFamily="2" charset="2"/>
                  <a:buNone/>
                  <a:defRPr/>
                </a:pPr>
                <a:r>
                  <a:rPr lang="zh-CN" altLang="en-US" b="1" dirty="0">
                    <a:solidFill>
                      <a:srgbClr val="000000"/>
                    </a:solidFill>
                    <a:latin typeface="微软雅黑" panose="020B0503020204020204" pitchFamily="34" charset="-122"/>
                    <a:ea typeface="微软雅黑" panose="020B0503020204020204" pitchFamily="34" charset="-122"/>
                  </a:rPr>
                  <a:t>发送时延：发送数据帧所需要的时间。从发送第一个比特算起，到最后一个比特发送完所需的时间。</a:t>
                </a:r>
                <a:endParaRPr lang="en-US" altLang="zh-CN" b="1" dirty="0">
                  <a:solidFill>
                    <a:srgbClr val="000000"/>
                  </a:solidFill>
                  <a:latin typeface="微软雅黑" panose="020B0503020204020204" pitchFamily="34" charset="-122"/>
                  <a:ea typeface="微软雅黑" panose="020B0503020204020204" pitchFamily="34" charset="-122"/>
                </a:endParaRPr>
              </a:p>
              <a:p>
                <a:pPr marL="0" indent="0" fontAlgn="base">
                  <a:lnSpc>
                    <a:spcPct val="150000"/>
                  </a:lnSpc>
                  <a:spcBef>
                    <a:spcPct val="0"/>
                  </a:spcBef>
                  <a:spcAft>
                    <a:spcPct val="0"/>
                  </a:spcAft>
                  <a:buFont typeface="Wingdings" panose="05000000000000000000" pitchFamily="2" charset="2"/>
                  <a:buNone/>
                  <a:defRPr/>
                </a:pPr>
                <a:r>
                  <a:rPr lang="zh-CN" altLang="en-US" b="1" dirty="0">
                    <a:solidFill>
                      <a:srgbClr val="000000"/>
                    </a:solidFill>
                    <a:latin typeface="微软雅黑" panose="020B0503020204020204" pitchFamily="34" charset="-122"/>
                    <a:ea typeface="微软雅黑" panose="020B0503020204020204" pitchFamily="34" charset="-122"/>
                  </a:rPr>
                  <a:t>网络中的总时延</a:t>
                </a:r>
                <a:r>
                  <a:rPr lang="en-US" altLang="zh-CN" b="1" dirty="0">
                    <a:solidFill>
                      <a:srgbClr val="000000"/>
                    </a:solidFill>
                    <a:latin typeface="微软雅黑" panose="020B0503020204020204" pitchFamily="34" charset="-122"/>
                    <a:ea typeface="微软雅黑" panose="020B0503020204020204" pitchFamily="34" charset="-122"/>
                  </a:rPr>
                  <a:t>=</a:t>
                </a:r>
                <a:r>
                  <a:rPr lang="zh-CN" altLang="en-US" b="1" dirty="0">
                    <a:solidFill>
                      <a:srgbClr val="000000"/>
                    </a:solidFill>
                    <a:latin typeface="微软雅黑" panose="020B0503020204020204" pitchFamily="34" charset="-122"/>
                    <a:ea typeface="微软雅黑" panose="020B0503020204020204" pitchFamily="34" charset="-122"/>
                  </a:rPr>
                  <a:t>发送时延</a:t>
                </a:r>
                <a:r>
                  <a:rPr lang="en-US" altLang="zh-CN" b="1" dirty="0">
                    <a:solidFill>
                      <a:srgbClr val="000000"/>
                    </a:solidFill>
                    <a:latin typeface="微软雅黑" panose="020B0503020204020204" pitchFamily="34" charset="-122"/>
                    <a:ea typeface="微软雅黑" panose="020B0503020204020204" pitchFamily="34" charset="-122"/>
                  </a:rPr>
                  <a:t>+</a:t>
                </a:r>
                <a:r>
                  <a:rPr lang="zh-CN" altLang="en-US" b="1" dirty="0">
                    <a:solidFill>
                      <a:srgbClr val="000000"/>
                    </a:solidFill>
                    <a:latin typeface="微软雅黑" panose="020B0503020204020204" pitchFamily="34" charset="-122"/>
                    <a:ea typeface="微软雅黑" panose="020B0503020204020204" pitchFamily="34" charset="-122"/>
                  </a:rPr>
                  <a:t>传播时延</a:t>
                </a:r>
                <a:r>
                  <a:rPr lang="en-US" altLang="zh-CN" b="1" dirty="0">
                    <a:solidFill>
                      <a:srgbClr val="000000"/>
                    </a:solidFill>
                    <a:latin typeface="微软雅黑" panose="020B0503020204020204" pitchFamily="34" charset="-122"/>
                    <a:ea typeface="微软雅黑" panose="020B0503020204020204" pitchFamily="34" charset="-122"/>
                  </a:rPr>
                  <a:t>+</a:t>
                </a:r>
                <a:r>
                  <a:rPr lang="zh-CN" altLang="en-US" b="1" dirty="0">
                    <a:solidFill>
                      <a:srgbClr val="000000"/>
                    </a:solidFill>
                    <a:latin typeface="微软雅黑" panose="020B0503020204020204" pitchFamily="34" charset="-122"/>
                    <a:ea typeface="微软雅黑" panose="020B0503020204020204" pitchFamily="34" charset="-122"/>
                  </a:rPr>
                  <a:t>排队时延</a:t>
                </a:r>
                <a:r>
                  <a:rPr lang="en-US" altLang="zh-CN" b="1" dirty="0">
                    <a:solidFill>
                      <a:srgbClr val="000000"/>
                    </a:solidFill>
                    <a:latin typeface="微软雅黑" panose="020B0503020204020204" pitchFamily="34" charset="-122"/>
                    <a:ea typeface="微软雅黑" panose="020B0503020204020204" pitchFamily="34" charset="-122"/>
                  </a:rPr>
                  <a:t>+</a:t>
                </a:r>
                <a:r>
                  <a:rPr lang="zh-CN" altLang="en-US" b="1" dirty="0">
                    <a:solidFill>
                      <a:srgbClr val="000000"/>
                    </a:solidFill>
                    <a:latin typeface="微软雅黑" panose="020B0503020204020204" pitchFamily="34" charset="-122"/>
                    <a:ea typeface="微软雅黑" panose="020B0503020204020204" pitchFamily="34" charset="-122"/>
                  </a:rPr>
                  <a:t>处理时延</a:t>
                </a:r>
                <a:endParaRPr lang="zh-CN" altLang="en-US" b="0" dirty="0">
                  <a:latin typeface="-apple-system"/>
                </a:endParaRPr>
              </a:p>
            </p:txBody>
          </p:sp>
        </mc:Choice>
        <mc:Fallback xmlns="">
          <p:sp>
            <p:nvSpPr>
              <p:cNvPr id="3" name="文本占位符 2"/>
              <p:cNvSpPr>
                <a:spLocks noGrp="1"/>
              </p:cNvSpPr>
              <p:nvPr>
                <p:ph type="body" idx="3"/>
              </p:nvPr>
            </p:nvSpPr>
            <p:spPr/>
            <p:txBody>
              <a:bodyPr/>
              <a:lstStyle/>
              <a:p>
                <a:pPr marL="0" indent="0" fontAlgn="base">
                  <a:lnSpc>
                    <a:spcPct val="150000"/>
                  </a:lnSpc>
                  <a:spcBef>
                    <a:spcPct val="0"/>
                  </a:spcBef>
                  <a:spcAft>
                    <a:spcPct val="0"/>
                  </a:spcAft>
                  <a:buFont typeface="Wingdings" panose="05000000000000000000" pitchFamily="2" charset="2"/>
                  <a:buNone/>
                  <a:defRPr/>
                </a:pPr>
                <a:r>
                  <a:rPr lang="zh-CN" altLang="en-US" sz="4000" b="1" dirty="0">
                    <a:solidFill>
                      <a:srgbClr val="000000"/>
                    </a:solidFill>
                    <a:latin typeface="微软雅黑" panose="020B0503020204020204" pitchFamily="34" charset="-122"/>
                    <a:ea typeface="微软雅黑" panose="020B0503020204020204" pitchFamily="34" charset="-122"/>
                  </a:rPr>
                  <a:t>源节点首先需要将分配的子任务</a:t>
                </a:r>
                <a:r>
                  <a:rPr lang="zh-CN" altLang="en-US" sz="4000" b="1" i="0">
                    <a:solidFill>
                      <a:srgbClr val="000000"/>
                    </a:solidFill>
                    <a:latin typeface="Cambria Math" panose="02040503050406030204" pitchFamily="18" charset="0"/>
                    <a:ea typeface="微软雅黑" panose="020B0503020204020204" pitchFamily="34" charset="-122"/>
                  </a:rPr>
                  <a:t>𝚪</a:t>
                </a:r>
                <a:r>
                  <a:rPr lang="en-US" altLang="zh-CN" sz="4000" b="1" i="0" baseline="-25000" dirty="0">
                    <a:solidFill>
                      <a:srgbClr val="000000"/>
                    </a:solidFill>
                    <a:latin typeface="Cambria Math" panose="02040503050406030204" pitchFamily="18" charset="0"/>
                    <a:ea typeface="微软雅黑" panose="020B0503020204020204" pitchFamily="34" charset="-122"/>
                  </a:rPr>
                  <a:t>𝒊</a:t>
                </a:r>
                <a:r>
                  <a:rPr lang="zh-CN" altLang="en-US" sz="4000" b="1" dirty="0">
                    <a:solidFill>
                      <a:srgbClr val="000000"/>
                    </a:solidFill>
                    <a:latin typeface="微软雅黑" panose="020B0503020204020204" pitchFamily="34" charset="-122"/>
                    <a:ea typeface="微软雅黑" panose="020B0503020204020204" pitchFamily="34" charset="-122"/>
                  </a:rPr>
                  <a:t>传输到每个设备</a:t>
                </a:r>
                <a:r>
                  <a:rPr lang="en-US" altLang="zh-CN" sz="4000" b="1" i="0" dirty="0">
                    <a:solidFill>
                      <a:srgbClr val="000000"/>
                    </a:solidFill>
                    <a:latin typeface="Cambria Math" panose="02040503050406030204" pitchFamily="18" charset="0"/>
                    <a:ea typeface="微软雅黑" panose="020B0503020204020204" pitchFamily="34" charset="-122"/>
                  </a:rPr>
                  <a:t>𝒖</a:t>
                </a:r>
                <a:r>
                  <a:rPr lang="en-US" altLang="zh-CN" sz="4000" b="1" i="0" baseline="-25000" dirty="0">
                    <a:solidFill>
                      <a:srgbClr val="000000"/>
                    </a:solidFill>
                    <a:latin typeface="Cambria Math" panose="02040503050406030204" pitchFamily="18" charset="0"/>
                    <a:ea typeface="微软雅黑" panose="020B0503020204020204" pitchFamily="34" charset="-122"/>
                  </a:rPr>
                  <a:t>𝒊 </a:t>
                </a:r>
                <a:r>
                  <a:rPr lang="zh-CN" altLang="en-US" sz="4000" b="1" dirty="0">
                    <a:solidFill>
                      <a:srgbClr val="000000"/>
                    </a:solidFill>
                    <a:latin typeface="微软雅黑" panose="020B0503020204020204" pitchFamily="34" charset="-122"/>
                    <a:ea typeface="微软雅黑" panose="020B0503020204020204" pitchFamily="34" charset="-122"/>
                  </a:rPr>
                  <a:t>，这被称为前向通信；设备</a:t>
                </a:r>
                <a:r>
                  <a:rPr lang="en-US" altLang="zh-CN" sz="4000" b="1" i="0" dirty="0">
                    <a:solidFill>
                      <a:srgbClr val="000000"/>
                    </a:solidFill>
                    <a:latin typeface="Cambria Math" panose="02040503050406030204" pitchFamily="18" charset="0"/>
                    <a:ea typeface="微软雅黑" panose="020B0503020204020204" pitchFamily="34" charset="-122"/>
                  </a:rPr>
                  <a:t>𝒖</a:t>
                </a:r>
                <a:r>
                  <a:rPr lang="en-US" altLang="zh-CN" sz="4000" b="1" i="0" baseline="-25000" dirty="0">
                    <a:solidFill>
                      <a:srgbClr val="000000"/>
                    </a:solidFill>
                    <a:latin typeface="Cambria Math" panose="02040503050406030204" pitchFamily="18" charset="0"/>
                    <a:ea typeface="微软雅黑" panose="020B0503020204020204" pitchFamily="34" charset="-122"/>
                  </a:rPr>
                  <a:t>𝒊</a:t>
                </a:r>
                <a:r>
                  <a:rPr lang="zh-CN" altLang="en-US" sz="4000" b="1" dirty="0">
                    <a:solidFill>
                      <a:srgbClr val="000000"/>
                    </a:solidFill>
                    <a:latin typeface="微软雅黑" panose="020B0503020204020204" pitchFamily="34" charset="-122"/>
                    <a:ea typeface="微软雅黑" panose="020B0503020204020204" pitchFamily="34" charset="-122"/>
                  </a:rPr>
                  <a:t>完成计算后，需要将结果传回源节点</a:t>
                </a:r>
                <a:r>
                  <a:rPr lang="en-US" altLang="zh-CN" sz="4000" b="1" dirty="0">
                    <a:solidFill>
                      <a:srgbClr val="000000"/>
                    </a:solidFill>
                    <a:latin typeface="微软雅黑" panose="020B0503020204020204" pitchFamily="34" charset="-122"/>
                    <a:ea typeface="微软雅黑" panose="020B0503020204020204" pitchFamily="34" charset="-122"/>
                  </a:rPr>
                  <a:t>s</a:t>
                </a:r>
                <a:r>
                  <a:rPr lang="zh-CN" altLang="en-US" sz="4000" b="1" dirty="0">
                    <a:solidFill>
                      <a:srgbClr val="000000"/>
                    </a:solidFill>
                    <a:latin typeface="微软雅黑" panose="020B0503020204020204" pitchFamily="34" charset="-122"/>
                    <a:ea typeface="微软雅黑" panose="020B0503020204020204" pitchFamily="34" charset="-122"/>
                  </a:rPr>
                  <a:t>，这称为后向通信。比如图像分类任务，用户像边缘设备传输大量的图片数据，但最后只用返回一个分类结果，那么</a:t>
                </a:r>
                <a:r>
                  <a:rPr lang="en-US" altLang="zh-CN" b="1" dirty="0">
                    <a:solidFill>
                      <a:srgbClr val="000000"/>
                    </a:solidFill>
                    <a:latin typeface="微软雅黑" panose="020B0503020204020204" pitchFamily="34" charset="-122"/>
                    <a:ea typeface="微软雅黑" panose="020B0503020204020204" pitchFamily="34" charset="-122"/>
                  </a:rPr>
                  <a:t>α</a:t>
                </a:r>
                <a:r>
                  <a:rPr lang="zh-CN" altLang="en-US" b="1" dirty="0">
                    <a:solidFill>
                      <a:srgbClr val="000000"/>
                    </a:solidFill>
                    <a:latin typeface="微软雅黑" panose="020B0503020204020204" pitchFamily="34" charset="-122"/>
                    <a:ea typeface="微软雅黑" panose="020B0503020204020204" pitchFamily="34" charset="-122"/>
                  </a:rPr>
                  <a:t>就可以设置得大一些，</a:t>
                </a:r>
                <a:r>
                  <a:rPr lang="en-US" altLang="zh-CN" b="1" dirty="0">
                    <a:solidFill>
                      <a:srgbClr val="000000"/>
                    </a:solidFill>
                    <a:latin typeface="微软雅黑" panose="020B0503020204020204" pitchFamily="34" charset="-122"/>
                    <a:ea typeface="微软雅黑" panose="020B0503020204020204" pitchFamily="34" charset="-122"/>
                  </a:rPr>
                  <a:t>β</a:t>
                </a:r>
                <a:r>
                  <a:rPr lang="zh-CN" altLang="en-US" b="1" dirty="0">
                    <a:solidFill>
                      <a:srgbClr val="000000"/>
                    </a:solidFill>
                    <a:latin typeface="微软雅黑" panose="020B0503020204020204" pitchFamily="34" charset="-122"/>
                    <a:ea typeface="微软雅黑" panose="020B0503020204020204" pitchFamily="34" charset="-122"/>
                  </a:rPr>
                  <a:t>就相对小一些。</a:t>
                </a:r>
                <a:endParaRPr lang="zh-CN" altLang="en-US" b="0" dirty="0">
                  <a:latin typeface="-apple-system"/>
                </a:endParaRPr>
              </a:p>
            </p:txBody>
          </p:sp>
        </mc:Fallback>
      </mc:AlternateContent>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51397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rgbClr val="000000"/>
                    </a:solidFill>
                    <a:latin typeface="微软雅黑" panose="020B0503020204020204" pitchFamily="34" charset="-122"/>
                    <a:ea typeface="微软雅黑" panose="020B0503020204020204" pitchFamily="34" charset="-122"/>
                  </a:rPr>
                  <a:t>这个网络模型中还考虑了设备之间的干扰问题。先看这个图，我们先看这一个设备，这条相当于这个设备完成任务的时间线，其中黄色部分代表，蓝色部分代表。</a:t>
                </a:r>
                <a:endParaRPr lang="en-US" altLang="zh-CN" sz="4000" b="1"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lang="en-US" altLang="zh-CN" sz="5400" i="1" dirty="0" smtClean="0">
                            <a:solidFill>
                              <a:srgbClr val="000000"/>
                            </a:solidFill>
                            <a:latin typeface="Cambria Math" panose="02040503050406030204" pitchFamily="18" charset="0"/>
                            <a:ea typeface="微软雅黑" panose="020B0503020204020204" pitchFamily="34" charset="-122"/>
                          </a:rPr>
                        </m:ctrlPr>
                      </m:sSupPr>
                      <m:e>
                        <m:r>
                          <a:rPr lang="en-US" altLang="zh-CN" sz="5400" b="0" i="1" dirty="0" smtClean="0">
                            <a:solidFill>
                              <a:srgbClr val="000000"/>
                            </a:solidFill>
                            <a:latin typeface="Cambria Math" panose="02040503050406030204" pitchFamily="18" charset="0"/>
                            <a:ea typeface="微软雅黑" panose="020B0503020204020204" pitchFamily="34" charset="-122"/>
                          </a:rPr>
                          <m:t>𝑡</m:t>
                        </m:r>
                      </m:e>
                      <m:sup>
                        <m:r>
                          <a:rPr lang="en-US" altLang="zh-CN" sz="5400" b="0" i="1" dirty="0" smtClean="0">
                            <a:solidFill>
                              <a:srgbClr val="000000"/>
                            </a:solidFill>
                            <a:latin typeface="Cambria Math" panose="02040503050406030204" pitchFamily="18" charset="0"/>
                            <a:ea typeface="微软雅黑" panose="020B0503020204020204" pitchFamily="34" charset="-122"/>
                          </a:rPr>
                          <m:t>𝐹</m:t>
                        </m:r>
                      </m:sup>
                    </m:sSup>
                    <m:r>
                      <a:rPr lang="en-US" altLang="zh-CN" sz="5400" b="0" i="1" dirty="0" smtClean="0">
                        <a:solidFill>
                          <a:srgbClr val="000000"/>
                        </a:solidFill>
                        <a:latin typeface="Cambria Math" panose="02040503050406030204" pitchFamily="18" charset="0"/>
                        <a:ea typeface="微软雅黑" panose="020B0503020204020204" pitchFamily="34" charset="-122"/>
                      </a:rPr>
                      <m:t> (</m:t>
                    </m:r>
                    <m:r>
                      <a:rPr lang="en-US" altLang="zh-CN" sz="5400" b="0" i="1" dirty="0" err="1" smtClean="0">
                        <a:solidFill>
                          <a:srgbClr val="000000"/>
                        </a:solidFill>
                        <a:latin typeface="Cambria Math" panose="02040503050406030204" pitchFamily="18" charset="0"/>
                        <a:ea typeface="微软雅黑" panose="020B0503020204020204" pitchFamily="34" charset="-122"/>
                      </a:rPr>
                      <m:t>𝑖</m:t>
                    </m:r>
                    <m:r>
                      <a:rPr lang="en-US" altLang="zh-CN" sz="5400" b="0" i="1" dirty="0">
                        <a:solidFill>
                          <a:srgbClr val="000000"/>
                        </a:solidFill>
                        <a:latin typeface="Cambria Math" panose="02040503050406030204" pitchFamily="18" charset="0"/>
                        <a:ea typeface="微软雅黑" panose="020B0503020204020204" pitchFamily="34" charset="-122"/>
                      </a:rPr>
                      <m:t>)</m:t>
                    </m:r>
                  </m:oMath>
                </a14:m>
                <a:r>
                  <a:rPr lang="zh-CN" altLang="en-US" sz="5400" dirty="0">
                    <a:solidFill>
                      <a:srgbClr val="000000"/>
                    </a:solidFill>
                    <a:latin typeface="微软雅黑" panose="020B0503020204020204" pitchFamily="34" charset="-122"/>
                    <a:ea typeface="微软雅黑" panose="020B0503020204020204" pitchFamily="34" charset="-122"/>
                  </a:rPr>
                  <a:t>和</a:t>
                </a:r>
                <a14:m>
                  <m:oMath xmlns:m="http://schemas.openxmlformats.org/officeDocument/2006/math">
                    <m:sSup>
                      <m:sSupPr>
                        <m:ctrlPr>
                          <a:rPr lang="en-US" altLang="zh-CN" sz="5400" i="1" dirty="0">
                            <a:solidFill>
                              <a:srgbClr val="000000"/>
                            </a:solidFill>
                            <a:latin typeface="Cambria Math" panose="02040503050406030204" pitchFamily="18" charset="0"/>
                            <a:ea typeface="微软雅黑" panose="020B0503020204020204" pitchFamily="34" charset="-122"/>
                          </a:rPr>
                        </m:ctrlPr>
                      </m:sSupPr>
                      <m:e>
                        <m:r>
                          <a:rPr lang="en-US" altLang="zh-CN" sz="5400" b="0" i="1" dirty="0">
                            <a:solidFill>
                              <a:srgbClr val="000000"/>
                            </a:solidFill>
                            <a:latin typeface="Cambria Math" panose="02040503050406030204" pitchFamily="18" charset="0"/>
                            <a:ea typeface="微软雅黑" panose="020B0503020204020204" pitchFamily="34" charset="-122"/>
                          </a:rPr>
                          <m:t>𝑡</m:t>
                        </m:r>
                      </m:e>
                      <m:sup>
                        <m:r>
                          <a:rPr lang="en-US" altLang="zh-CN" sz="5400" b="0" i="1" dirty="0">
                            <a:solidFill>
                              <a:srgbClr val="000000"/>
                            </a:solidFill>
                            <a:latin typeface="Cambria Math" panose="02040503050406030204" pitchFamily="18" charset="0"/>
                            <a:ea typeface="微软雅黑" panose="020B0503020204020204" pitchFamily="34" charset="-122"/>
                          </a:rPr>
                          <m:t>𝐵</m:t>
                        </m:r>
                      </m:sup>
                    </m:sSup>
                    <m:r>
                      <a:rPr lang="en-US" altLang="zh-CN" sz="5400" b="0" i="1" dirty="0" smtClean="0">
                        <a:solidFill>
                          <a:srgbClr val="000000"/>
                        </a:solidFill>
                        <a:latin typeface="Cambria Math" panose="02040503050406030204" pitchFamily="18" charset="0"/>
                        <a:ea typeface="微软雅黑" panose="020B0503020204020204" pitchFamily="34" charset="-122"/>
                      </a:rPr>
                      <m:t> </m:t>
                    </m:r>
                    <m:r>
                      <a:rPr lang="en-US" altLang="zh-CN" sz="5400" b="0" i="1" dirty="0">
                        <a:solidFill>
                          <a:srgbClr val="000000"/>
                        </a:solidFill>
                        <a:latin typeface="Cambria Math" panose="02040503050406030204" pitchFamily="18" charset="0"/>
                        <a:ea typeface="微软雅黑" panose="020B0503020204020204" pitchFamily="34" charset="-122"/>
                      </a:rPr>
                      <m:t>(</m:t>
                    </m:r>
                    <m:r>
                      <a:rPr lang="en-US" altLang="zh-CN" sz="5400" b="0" i="1" dirty="0" err="1">
                        <a:solidFill>
                          <a:srgbClr val="000000"/>
                        </a:solidFill>
                        <a:latin typeface="Cambria Math" panose="02040503050406030204" pitchFamily="18" charset="0"/>
                        <a:ea typeface="微软雅黑" panose="020B0503020204020204" pitchFamily="34" charset="-122"/>
                      </a:rPr>
                      <m:t>𝑖</m:t>
                    </m:r>
                    <m:r>
                      <a:rPr lang="en-US" altLang="zh-CN" sz="5400" b="0" i="1" dirty="0">
                        <a:solidFill>
                          <a:srgbClr val="000000"/>
                        </a:solidFill>
                        <a:latin typeface="Cambria Math" panose="02040503050406030204" pitchFamily="18" charset="0"/>
                        <a:ea typeface="微软雅黑" panose="020B0503020204020204" pitchFamily="34" charset="-122"/>
                      </a:rPr>
                      <m:t>)</m:t>
                    </m:r>
                  </m:oMath>
                </a14:m>
                <a:r>
                  <a:rPr lang="zh-CN" altLang="en-US" sz="5400" dirty="0">
                    <a:solidFill>
                      <a:srgbClr val="000000"/>
                    </a:solidFill>
                    <a:latin typeface="微软雅黑" panose="020B0503020204020204" pitchFamily="34" charset="-122"/>
                    <a:ea typeface="微软雅黑" panose="020B0503020204020204" pitchFamily="34" charset="-122"/>
                  </a:rPr>
                  <a:t>分别表示</a:t>
                </a:r>
                <a14:m>
                  <m:oMath xmlns:m="http://schemas.openxmlformats.org/officeDocument/2006/math">
                    <m:r>
                      <a:rPr lang="en-US" altLang="zh-CN" sz="5400" b="0" i="1" dirty="0">
                        <a:solidFill>
                          <a:srgbClr val="000000"/>
                        </a:solidFill>
                        <a:latin typeface="Cambria Math" panose="02040503050406030204" pitchFamily="18" charset="0"/>
                        <a:ea typeface="微软雅黑" panose="020B0503020204020204" pitchFamily="34" charset="-122"/>
                      </a:rPr>
                      <m:t>𝑢</m:t>
                    </m:r>
                    <m:r>
                      <a:rPr lang="en-US" altLang="zh-CN" sz="5400" b="0" i="1" baseline="-25000" dirty="0">
                        <a:solidFill>
                          <a:srgbClr val="000000"/>
                        </a:solidFill>
                        <a:latin typeface="Cambria Math" panose="02040503050406030204" pitchFamily="18" charset="0"/>
                        <a:ea typeface="微软雅黑" panose="020B0503020204020204" pitchFamily="34" charset="-122"/>
                      </a:rPr>
                      <m:t>𝑖</m:t>
                    </m:r>
                  </m:oMath>
                </a14:m>
                <a:r>
                  <a:rPr lang="zh-CN" altLang="en-US" sz="5400" dirty="0">
                    <a:solidFill>
                      <a:srgbClr val="000000"/>
                    </a:solidFill>
                    <a:latin typeface="微软雅黑" panose="020B0503020204020204" pitchFamily="34" charset="-122"/>
                    <a:ea typeface="微软雅黑" panose="020B0503020204020204" pitchFamily="34" charset="-122"/>
                  </a:rPr>
                  <a:t>前向通信和后向通信的开始时间</a:t>
                </a:r>
                <a:endParaRPr lang="en-US" altLang="zh-CN" sz="4000" b="1"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rgbClr val="000000"/>
                    </a:solidFill>
                    <a:latin typeface="微软雅黑" panose="020B0503020204020204" pitchFamily="34" charset="-122"/>
                    <a:ea typeface="微软雅黑" panose="020B0503020204020204" pitchFamily="34" charset="-122"/>
                  </a:rPr>
                  <a:t>由于后向通信只有在计算完成后才能开始，所以有：</a:t>
                </a:r>
                <a:endParaRPr lang="en-US" altLang="zh-CN" sz="4000" b="1"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rgbClr val="000000"/>
                    </a:solidFill>
                    <a:latin typeface="微软雅黑" panose="020B0503020204020204" pitchFamily="34" charset="-122"/>
                    <a:ea typeface="微软雅黑" panose="020B0503020204020204" pitchFamily="34" charset="-122"/>
                  </a:rPr>
                  <a:t>由于无线传输之间的干扰，在任何时间</a:t>
                </a:r>
                <a:r>
                  <a:rPr lang="en-US" altLang="zh-CN" sz="4000" b="1" dirty="0">
                    <a:solidFill>
                      <a:srgbClr val="000000"/>
                    </a:solidFill>
                    <a:latin typeface="微软雅黑" panose="020B0503020204020204" pitchFamily="34" charset="-122"/>
                    <a:ea typeface="微软雅黑" panose="020B0503020204020204" pitchFamily="34" charset="-122"/>
                  </a:rPr>
                  <a:t>t</a:t>
                </a:r>
                <a:r>
                  <a:rPr lang="zh-CN" altLang="en-US" sz="4000" b="1" dirty="0">
                    <a:solidFill>
                      <a:srgbClr val="000000"/>
                    </a:solidFill>
                    <a:latin typeface="微软雅黑" panose="020B0503020204020204" pitchFamily="34" charset="-122"/>
                    <a:ea typeface="微软雅黑" panose="020B0503020204020204" pitchFamily="34" charset="-122"/>
                  </a:rPr>
                  <a:t>，只有一个设备可以从用户发送或者接收数据，这意味着任意两个不同设备的通信周期不能重叠。文章以两个集合的交集为空来表示。</a:t>
                </a:r>
                <a:endParaRPr lang="en-US" altLang="zh-CN" sz="4000" b="1"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4000" b="1" dirty="0">
                  <a:solidFill>
                    <a:srgbClr val="000000"/>
                  </a:solidFill>
                  <a:latin typeface="微软雅黑" panose="020B0503020204020204" pitchFamily="34" charset="-122"/>
                  <a:ea typeface="微软雅黑" panose="020B0503020204020204" pitchFamily="34" charset="-122"/>
                </a:endParaRPr>
              </a:p>
            </p:txBody>
          </p:sp>
        </mc:Choice>
        <mc:Fallback xmlns="">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rgbClr val="000000"/>
                    </a:solidFill>
                    <a:latin typeface="微软雅黑" panose="020B0503020204020204" pitchFamily="34" charset="-122"/>
                    <a:ea typeface="微软雅黑" panose="020B0503020204020204" pitchFamily="34" charset="-122"/>
                  </a:rPr>
                  <a:t>这个网络模型中还考虑了设备之间的干扰问题。先看这个图，我们先看这一个设备，这条相当于这个设备完成任务的时间线，其中黄色部分代表，蓝色部分代表。</a:t>
                </a:r>
                <a:endParaRPr lang="en-US" altLang="zh-CN" sz="4000" b="1"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5400" b="0" i="0" dirty="0">
                    <a:solidFill>
                      <a:srgbClr val="000000"/>
                    </a:solidFill>
                    <a:latin typeface="Cambria Math" panose="02040503050406030204" pitchFamily="18" charset="0"/>
                    <a:ea typeface="微软雅黑" panose="020B0503020204020204" pitchFamily="34" charset="-122"/>
                  </a:rPr>
                  <a:t>𝑡^𝐹  (</a:t>
                </a:r>
                <a:r>
                  <a:rPr lang="en-US" altLang="zh-CN" sz="5400" b="0" i="0" dirty="0" err="1">
                    <a:solidFill>
                      <a:srgbClr val="000000"/>
                    </a:solidFill>
                    <a:latin typeface="Cambria Math" panose="02040503050406030204" pitchFamily="18" charset="0"/>
                    <a:ea typeface="微软雅黑" panose="020B0503020204020204" pitchFamily="34" charset="-122"/>
                  </a:rPr>
                  <a:t>𝑖</a:t>
                </a:r>
                <a:r>
                  <a:rPr lang="en-US" altLang="zh-CN" sz="5400" b="0" i="0" dirty="0">
                    <a:solidFill>
                      <a:srgbClr val="000000"/>
                    </a:solidFill>
                    <a:latin typeface="Cambria Math" panose="02040503050406030204" pitchFamily="18" charset="0"/>
                    <a:ea typeface="微软雅黑" panose="020B0503020204020204" pitchFamily="34" charset="-122"/>
                  </a:rPr>
                  <a:t>)</a:t>
                </a:r>
                <a:r>
                  <a:rPr lang="zh-CN" altLang="en-US" sz="5400" dirty="0">
                    <a:solidFill>
                      <a:srgbClr val="000000"/>
                    </a:solidFill>
                    <a:latin typeface="微软雅黑" panose="020B0503020204020204" pitchFamily="34" charset="-122"/>
                    <a:ea typeface="微软雅黑" panose="020B0503020204020204" pitchFamily="34" charset="-122"/>
                  </a:rPr>
                  <a:t>和</a:t>
                </a:r>
                <a:r>
                  <a:rPr lang="en-US" altLang="zh-CN" sz="5400" b="0" i="0" dirty="0">
                    <a:solidFill>
                      <a:srgbClr val="000000"/>
                    </a:solidFill>
                    <a:latin typeface="Cambria Math" panose="02040503050406030204" pitchFamily="18" charset="0"/>
                    <a:ea typeface="微软雅黑" panose="020B0503020204020204" pitchFamily="34" charset="-122"/>
                  </a:rPr>
                  <a:t>𝑡^𝐵  (</a:t>
                </a:r>
                <a:r>
                  <a:rPr lang="en-US" altLang="zh-CN" sz="5400" b="0" i="0" dirty="0" err="1">
                    <a:solidFill>
                      <a:srgbClr val="000000"/>
                    </a:solidFill>
                    <a:latin typeface="Cambria Math" panose="02040503050406030204" pitchFamily="18" charset="0"/>
                    <a:ea typeface="微软雅黑" panose="020B0503020204020204" pitchFamily="34" charset="-122"/>
                  </a:rPr>
                  <a:t>𝑖</a:t>
                </a:r>
                <a:r>
                  <a:rPr lang="en-US" altLang="zh-CN" sz="5400" b="0" i="0" dirty="0">
                    <a:solidFill>
                      <a:srgbClr val="000000"/>
                    </a:solidFill>
                    <a:latin typeface="Cambria Math" panose="02040503050406030204" pitchFamily="18" charset="0"/>
                    <a:ea typeface="微软雅黑" panose="020B0503020204020204" pitchFamily="34" charset="-122"/>
                  </a:rPr>
                  <a:t>)</a:t>
                </a:r>
                <a:r>
                  <a:rPr lang="zh-CN" altLang="en-US" sz="5400" dirty="0">
                    <a:solidFill>
                      <a:srgbClr val="000000"/>
                    </a:solidFill>
                    <a:latin typeface="微软雅黑" panose="020B0503020204020204" pitchFamily="34" charset="-122"/>
                    <a:ea typeface="微软雅黑" panose="020B0503020204020204" pitchFamily="34" charset="-122"/>
                  </a:rPr>
                  <a:t>分别表示</a:t>
                </a:r>
                <a:r>
                  <a:rPr lang="en-US" altLang="zh-CN" sz="5400" b="0" i="0" dirty="0">
                    <a:solidFill>
                      <a:srgbClr val="000000"/>
                    </a:solidFill>
                    <a:latin typeface="Cambria Math" panose="02040503050406030204" pitchFamily="18" charset="0"/>
                    <a:ea typeface="微软雅黑" panose="020B0503020204020204" pitchFamily="34" charset="-122"/>
                  </a:rPr>
                  <a:t>𝑢</a:t>
                </a:r>
                <a:r>
                  <a:rPr lang="en-US" altLang="zh-CN" sz="5400" b="0" i="0" baseline="-25000" dirty="0">
                    <a:solidFill>
                      <a:srgbClr val="000000"/>
                    </a:solidFill>
                    <a:latin typeface="Cambria Math" panose="02040503050406030204" pitchFamily="18" charset="0"/>
                    <a:ea typeface="微软雅黑" panose="020B0503020204020204" pitchFamily="34" charset="-122"/>
                  </a:rPr>
                  <a:t>𝑖</a:t>
                </a:r>
                <a:r>
                  <a:rPr lang="zh-CN" altLang="en-US" sz="5400" dirty="0">
                    <a:solidFill>
                      <a:srgbClr val="000000"/>
                    </a:solidFill>
                    <a:latin typeface="微软雅黑" panose="020B0503020204020204" pitchFamily="34" charset="-122"/>
                    <a:ea typeface="微软雅黑" panose="020B0503020204020204" pitchFamily="34" charset="-122"/>
                  </a:rPr>
                  <a:t>前向通信和后向通信的开始时间</a:t>
                </a:r>
                <a:endParaRPr lang="en-US" altLang="zh-CN" sz="4000" b="1"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rgbClr val="000000"/>
                    </a:solidFill>
                    <a:latin typeface="微软雅黑" panose="020B0503020204020204" pitchFamily="34" charset="-122"/>
                    <a:ea typeface="微软雅黑" panose="020B0503020204020204" pitchFamily="34" charset="-122"/>
                  </a:rPr>
                  <a:t>由于后向通信只有在计算完成后才能开始，所以有：</a:t>
                </a:r>
                <a:endParaRPr lang="en-US" altLang="zh-CN" sz="4000" b="1"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b="1" dirty="0">
                    <a:solidFill>
                      <a:srgbClr val="000000"/>
                    </a:solidFill>
                    <a:latin typeface="微软雅黑" panose="020B0503020204020204" pitchFamily="34" charset="-122"/>
                    <a:ea typeface="微软雅黑" panose="020B0503020204020204" pitchFamily="34" charset="-122"/>
                  </a:rPr>
                  <a:t>由于无线传输之间的干扰，在任何时间</a:t>
                </a:r>
                <a:r>
                  <a:rPr lang="en-US" altLang="zh-CN" sz="4000" b="1" dirty="0">
                    <a:solidFill>
                      <a:srgbClr val="000000"/>
                    </a:solidFill>
                    <a:latin typeface="微软雅黑" panose="020B0503020204020204" pitchFamily="34" charset="-122"/>
                    <a:ea typeface="微软雅黑" panose="020B0503020204020204" pitchFamily="34" charset="-122"/>
                  </a:rPr>
                  <a:t>t</a:t>
                </a:r>
                <a:r>
                  <a:rPr lang="zh-CN" altLang="en-US" sz="4000" b="1" dirty="0">
                    <a:solidFill>
                      <a:srgbClr val="000000"/>
                    </a:solidFill>
                    <a:latin typeface="微软雅黑" panose="020B0503020204020204" pitchFamily="34" charset="-122"/>
                    <a:ea typeface="微软雅黑" panose="020B0503020204020204" pitchFamily="34" charset="-122"/>
                  </a:rPr>
                  <a:t>，只有一个设备可以从用户发送或者接收数据，这意味着任意两个不同设备的通信周期不能重叠。文章以两个集合的交集为空来表示。</a:t>
                </a:r>
                <a:endParaRPr lang="en-US" altLang="zh-CN" sz="4000" b="1" dirty="0">
                  <a:solidFill>
                    <a:srgbClr val="0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4000" b="1" dirty="0">
                  <a:solidFill>
                    <a:srgbClr val="000000"/>
                  </a:solidFill>
                  <a:latin typeface="微软雅黑" panose="020B0503020204020204" pitchFamily="34" charset="-122"/>
                  <a:ea typeface="微软雅黑" panose="020B0503020204020204" pitchFamily="34" charset="-122"/>
                </a:endParaRPr>
              </a:p>
            </p:txBody>
          </p:sp>
        </mc:Fallback>
      </mc:AlternateContent>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34471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zh-CN"/>
              <a:t>Click to edit Master title style</a:t>
            </a:r>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zh-CN"/>
              <a:t>Click to edit Master subtitle style</a:t>
            </a:r>
          </a:p>
        </p:txBody>
      </p:sp>
      <p:sp>
        <p:nvSpPr>
          <p:cNvPr id="4" name="Date Placeholder 3"/>
          <p:cNvSpPr>
            <a:spLocks noGrp="1"/>
          </p:cNvSpPr>
          <p:nvPr>
            <p:ph type="dt" sz="half" idx="10"/>
          </p:nvPr>
        </p:nvSpPr>
        <p:spPr bwMode="auto"/>
        <p:txBody>
          <a:bodyPr/>
          <a:lstStyle/>
          <a:p>
            <a:pPr>
              <a:defRPr/>
            </a:pPr>
            <a:fld id="{90554363-A755-464F-A8DA-39CCC26E1EA2}" type="datetime1">
              <a:rPr lang="en-US" altLang="zh-CN" smtClean="0"/>
              <a:t>3/13/2024</a:t>
            </a:fld>
            <a:endParaRPr lang="zh-CN"/>
          </a:p>
        </p:txBody>
      </p:sp>
      <p:sp>
        <p:nvSpPr>
          <p:cNvPr id="5" name="Footer Placeholder 4"/>
          <p:cNvSpPr>
            <a:spLocks noGrp="1"/>
          </p:cNvSpPr>
          <p:nvPr>
            <p:ph type="ftr" sz="quarter" idx="11"/>
          </p:nvPr>
        </p:nvSpPr>
        <p:spPr bwMode="auto"/>
        <p:txBody>
          <a:bodyPr/>
          <a:lstStyle/>
          <a:p>
            <a:pPr>
              <a:defRPr/>
            </a:pPr>
            <a:endParaRPr lang="zh-CN"/>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ltLang="zh-CN"/>
              <a:t>‹#›</a:t>
            </a:fld>
            <a:endParaRPr lang="zh-C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zh-CN"/>
              <a:t>Click to edit Master title style</a:t>
            </a:r>
          </a:p>
        </p:txBody>
      </p:sp>
      <p:sp>
        <p:nvSpPr>
          <p:cNvPr id="3" name="Vertical Text Placeholder 2"/>
          <p:cNvSpPr>
            <a:spLocks noGrp="1"/>
          </p:cNvSpPr>
          <p:nvPr>
            <p:ph type="body" orient="vert" idx="1"/>
          </p:nvPr>
        </p:nvSpPr>
        <p:spPr bwMode="auto"/>
        <p:txBody>
          <a:bodyPr vert="eaVert"/>
          <a:lstStyle/>
          <a:p>
            <a:pPr lvl="0">
              <a:defRPr/>
            </a:pPr>
            <a:r>
              <a:rPr lang="zh-CN"/>
              <a:t>Click to edit Master text styles</a:t>
            </a:r>
            <a:endParaRPr/>
          </a:p>
          <a:p>
            <a:pPr lvl="1">
              <a:defRPr/>
            </a:pPr>
            <a:r>
              <a:rPr lang="zh-CN"/>
              <a:t>Second level</a:t>
            </a:r>
            <a:endParaRPr/>
          </a:p>
          <a:p>
            <a:pPr lvl="2">
              <a:defRPr/>
            </a:pPr>
            <a:r>
              <a:rPr lang="zh-CN"/>
              <a:t>Third level</a:t>
            </a:r>
            <a:endParaRPr/>
          </a:p>
          <a:p>
            <a:pPr lvl="3">
              <a:defRPr/>
            </a:pPr>
            <a:r>
              <a:rPr lang="zh-CN"/>
              <a:t>Fourth level</a:t>
            </a:r>
            <a:endParaRPr/>
          </a:p>
          <a:p>
            <a:pPr lvl="4">
              <a:defRPr/>
            </a:pPr>
            <a:r>
              <a:rPr lang="zh-CN"/>
              <a:t>Fifth level</a:t>
            </a:r>
          </a:p>
        </p:txBody>
      </p:sp>
      <p:sp>
        <p:nvSpPr>
          <p:cNvPr id="4" name="Date Placeholder 3"/>
          <p:cNvSpPr>
            <a:spLocks noGrp="1"/>
          </p:cNvSpPr>
          <p:nvPr>
            <p:ph type="dt" sz="half" idx="10"/>
          </p:nvPr>
        </p:nvSpPr>
        <p:spPr bwMode="auto"/>
        <p:txBody>
          <a:bodyPr/>
          <a:lstStyle/>
          <a:p>
            <a:pPr>
              <a:defRPr/>
            </a:pPr>
            <a:fld id="{AB3524B0-C039-4909-B975-A73B2F0853D0}" type="datetime1">
              <a:rPr lang="en-US" altLang="zh-CN" smtClean="0"/>
              <a:t>3/13/2024</a:t>
            </a:fld>
            <a:endParaRPr lang="zh-CN"/>
          </a:p>
        </p:txBody>
      </p:sp>
      <p:sp>
        <p:nvSpPr>
          <p:cNvPr id="5" name="Footer Placeholder 4"/>
          <p:cNvSpPr>
            <a:spLocks noGrp="1"/>
          </p:cNvSpPr>
          <p:nvPr>
            <p:ph type="ftr" sz="quarter" idx="11"/>
          </p:nvPr>
        </p:nvSpPr>
        <p:spPr bwMode="auto"/>
        <p:txBody>
          <a:bodyPr/>
          <a:lstStyle/>
          <a:p>
            <a:pPr>
              <a:defRPr/>
            </a:pPr>
            <a:endParaRPr lang="zh-CN"/>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ltLang="zh-CN"/>
              <a:t>‹#›</a:t>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2" name="Vertical Title 1"/>
          <p:cNvSpPr>
            <a:spLocks noGrp="1"/>
          </p:cNvSpPr>
          <p:nvPr>
            <p:ph type="title" orient="vert"/>
          </p:nvPr>
        </p:nvSpPr>
        <p:spPr bwMode="auto">
          <a:xfrm>
            <a:off x="8724900" y="365125"/>
            <a:ext cx="2628900" cy="5811838"/>
          </a:xfrm>
        </p:spPr>
        <p:txBody>
          <a:bodyPr vert="eaVert"/>
          <a:lstStyle/>
          <a:p>
            <a:pPr>
              <a:defRPr/>
            </a:pPr>
            <a:r>
              <a:rPr lang="zh-CN"/>
              <a:t>Click to edit Master title style</a:t>
            </a:r>
          </a:p>
        </p:txBody>
      </p:sp>
      <p:sp>
        <p:nvSpPr>
          <p:cNvPr id="3" name="Vertical Text Placeholder 2"/>
          <p:cNvSpPr>
            <a:spLocks noGrp="1"/>
          </p:cNvSpPr>
          <p:nvPr>
            <p:ph type="body" orient="vert" idx="1"/>
          </p:nvPr>
        </p:nvSpPr>
        <p:spPr bwMode="auto">
          <a:xfrm>
            <a:off x="838200" y="365125"/>
            <a:ext cx="7734300" cy="5811838"/>
          </a:xfrm>
        </p:spPr>
        <p:txBody>
          <a:bodyPr vert="eaVert"/>
          <a:lstStyle/>
          <a:p>
            <a:pPr lvl="0">
              <a:defRPr/>
            </a:pPr>
            <a:r>
              <a:rPr lang="zh-CN"/>
              <a:t>Click to edit Master text styles</a:t>
            </a:r>
            <a:endParaRPr/>
          </a:p>
          <a:p>
            <a:pPr lvl="1">
              <a:defRPr/>
            </a:pPr>
            <a:r>
              <a:rPr lang="zh-CN"/>
              <a:t>Second level</a:t>
            </a:r>
            <a:endParaRPr/>
          </a:p>
          <a:p>
            <a:pPr lvl="2">
              <a:defRPr/>
            </a:pPr>
            <a:r>
              <a:rPr lang="zh-CN"/>
              <a:t>Third level</a:t>
            </a:r>
            <a:endParaRPr/>
          </a:p>
          <a:p>
            <a:pPr lvl="3">
              <a:defRPr/>
            </a:pPr>
            <a:r>
              <a:rPr lang="zh-CN"/>
              <a:t>Fourth level</a:t>
            </a:r>
            <a:endParaRPr/>
          </a:p>
          <a:p>
            <a:pPr lvl="4">
              <a:defRPr/>
            </a:pPr>
            <a:r>
              <a:rPr lang="zh-CN"/>
              <a:t>Fifth level</a:t>
            </a:r>
          </a:p>
        </p:txBody>
      </p:sp>
      <p:sp>
        <p:nvSpPr>
          <p:cNvPr id="4" name="Date Placeholder 3"/>
          <p:cNvSpPr>
            <a:spLocks noGrp="1"/>
          </p:cNvSpPr>
          <p:nvPr>
            <p:ph type="dt" sz="half" idx="10"/>
          </p:nvPr>
        </p:nvSpPr>
        <p:spPr bwMode="auto"/>
        <p:txBody>
          <a:bodyPr/>
          <a:lstStyle/>
          <a:p>
            <a:pPr>
              <a:defRPr/>
            </a:pPr>
            <a:fld id="{3ED6232C-A864-403D-8A9D-2626AB53D45C}" type="datetime1">
              <a:rPr lang="en-US" altLang="zh-CN" smtClean="0"/>
              <a:t>3/13/2024</a:t>
            </a:fld>
            <a:endParaRPr lang="zh-CN"/>
          </a:p>
        </p:txBody>
      </p:sp>
      <p:sp>
        <p:nvSpPr>
          <p:cNvPr id="5" name="Footer Placeholder 4"/>
          <p:cNvSpPr>
            <a:spLocks noGrp="1"/>
          </p:cNvSpPr>
          <p:nvPr>
            <p:ph type="ftr" sz="quarter" idx="11"/>
          </p:nvPr>
        </p:nvSpPr>
        <p:spPr bwMode="auto"/>
        <p:txBody>
          <a:bodyPr/>
          <a:lstStyle/>
          <a:p>
            <a:pPr>
              <a:defRPr/>
            </a:pPr>
            <a:endParaRPr lang="zh-CN"/>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ltLang="zh-CN"/>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zh-CN"/>
              <a:t>Click to edit Master title style</a:t>
            </a:r>
          </a:p>
        </p:txBody>
      </p:sp>
      <p:sp>
        <p:nvSpPr>
          <p:cNvPr id="3" name="Content Placeholder 2"/>
          <p:cNvSpPr>
            <a:spLocks noGrp="1"/>
          </p:cNvSpPr>
          <p:nvPr>
            <p:ph idx="1"/>
          </p:nvPr>
        </p:nvSpPr>
        <p:spPr bwMode="auto"/>
        <p:txBody>
          <a:bodyPr/>
          <a:lstStyle/>
          <a:p>
            <a:pPr lvl="0">
              <a:defRPr/>
            </a:pPr>
            <a:r>
              <a:rPr lang="zh-CN"/>
              <a:t>Click to edit Master text styles</a:t>
            </a:r>
            <a:endParaRPr/>
          </a:p>
          <a:p>
            <a:pPr lvl="1">
              <a:defRPr/>
            </a:pPr>
            <a:r>
              <a:rPr lang="zh-CN"/>
              <a:t>Second level</a:t>
            </a:r>
            <a:endParaRPr/>
          </a:p>
          <a:p>
            <a:pPr lvl="2">
              <a:defRPr/>
            </a:pPr>
            <a:r>
              <a:rPr lang="zh-CN"/>
              <a:t>Third level</a:t>
            </a:r>
            <a:endParaRPr/>
          </a:p>
          <a:p>
            <a:pPr lvl="3">
              <a:defRPr/>
            </a:pPr>
            <a:r>
              <a:rPr lang="zh-CN"/>
              <a:t>Fourth level</a:t>
            </a:r>
            <a:endParaRPr/>
          </a:p>
          <a:p>
            <a:pPr lvl="4">
              <a:defRPr/>
            </a:pPr>
            <a:r>
              <a:rPr lang="zh-CN"/>
              <a:t>Fifth level</a:t>
            </a:r>
          </a:p>
        </p:txBody>
      </p:sp>
      <p:sp>
        <p:nvSpPr>
          <p:cNvPr id="4" name="Date Placeholder 3"/>
          <p:cNvSpPr>
            <a:spLocks noGrp="1"/>
          </p:cNvSpPr>
          <p:nvPr>
            <p:ph type="dt" sz="half" idx="10"/>
          </p:nvPr>
        </p:nvSpPr>
        <p:spPr bwMode="auto"/>
        <p:txBody>
          <a:bodyPr/>
          <a:lstStyle/>
          <a:p>
            <a:pPr>
              <a:defRPr/>
            </a:pPr>
            <a:fld id="{2414F3C9-01D9-412B-9573-397C2C32BD62}" type="datetime1">
              <a:rPr lang="en-US" altLang="zh-CN" smtClean="0"/>
              <a:t>3/13/2024</a:t>
            </a:fld>
            <a:endParaRPr lang="zh-CN"/>
          </a:p>
        </p:txBody>
      </p:sp>
      <p:sp>
        <p:nvSpPr>
          <p:cNvPr id="5" name="Footer Placeholder 4"/>
          <p:cNvSpPr>
            <a:spLocks noGrp="1"/>
          </p:cNvSpPr>
          <p:nvPr>
            <p:ph type="ftr" sz="quarter" idx="11"/>
          </p:nvPr>
        </p:nvSpPr>
        <p:spPr bwMode="auto"/>
        <p:txBody>
          <a:bodyPr/>
          <a:lstStyle/>
          <a:p>
            <a:pPr>
              <a:defRPr/>
            </a:pPr>
            <a:endParaRPr lang="zh-CN"/>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1850" y="1709738"/>
            <a:ext cx="10515600" cy="2852737"/>
          </a:xfrm>
        </p:spPr>
        <p:txBody>
          <a:bodyPr anchor="b"/>
          <a:lstStyle>
            <a:lvl1pPr>
              <a:defRPr sz="6000"/>
            </a:lvl1pPr>
          </a:lstStyle>
          <a:p>
            <a:pPr>
              <a:defRPr/>
            </a:pPr>
            <a:r>
              <a:rPr lang="zh-CN"/>
              <a:t>Click to edit Master title style</a:t>
            </a:r>
          </a:p>
        </p:txBody>
      </p:sp>
      <p:sp>
        <p:nvSpPr>
          <p:cNvPr id="3"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zh-CN"/>
              <a:t>Click to edit Master text styles</a:t>
            </a:r>
            <a:endParaRPr/>
          </a:p>
        </p:txBody>
      </p:sp>
      <p:sp>
        <p:nvSpPr>
          <p:cNvPr id="4" name="Date Placeholder 3"/>
          <p:cNvSpPr>
            <a:spLocks noGrp="1"/>
          </p:cNvSpPr>
          <p:nvPr>
            <p:ph type="dt" sz="half" idx="10"/>
          </p:nvPr>
        </p:nvSpPr>
        <p:spPr bwMode="auto"/>
        <p:txBody>
          <a:bodyPr/>
          <a:lstStyle/>
          <a:p>
            <a:pPr>
              <a:defRPr/>
            </a:pPr>
            <a:fld id="{94E95F4F-D92B-4E42-8E38-3BA73D5B447C}" type="datetime1">
              <a:rPr lang="en-US" altLang="zh-CN" smtClean="0"/>
              <a:t>3/13/2024</a:t>
            </a:fld>
            <a:endParaRPr lang="zh-CN"/>
          </a:p>
        </p:txBody>
      </p:sp>
      <p:sp>
        <p:nvSpPr>
          <p:cNvPr id="5" name="Footer Placeholder 4"/>
          <p:cNvSpPr>
            <a:spLocks noGrp="1"/>
          </p:cNvSpPr>
          <p:nvPr>
            <p:ph type="ftr" sz="quarter" idx="11"/>
          </p:nvPr>
        </p:nvSpPr>
        <p:spPr bwMode="auto"/>
        <p:txBody>
          <a:bodyPr/>
          <a:lstStyle/>
          <a:p>
            <a:pPr>
              <a:defRPr/>
            </a:pPr>
            <a:endParaRPr lang="zh-CN"/>
          </a:p>
        </p:txBody>
      </p:sp>
      <p:sp>
        <p:nvSpPr>
          <p:cNvPr id="6" name="Slide Number Placeholder 5"/>
          <p:cNvSpPr>
            <a:spLocks noGrp="1"/>
          </p:cNvSpPr>
          <p:nvPr>
            <p:ph type="sldNum" sz="quarter" idx="12"/>
          </p:nvPr>
        </p:nvSpPr>
        <p:spPr bwMode="auto"/>
        <p:txBody>
          <a:bodyPr/>
          <a:lstStyle/>
          <a:p>
            <a:pPr>
              <a:defRPr/>
            </a:pPr>
            <a:fld id="{08395586-F03A-48D1-94DF-16B239DF4FB5}"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zh-CN"/>
              <a:t>Click to edit Master title style</a:t>
            </a:r>
          </a:p>
        </p:txBody>
      </p:sp>
      <p:sp>
        <p:nvSpPr>
          <p:cNvPr id="3" name="Content Placeholder 2"/>
          <p:cNvSpPr>
            <a:spLocks noGrp="1"/>
          </p:cNvSpPr>
          <p:nvPr>
            <p:ph sz="half" idx="1"/>
          </p:nvPr>
        </p:nvSpPr>
        <p:spPr bwMode="auto">
          <a:xfrm>
            <a:off x="838200" y="1825625"/>
            <a:ext cx="5181600" cy="4351338"/>
          </a:xfrm>
        </p:spPr>
        <p:txBody>
          <a:bodyPr/>
          <a:lstStyle/>
          <a:p>
            <a:pPr lvl="0">
              <a:defRPr/>
            </a:pPr>
            <a:r>
              <a:rPr lang="zh-CN"/>
              <a:t>Click to edit Master text styles</a:t>
            </a:r>
            <a:endParaRPr/>
          </a:p>
          <a:p>
            <a:pPr lvl="1">
              <a:defRPr/>
            </a:pPr>
            <a:r>
              <a:rPr lang="zh-CN"/>
              <a:t>Second level</a:t>
            </a:r>
            <a:endParaRPr/>
          </a:p>
          <a:p>
            <a:pPr lvl="2">
              <a:defRPr/>
            </a:pPr>
            <a:r>
              <a:rPr lang="zh-CN"/>
              <a:t>Third level</a:t>
            </a:r>
            <a:endParaRPr/>
          </a:p>
          <a:p>
            <a:pPr lvl="3">
              <a:defRPr/>
            </a:pPr>
            <a:r>
              <a:rPr lang="zh-CN"/>
              <a:t>Fourth level</a:t>
            </a:r>
            <a:endParaRPr/>
          </a:p>
          <a:p>
            <a:pPr lvl="4">
              <a:defRPr/>
            </a:pPr>
            <a:r>
              <a:rPr lang="zh-CN"/>
              <a:t>Fifth level</a:t>
            </a:r>
          </a:p>
        </p:txBody>
      </p:sp>
      <p:sp>
        <p:nvSpPr>
          <p:cNvPr id="4" name="Content Placeholder 3"/>
          <p:cNvSpPr>
            <a:spLocks noGrp="1"/>
          </p:cNvSpPr>
          <p:nvPr>
            <p:ph sz="half" idx="2"/>
          </p:nvPr>
        </p:nvSpPr>
        <p:spPr bwMode="auto">
          <a:xfrm>
            <a:off x="6172200" y="1825625"/>
            <a:ext cx="5181600" cy="4351338"/>
          </a:xfrm>
        </p:spPr>
        <p:txBody>
          <a:bodyPr/>
          <a:lstStyle/>
          <a:p>
            <a:pPr lvl="0">
              <a:defRPr/>
            </a:pPr>
            <a:r>
              <a:rPr lang="zh-CN"/>
              <a:t>Click to edit Master text styles</a:t>
            </a:r>
            <a:endParaRPr/>
          </a:p>
          <a:p>
            <a:pPr lvl="1">
              <a:defRPr/>
            </a:pPr>
            <a:r>
              <a:rPr lang="zh-CN"/>
              <a:t>Second level</a:t>
            </a:r>
            <a:endParaRPr/>
          </a:p>
          <a:p>
            <a:pPr lvl="2">
              <a:defRPr/>
            </a:pPr>
            <a:r>
              <a:rPr lang="zh-CN"/>
              <a:t>Third level</a:t>
            </a:r>
            <a:endParaRPr/>
          </a:p>
          <a:p>
            <a:pPr lvl="3">
              <a:defRPr/>
            </a:pPr>
            <a:r>
              <a:rPr lang="zh-CN"/>
              <a:t>Fourth level</a:t>
            </a:r>
            <a:endParaRPr/>
          </a:p>
          <a:p>
            <a:pPr lvl="4">
              <a:defRPr/>
            </a:pPr>
            <a:r>
              <a:rPr lang="zh-CN"/>
              <a:t>Fifth level</a:t>
            </a:r>
          </a:p>
        </p:txBody>
      </p:sp>
      <p:sp>
        <p:nvSpPr>
          <p:cNvPr id="5" name="Date Placeholder 4"/>
          <p:cNvSpPr>
            <a:spLocks noGrp="1"/>
          </p:cNvSpPr>
          <p:nvPr>
            <p:ph type="dt" sz="half" idx="10"/>
          </p:nvPr>
        </p:nvSpPr>
        <p:spPr bwMode="auto"/>
        <p:txBody>
          <a:bodyPr/>
          <a:lstStyle/>
          <a:p>
            <a:pPr>
              <a:defRPr/>
            </a:pPr>
            <a:fld id="{A903A693-F2B7-4EF8-8633-FE6B2BEC73B5}" type="datetime1">
              <a:rPr lang="en-US" altLang="zh-CN" smtClean="0"/>
              <a:t>3/13/2024</a:t>
            </a:fld>
            <a:endParaRPr lang="zh-CN"/>
          </a:p>
        </p:txBody>
      </p:sp>
      <p:sp>
        <p:nvSpPr>
          <p:cNvPr id="6" name="Footer Placeholder 5"/>
          <p:cNvSpPr>
            <a:spLocks noGrp="1"/>
          </p:cNvSpPr>
          <p:nvPr>
            <p:ph type="ftr" sz="quarter" idx="11"/>
          </p:nvPr>
        </p:nvSpPr>
        <p:spPr bwMode="auto"/>
        <p:txBody>
          <a:bodyPr/>
          <a:lstStyle/>
          <a:p>
            <a:pPr>
              <a:defRPr/>
            </a:pPr>
            <a:endParaRPr lang="zh-CN"/>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365125"/>
            <a:ext cx="10515600" cy="1325563"/>
          </a:xfrm>
        </p:spPr>
        <p:txBody>
          <a:bodyPr/>
          <a:lstStyle/>
          <a:p>
            <a:pPr>
              <a:defRPr/>
            </a:pPr>
            <a:r>
              <a:rPr lang="zh-CN"/>
              <a:t>Click to edit Master title style</a:t>
            </a:r>
          </a:p>
        </p:txBody>
      </p:sp>
      <p:sp>
        <p:nvSpPr>
          <p:cNvPr id="3"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zh-CN"/>
              <a:t>Click to edit Master text styles</a:t>
            </a:r>
            <a:endParaRPr/>
          </a:p>
        </p:txBody>
      </p:sp>
      <p:sp>
        <p:nvSpPr>
          <p:cNvPr id="4" name="Content Placeholder 3"/>
          <p:cNvSpPr>
            <a:spLocks noGrp="1"/>
          </p:cNvSpPr>
          <p:nvPr>
            <p:ph sz="half" idx="2"/>
          </p:nvPr>
        </p:nvSpPr>
        <p:spPr bwMode="auto">
          <a:xfrm>
            <a:off x="839788" y="2505074"/>
            <a:ext cx="5157787" cy="3684588"/>
          </a:xfrm>
        </p:spPr>
        <p:txBody>
          <a:bodyPr/>
          <a:lstStyle/>
          <a:p>
            <a:pPr lvl="0">
              <a:defRPr/>
            </a:pPr>
            <a:r>
              <a:rPr lang="zh-CN"/>
              <a:t>Click to edit Master text styles</a:t>
            </a:r>
            <a:endParaRPr/>
          </a:p>
          <a:p>
            <a:pPr lvl="1">
              <a:defRPr/>
            </a:pPr>
            <a:r>
              <a:rPr lang="zh-CN"/>
              <a:t>Second level</a:t>
            </a:r>
            <a:endParaRPr/>
          </a:p>
          <a:p>
            <a:pPr lvl="2">
              <a:defRPr/>
            </a:pPr>
            <a:r>
              <a:rPr lang="zh-CN"/>
              <a:t>Third level</a:t>
            </a:r>
            <a:endParaRPr/>
          </a:p>
          <a:p>
            <a:pPr lvl="3">
              <a:defRPr/>
            </a:pPr>
            <a:r>
              <a:rPr lang="zh-CN"/>
              <a:t>Fourth level</a:t>
            </a:r>
            <a:endParaRPr/>
          </a:p>
          <a:p>
            <a:pPr lvl="4">
              <a:defRPr/>
            </a:pPr>
            <a:r>
              <a:rPr lang="zh-CN"/>
              <a:t>Fifth level</a:t>
            </a:r>
          </a:p>
        </p:txBody>
      </p:sp>
      <p:sp>
        <p:nvSpPr>
          <p:cNvPr id="5"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zh-CN"/>
              <a:t>Click to edit Master text styles</a:t>
            </a:r>
            <a:endParaRPr/>
          </a:p>
        </p:txBody>
      </p:sp>
      <p:sp>
        <p:nvSpPr>
          <p:cNvPr id="6" name="Content Placeholder 5"/>
          <p:cNvSpPr>
            <a:spLocks noGrp="1"/>
          </p:cNvSpPr>
          <p:nvPr>
            <p:ph sz="quarter" idx="4"/>
          </p:nvPr>
        </p:nvSpPr>
        <p:spPr bwMode="auto">
          <a:xfrm>
            <a:off x="6172200" y="2505074"/>
            <a:ext cx="5183188" cy="3684588"/>
          </a:xfrm>
        </p:spPr>
        <p:txBody>
          <a:bodyPr/>
          <a:lstStyle/>
          <a:p>
            <a:pPr lvl="0">
              <a:defRPr/>
            </a:pPr>
            <a:r>
              <a:rPr lang="zh-CN"/>
              <a:t>Click to edit Master text styles</a:t>
            </a:r>
            <a:endParaRPr/>
          </a:p>
          <a:p>
            <a:pPr lvl="1">
              <a:defRPr/>
            </a:pPr>
            <a:r>
              <a:rPr lang="zh-CN"/>
              <a:t>Second level</a:t>
            </a:r>
            <a:endParaRPr/>
          </a:p>
          <a:p>
            <a:pPr lvl="2">
              <a:defRPr/>
            </a:pPr>
            <a:r>
              <a:rPr lang="zh-CN"/>
              <a:t>Third level</a:t>
            </a:r>
            <a:endParaRPr/>
          </a:p>
          <a:p>
            <a:pPr lvl="3">
              <a:defRPr/>
            </a:pPr>
            <a:r>
              <a:rPr lang="zh-CN"/>
              <a:t>Fourth level</a:t>
            </a:r>
            <a:endParaRPr/>
          </a:p>
          <a:p>
            <a:pPr lvl="4">
              <a:defRPr/>
            </a:pPr>
            <a:r>
              <a:rPr lang="zh-CN"/>
              <a:t>Fifth level</a:t>
            </a:r>
          </a:p>
        </p:txBody>
      </p:sp>
      <p:sp>
        <p:nvSpPr>
          <p:cNvPr id="7" name="Date Placeholder 6"/>
          <p:cNvSpPr>
            <a:spLocks noGrp="1"/>
          </p:cNvSpPr>
          <p:nvPr>
            <p:ph type="dt" sz="half" idx="10"/>
          </p:nvPr>
        </p:nvSpPr>
        <p:spPr bwMode="auto"/>
        <p:txBody>
          <a:bodyPr/>
          <a:lstStyle/>
          <a:p>
            <a:pPr>
              <a:defRPr/>
            </a:pPr>
            <a:fld id="{0A11B344-0081-45FB-90A2-6B181A97EEBE}" type="datetime1">
              <a:rPr lang="en-US" altLang="zh-CN" smtClean="0"/>
              <a:t>3/13/2024</a:t>
            </a:fld>
            <a:endParaRPr lang="zh-CN"/>
          </a:p>
        </p:txBody>
      </p:sp>
      <p:sp>
        <p:nvSpPr>
          <p:cNvPr id="8" name="Footer Placeholder 7"/>
          <p:cNvSpPr>
            <a:spLocks noGrp="1"/>
          </p:cNvSpPr>
          <p:nvPr>
            <p:ph type="ftr" sz="quarter" idx="11"/>
          </p:nvPr>
        </p:nvSpPr>
        <p:spPr bwMode="auto"/>
        <p:txBody>
          <a:bodyPr/>
          <a:lstStyle/>
          <a:p>
            <a:pPr>
              <a:defRPr/>
            </a:pPr>
            <a:endParaRPr lang="zh-CN"/>
          </a:p>
        </p:txBody>
      </p:sp>
      <p:sp>
        <p:nvSpPr>
          <p:cNvPr id="9" name="Slide Number Placeholder 8"/>
          <p:cNvSpPr>
            <a:spLocks noGrp="1"/>
          </p:cNvSpPr>
          <p:nvPr>
            <p:ph type="sldNum" sz="quarter" idx="12"/>
          </p:nvPr>
        </p:nvSpPr>
        <p:spPr bwMode="auto"/>
        <p:txBody>
          <a:bodyPr/>
          <a:lstStyle/>
          <a:p>
            <a:pPr>
              <a:defRPr/>
            </a:pPr>
            <a:fld id="{08395586-F03A-48D1-94DF-16B239DF4FB5}"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zh-CN"/>
              <a:t>Click to edit Master title style</a:t>
            </a:r>
          </a:p>
        </p:txBody>
      </p:sp>
      <p:sp>
        <p:nvSpPr>
          <p:cNvPr id="3" name="Date Placeholder 2"/>
          <p:cNvSpPr>
            <a:spLocks noGrp="1"/>
          </p:cNvSpPr>
          <p:nvPr>
            <p:ph type="dt" sz="half" idx="10"/>
          </p:nvPr>
        </p:nvSpPr>
        <p:spPr bwMode="auto"/>
        <p:txBody>
          <a:bodyPr/>
          <a:lstStyle/>
          <a:p>
            <a:pPr>
              <a:defRPr/>
            </a:pPr>
            <a:fld id="{AC04635C-BE8E-4C00-9861-57F5392E98C5}" type="datetime1">
              <a:rPr lang="en-US" altLang="zh-CN" smtClean="0"/>
              <a:t>3/13/2024</a:t>
            </a:fld>
            <a:endParaRPr lang="zh-CN"/>
          </a:p>
        </p:txBody>
      </p:sp>
      <p:sp>
        <p:nvSpPr>
          <p:cNvPr id="4" name="Footer Placeholder 3"/>
          <p:cNvSpPr>
            <a:spLocks noGrp="1"/>
          </p:cNvSpPr>
          <p:nvPr>
            <p:ph type="ftr" sz="quarter" idx="11"/>
          </p:nvPr>
        </p:nvSpPr>
        <p:spPr bwMode="auto"/>
        <p:txBody>
          <a:bodyPr/>
          <a:lstStyle/>
          <a:p>
            <a:pPr>
              <a:defRPr/>
            </a:pPr>
            <a:endParaRPr lang="zh-CN"/>
          </a:p>
        </p:txBody>
      </p:sp>
      <p:sp>
        <p:nvSpPr>
          <p:cNvPr id="5" name="Slide Number Placeholder 4"/>
          <p:cNvSpPr>
            <a:spLocks noGrp="1"/>
          </p:cNvSpPr>
          <p:nvPr>
            <p:ph type="sldNum" sz="quarter" idx="12"/>
          </p:nvPr>
        </p:nvSpPr>
        <p:spPr bwMode="auto"/>
        <p:txBody>
          <a:bodyPr/>
          <a:lstStyle/>
          <a:p>
            <a:pPr>
              <a:defRPr/>
            </a:pPr>
            <a:fld id="{08395586-F03A-48D1-94DF-16B239DF4FB5}"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116B266A-B0F2-48C3-9268-1D1329A3ACB8}" type="datetime1">
              <a:rPr lang="en-US" altLang="zh-CN" smtClean="0"/>
              <a:t>3/13/2024</a:t>
            </a:fld>
            <a:endParaRPr lang="zh-CN"/>
          </a:p>
        </p:txBody>
      </p:sp>
      <p:sp>
        <p:nvSpPr>
          <p:cNvPr id="3" name="Footer Placeholder 2"/>
          <p:cNvSpPr>
            <a:spLocks noGrp="1"/>
          </p:cNvSpPr>
          <p:nvPr>
            <p:ph type="ftr" sz="quarter" idx="11"/>
          </p:nvPr>
        </p:nvSpPr>
        <p:spPr bwMode="auto"/>
        <p:txBody>
          <a:bodyPr/>
          <a:lstStyle/>
          <a:p>
            <a:pPr>
              <a:defRPr/>
            </a:pPr>
            <a:endParaRPr lang="zh-CN"/>
          </a:p>
        </p:txBody>
      </p:sp>
      <p:sp>
        <p:nvSpPr>
          <p:cNvPr id="4" name="Slide Number Placeholder 3"/>
          <p:cNvSpPr>
            <a:spLocks noGrp="1"/>
          </p:cNvSpPr>
          <p:nvPr>
            <p:ph type="sldNum" sz="quarter" idx="12"/>
          </p:nvPr>
        </p:nvSpPr>
        <p:spPr bwMode="auto"/>
        <p:txBody>
          <a:bodyPr/>
          <a:lstStyle/>
          <a:p>
            <a:pPr>
              <a:defRPr/>
            </a:pPr>
            <a:fld id="{08395586-F03A-48D1-94DF-16B239DF4FB5}"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zh-CN"/>
              <a:t>Click to edit Master title style</a:t>
            </a:r>
          </a:p>
        </p:txBody>
      </p:sp>
      <p:sp>
        <p:nvSpPr>
          <p:cNvPr id="3"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zh-CN"/>
              <a:t>Click to edit Master text styles</a:t>
            </a:r>
            <a:endParaRPr/>
          </a:p>
          <a:p>
            <a:pPr lvl="1">
              <a:defRPr/>
            </a:pPr>
            <a:r>
              <a:rPr lang="zh-CN"/>
              <a:t>Second level</a:t>
            </a:r>
            <a:endParaRPr/>
          </a:p>
          <a:p>
            <a:pPr lvl="2">
              <a:defRPr/>
            </a:pPr>
            <a:r>
              <a:rPr lang="zh-CN"/>
              <a:t>Third level</a:t>
            </a:r>
            <a:endParaRPr/>
          </a:p>
          <a:p>
            <a:pPr lvl="3">
              <a:defRPr/>
            </a:pPr>
            <a:r>
              <a:rPr lang="zh-CN"/>
              <a:t>Fourth level</a:t>
            </a:r>
            <a:endParaRPr/>
          </a:p>
          <a:p>
            <a:pPr lvl="4">
              <a:defRPr/>
            </a:pPr>
            <a:r>
              <a:rPr lang="zh-CN"/>
              <a:t>Fifth level</a:t>
            </a:r>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zh-CN"/>
              <a:t>Click to edit Master text styles</a:t>
            </a:r>
            <a:endParaRPr/>
          </a:p>
        </p:txBody>
      </p:sp>
      <p:sp>
        <p:nvSpPr>
          <p:cNvPr id="5" name="Date Placeholder 4"/>
          <p:cNvSpPr>
            <a:spLocks noGrp="1"/>
          </p:cNvSpPr>
          <p:nvPr>
            <p:ph type="dt" sz="half" idx="10"/>
          </p:nvPr>
        </p:nvSpPr>
        <p:spPr bwMode="auto"/>
        <p:txBody>
          <a:bodyPr/>
          <a:lstStyle/>
          <a:p>
            <a:pPr>
              <a:defRPr/>
            </a:pPr>
            <a:fld id="{D46AF702-8793-4A70-BC67-9140C745449D}" type="datetime1">
              <a:rPr lang="en-US" altLang="zh-CN" smtClean="0"/>
              <a:t>3/13/2024</a:t>
            </a:fld>
            <a:endParaRPr lang="zh-CN"/>
          </a:p>
        </p:txBody>
      </p:sp>
      <p:sp>
        <p:nvSpPr>
          <p:cNvPr id="6" name="Footer Placeholder 5"/>
          <p:cNvSpPr>
            <a:spLocks noGrp="1"/>
          </p:cNvSpPr>
          <p:nvPr>
            <p:ph type="ftr" sz="quarter" idx="11"/>
          </p:nvPr>
        </p:nvSpPr>
        <p:spPr bwMode="auto"/>
        <p:txBody>
          <a:bodyPr/>
          <a:lstStyle/>
          <a:p>
            <a:pPr>
              <a:defRPr/>
            </a:pPr>
            <a:endParaRPr lang="zh-CN"/>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lt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39788" y="457200"/>
            <a:ext cx="3932237" cy="1600200"/>
          </a:xfrm>
        </p:spPr>
        <p:txBody>
          <a:bodyPr anchor="b"/>
          <a:lstStyle>
            <a:lvl1pPr>
              <a:defRPr sz="3200"/>
            </a:lvl1pPr>
          </a:lstStyle>
          <a:p>
            <a:pPr>
              <a:defRPr/>
            </a:pPr>
            <a:r>
              <a:rPr lang="zh-CN"/>
              <a:t>Click to edit Master title style</a:t>
            </a:r>
          </a:p>
        </p:txBody>
      </p:sp>
      <p:sp>
        <p:nvSpPr>
          <p:cNvPr id="3" name="Picture Placeholder 2"/>
          <p:cNvSpPr>
            <a:spLocks noGrp="1" noChangeAspect="1"/>
          </p:cNvSpPr>
          <p:nvPr>
            <p:ph type="pic" idx="1"/>
          </p:nvPr>
        </p:nvSpPr>
        <p:spPr bwMode="auto">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zh-CN"/>
              <a:t>Click icon to add picture</a:t>
            </a:r>
            <a:endParaRPr lang="zh-CN" dirty="0"/>
          </a:p>
        </p:txBody>
      </p:sp>
      <p:sp>
        <p:nvSpPr>
          <p:cNvPr id="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zh-CN"/>
              <a:t>Click to edit Master text styles</a:t>
            </a:r>
            <a:endParaRPr/>
          </a:p>
        </p:txBody>
      </p:sp>
      <p:sp>
        <p:nvSpPr>
          <p:cNvPr id="5" name="Date Placeholder 4"/>
          <p:cNvSpPr>
            <a:spLocks noGrp="1"/>
          </p:cNvSpPr>
          <p:nvPr>
            <p:ph type="dt" sz="half" idx="10"/>
          </p:nvPr>
        </p:nvSpPr>
        <p:spPr bwMode="auto"/>
        <p:txBody>
          <a:bodyPr/>
          <a:lstStyle/>
          <a:p>
            <a:pPr>
              <a:defRPr/>
            </a:pPr>
            <a:fld id="{490B6AFD-D7E8-4A37-A188-9801CF2455C7}" type="datetime1">
              <a:rPr lang="en-US" altLang="zh-CN" smtClean="0"/>
              <a:t>3/13/2024</a:t>
            </a:fld>
            <a:endParaRPr lang="zh-CN"/>
          </a:p>
        </p:txBody>
      </p:sp>
      <p:sp>
        <p:nvSpPr>
          <p:cNvPr id="6" name="Footer Placeholder 5"/>
          <p:cNvSpPr>
            <a:spLocks noGrp="1"/>
          </p:cNvSpPr>
          <p:nvPr>
            <p:ph type="ftr" sz="quarter" idx="11"/>
          </p:nvPr>
        </p:nvSpPr>
        <p:spPr bwMode="auto"/>
        <p:txBody>
          <a:bodyPr/>
          <a:lstStyle/>
          <a:p>
            <a:pPr>
              <a:defRPr/>
            </a:pPr>
            <a:endParaRPr lang="zh-CN"/>
          </a:p>
        </p:txBody>
      </p:sp>
      <p:sp>
        <p:nvSpPr>
          <p:cNvPr id="7" name="Slide Number Placeholder 6"/>
          <p:cNvSpPr>
            <a:spLocks noGrp="1"/>
          </p:cNvSpPr>
          <p:nvPr>
            <p:ph type="sldNum" sz="quarter" idx="12"/>
          </p:nvPr>
        </p:nvSpPr>
        <p:spPr bwMode="auto"/>
        <p:txBody>
          <a:bodyPr/>
          <a:lstStyle/>
          <a:p>
            <a:pPr>
              <a:defRPr/>
            </a:pPr>
            <a:fld id="{08395586-F03A-48D1-94DF-16B239DF4FB5}" type="slidenum">
              <a:rPr lang="en-US" altLang="zh-CN"/>
              <a:t>‹#›</a:t>
            </a:fld>
            <a:endParaRPr lang="zh-CN"/>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zh-CN"/>
              <a:t>Click to edit Master title style</a:t>
            </a:r>
          </a:p>
        </p:txBody>
      </p:sp>
      <p:sp>
        <p:nvSpPr>
          <p:cNvPr id="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zh-CN"/>
              <a:t>Click to edit Master text styles</a:t>
            </a:r>
            <a:endParaRPr/>
          </a:p>
          <a:p>
            <a:pPr lvl="1">
              <a:defRPr/>
            </a:pPr>
            <a:r>
              <a:rPr lang="zh-CN"/>
              <a:t>Second level</a:t>
            </a:r>
            <a:endParaRPr/>
          </a:p>
          <a:p>
            <a:pPr lvl="2">
              <a:defRPr/>
            </a:pPr>
            <a:r>
              <a:rPr lang="zh-CN"/>
              <a:t>Third level</a:t>
            </a:r>
            <a:endParaRPr/>
          </a:p>
          <a:p>
            <a:pPr lvl="3">
              <a:defRPr/>
            </a:pPr>
            <a:r>
              <a:rPr lang="zh-CN"/>
              <a:t>Fourth level</a:t>
            </a:r>
            <a:endParaRPr/>
          </a:p>
          <a:p>
            <a:pPr lvl="4">
              <a:defRPr/>
            </a:pPr>
            <a:r>
              <a:rPr lang="zh-CN"/>
              <a:t>Fifth level</a:t>
            </a:r>
          </a:p>
        </p:txBody>
      </p:sp>
      <p:sp>
        <p:nvSpPr>
          <p:cNvPr id="4"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6A9BFF24-47E5-4F79-88E9-105A4F53DE15}" type="datetime1">
              <a:rPr lang="en-US" altLang="zh-CN" smtClean="0"/>
              <a:t>3/13/2024</a:t>
            </a:fld>
            <a:endParaRPr lang="zh-CN"/>
          </a:p>
        </p:txBody>
      </p:sp>
      <p:sp>
        <p:nvSpPr>
          <p:cNvPr id="5"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p>
        </p:txBody>
      </p:sp>
      <p:sp>
        <p:nvSpPr>
          <p:cNvPr id="6" name="Slide Number Placehold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395586-F03A-48D1-94DF-16B239DF4FB5}" type="slidenum">
              <a:rPr lang="en-US" altLang="zh-CN"/>
              <a:t>‹#›</a:t>
            </a:fld>
            <a:endParaRPr 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15.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39"/>
          <p:cNvSpPr/>
          <p:nvPr/>
        </p:nvSpPr>
        <p:spPr>
          <a:xfrm>
            <a:off x="-634" y="0"/>
            <a:ext cx="12192001" cy="3448049"/>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10" name="TextBox 32"/>
          <p:cNvSpPr>
            <a:spLocks noChangeArrowheads="1"/>
          </p:cNvSpPr>
          <p:nvPr/>
        </p:nvSpPr>
        <p:spPr bwMode="auto">
          <a:xfrm>
            <a:off x="3775108" y="3959954"/>
            <a:ext cx="4641458" cy="210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22477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汇  报  人：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lang="zh-CN" altLang="en-US" sz="2400" kern="12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胡陆莹</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22477D"/>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日       期：      </a:t>
            </a:r>
            <a:r>
              <a:rPr kumimoji="0" lang="en-US" altLang="zh-CN"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2023.11.29</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l" defTabSz="914400" rtl="0" eaLnBrk="1" fontAlgn="auto" latinLnBrk="0" hangingPunct="1">
              <a:lnSpc>
                <a:spcPct val="2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cxnSp>
        <p:nvCxnSpPr>
          <p:cNvPr id="12" name="直接连接符 11"/>
          <p:cNvCxnSpPr>
            <a:cxnSpLocks/>
          </p:cNvCxnSpPr>
          <p:nvPr/>
        </p:nvCxnSpPr>
        <p:spPr>
          <a:xfrm>
            <a:off x="3775108" y="4661985"/>
            <a:ext cx="4468560" cy="0"/>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a:cxnSpLocks/>
          </p:cNvCxnSpPr>
          <p:nvPr/>
        </p:nvCxnSpPr>
        <p:spPr>
          <a:xfrm>
            <a:off x="3775108" y="5352883"/>
            <a:ext cx="4482627" cy="0"/>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F7E9A71F-2104-4125-9C52-F005F06F8394}"/>
              </a:ext>
            </a:extLst>
          </p:cNvPr>
          <p:cNvSpPr/>
          <p:nvPr/>
        </p:nvSpPr>
        <p:spPr>
          <a:xfrm>
            <a:off x="640443" y="622363"/>
            <a:ext cx="10909846" cy="2459071"/>
          </a:xfrm>
          <a:prstGeom prst="rect">
            <a:avLst/>
          </a:prstGeom>
        </p:spPr>
        <p:txBody>
          <a:bodyPr wrap="square">
            <a:spAutoFit/>
          </a:bodyPr>
          <a:lstStyle/>
          <a:p>
            <a:pPr lvl="0" algn="ctr" rtl="0">
              <a:lnSpc>
                <a:spcPct val="120000"/>
              </a:lnSpc>
              <a:defRPr/>
            </a:pPr>
            <a:r>
              <a:rPr lang="en-US" altLang="zh-CN" sz="4400" b="1" kern="1200">
                <a:solidFill>
                  <a:prstClr val="white"/>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Latency-Optimal Pyramid-based Joint Communication and Computation Scheduling for Distributed Edge Computing</a:t>
            </a:r>
            <a:endParaRPr kumimoji="0" lang="zh-CN" altLang="en-US" sz="44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 name="灯片编号占位符 1">
            <a:extLst>
              <a:ext uri="{FF2B5EF4-FFF2-40B4-BE49-F238E27FC236}">
                <a16:creationId xmlns:a16="http://schemas.microsoft.com/office/drawing/2014/main" id="{BDA27AC1-3E69-446A-BC01-D0C22FE49FC5}"/>
              </a:ext>
            </a:extLst>
          </p:cNvPr>
          <p:cNvSpPr>
            <a:spLocks noGrp="1"/>
          </p:cNvSpPr>
          <p:nvPr>
            <p:ph type="sldNum" sz="quarter" idx="12"/>
          </p:nvPr>
        </p:nvSpPr>
        <p:spPr/>
        <p:txBody>
          <a:bodyPr/>
          <a:lstStyle/>
          <a:p>
            <a:pPr>
              <a:defRPr/>
            </a:pPr>
            <a:fld id="{08395586-F03A-48D1-94DF-16B239DF4FB5}" type="slidenum">
              <a:rPr lang="en-US" altLang="zh-CN" smtClean="0"/>
              <a:t>1</a:t>
            </a:fld>
            <a:endParaRPr lang="zh-CN"/>
          </a:p>
        </p:txBody>
      </p:sp>
      <p:sp>
        <p:nvSpPr>
          <p:cNvPr id="5" name="文本框 4">
            <a:extLst>
              <a:ext uri="{FF2B5EF4-FFF2-40B4-BE49-F238E27FC236}">
                <a16:creationId xmlns:a16="http://schemas.microsoft.com/office/drawing/2014/main" id="{2F9D0FF8-85DE-BC30-0EAD-65410A9236D9}"/>
              </a:ext>
            </a:extLst>
          </p:cNvPr>
          <p:cNvSpPr txBox="1"/>
          <p:nvPr/>
        </p:nvSpPr>
        <p:spPr>
          <a:xfrm>
            <a:off x="786981" y="5707915"/>
            <a:ext cx="10616770" cy="830997"/>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[1]</a:t>
            </a:r>
            <a:r>
              <a:rPr lang="zh-CN" altLang="en-US" sz="1600" dirty="0">
                <a:latin typeface="Times New Roman" panose="02020603050405020304" pitchFamily="18" charset="0"/>
                <a:cs typeface="Times New Roman" panose="02020603050405020304" pitchFamily="18" charset="0"/>
              </a:rPr>
              <a:t>Q. Chen et al., "Latency-Optimal Pyramid-based Joint Communication and Computation Scheduling for Distributed Edge Computing," IEEE INFOCOM 2023 - IEEE Conference on Computer Communications, New York City, NY, USA, 2023, pp. 1-10, doi: 10.1109/INFOCOM53939.2023.10228964.</a:t>
            </a:r>
          </a:p>
        </p:txBody>
      </p:sp>
    </p:spTree>
    <p:extLst>
      <p:ext uri="{BB962C8B-B14F-4D97-AF65-F5344CB8AC3E}">
        <p14:creationId xmlns:p14="http://schemas.microsoft.com/office/powerpoint/2010/main" val="3806036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问题表述</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t>10</a:t>
            </a:fld>
            <a:endParaRPr lang="zh-CN" dirty="0"/>
          </a:p>
        </p:txBody>
      </p:sp>
      <p:sp>
        <p:nvSpPr>
          <p:cNvPr id="14" name="文本框 13">
            <a:extLst>
              <a:ext uri="{FF2B5EF4-FFF2-40B4-BE49-F238E27FC236}">
                <a16:creationId xmlns:a16="http://schemas.microsoft.com/office/drawing/2014/main" id="{699C4AC7-72FF-402D-848B-49FF7ED5197A}"/>
              </a:ext>
            </a:extLst>
          </p:cNvPr>
          <p:cNvSpPr txBox="1"/>
          <p:nvPr/>
        </p:nvSpPr>
        <p:spPr>
          <a:xfrm>
            <a:off x="166689" y="909285"/>
            <a:ext cx="5497264"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分布式边缘计算示例</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32C5C7F9-A66E-B98D-E5D5-44987B4E7A47}"/>
              </a:ext>
            </a:extLst>
          </p:cNvPr>
          <p:cNvPicPr>
            <a:picLocks noChangeAspect="1"/>
          </p:cNvPicPr>
          <p:nvPr/>
        </p:nvPicPr>
        <p:blipFill rotWithShape="1">
          <a:blip r:embed="rId3"/>
          <a:srcRect b="52671"/>
          <a:stretch/>
        </p:blipFill>
        <p:spPr>
          <a:xfrm>
            <a:off x="3215726" y="2381787"/>
            <a:ext cx="6120680" cy="1191229"/>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6CA6E33-3206-4D72-7565-4549053B136E}"/>
                  </a:ext>
                </a:extLst>
              </p:cNvPr>
              <p:cNvSpPr txBox="1"/>
              <p:nvPr/>
            </p:nvSpPr>
            <p:spPr>
              <a:xfrm>
                <a:off x="817488" y="2576298"/>
                <a:ext cx="2183076" cy="1705403"/>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p"/>
                  <a:defRPr/>
                </a:pPr>
                <a14:m>
                  <m:oMath xmlns:m="http://schemas.openxmlformats.org/officeDocument/2006/math">
                    <m:r>
                      <a:rPr lang="zh-CN" altLang="en-US" b="0" i="1" smtClean="0">
                        <a:solidFill>
                          <a:srgbClr val="000000"/>
                        </a:solidFill>
                        <a:latin typeface="Cambria Math" panose="02040503050406030204" pitchFamily="18" charset="0"/>
                        <a:ea typeface="微软雅黑" panose="020B0503020204020204" pitchFamily="34" charset="-122"/>
                      </a:rPr>
                      <m:t>𝒲</m:t>
                    </m:r>
                    <m:r>
                      <a:rPr lang="en-US" altLang="zh-CN" b="0" i="1" smtClean="0">
                        <a:solidFill>
                          <a:srgbClr val="000000"/>
                        </a:solidFill>
                        <a:latin typeface="Cambria Math" panose="02040503050406030204" pitchFamily="18" charset="0"/>
                        <a:ea typeface="微软雅黑" panose="020B0503020204020204" pitchFamily="34" charset="-122"/>
                      </a:rPr>
                      <m:t>=10</m:t>
                    </m:r>
                  </m:oMath>
                </a14:m>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Wingdings" panose="05000000000000000000" pitchFamily="2" charset="2"/>
                  <a:buChar char="p"/>
                  <a:defRPr/>
                </a:pPr>
                <a14:m>
                  <m:oMath xmlns:m="http://schemas.openxmlformats.org/officeDocument/2006/math">
                    <m:r>
                      <a:rPr lang="en-US" altLang="zh-CN" b="0" i="1" dirty="0" smtClean="0">
                        <a:solidFill>
                          <a:srgbClr val="000000"/>
                        </a:solidFill>
                        <a:latin typeface="Cambria Math" panose="02040503050406030204" pitchFamily="18" charset="0"/>
                        <a:ea typeface="微软雅黑" panose="020B0503020204020204" pitchFamily="34" charset="-122"/>
                      </a:rPr>
                      <m:t>𝛼</m:t>
                    </m:r>
                  </m:oMath>
                </a14:m>
                <a:r>
                  <a:rPr lang="zh-CN" altLang="en-US" dirty="0">
                    <a:solidFill>
                      <a:srgbClr val="000000"/>
                    </a:solidFill>
                    <a:latin typeface="微软雅黑" panose="020B0503020204020204" pitchFamily="34" charset="-122"/>
                    <a:ea typeface="微软雅黑" panose="020B0503020204020204" pitchFamily="34" charset="-122"/>
                  </a:rPr>
                  <a:t> 和</a:t>
                </a:r>
                <a14:m>
                  <m:oMath xmlns:m="http://schemas.openxmlformats.org/officeDocument/2006/math">
                    <m:r>
                      <a:rPr lang="en-US" altLang="zh-CN" b="0" i="0" dirty="0" smtClean="0">
                        <a:solidFill>
                          <a:srgbClr val="000000"/>
                        </a:solidFill>
                        <a:latin typeface="Cambria Math" panose="02040503050406030204" pitchFamily="18" charset="0"/>
                        <a:ea typeface="微软雅黑" panose="020B0503020204020204" pitchFamily="34" charset="-122"/>
                      </a:rPr>
                      <m:t> </m:t>
                    </m:r>
                    <m:r>
                      <a:rPr lang="en-US" altLang="zh-CN" b="0" i="1" dirty="0" smtClean="0">
                        <a:solidFill>
                          <a:srgbClr val="000000"/>
                        </a:solidFill>
                        <a:latin typeface="Cambria Math" panose="02040503050406030204" pitchFamily="18" charset="0"/>
                        <a:ea typeface="微软雅黑" panose="020B0503020204020204" pitchFamily="34" charset="-122"/>
                      </a:rPr>
                      <m:t>𝛽</m:t>
                    </m:r>
                  </m:oMath>
                </a14:m>
                <a:r>
                  <a:rPr lang="zh-CN" altLang="en-US" dirty="0">
                    <a:solidFill>
                      <a:srgbClr val="000000"/>
                    </a:solidFill>
                    <a:latin typeface="微软雅黑" panose="020B0503020204020204" pitchFamily="34" charset="-122"/>
                    <a:ea typeface="微软雅黑" panose="020B0503020204020204" pitchFamily="34" charset="-122"/>
                  </a:rPr>
                  <a:t> 设置为</a:t>
                </a:r>
                <a:r>
                  <a:rPr lang="en-US" altLang="zh-CN" dirty="0">
                    <a:solidFill>
                      <a:srgbClr val="000000"/>
                    </a:solidFill>
                    <a:latin typeface="微软雅黑" panose="020B0503020204020204" pitchFamily="34" charset="-122"/>
                    <a:ea typeface="微软雅黑" panose="020B0503020204020204" pitchFamily="34" charset="-122"/>
                  </a:rPr>
                  <a:t>1</a:t>
                </a:r>
              </a:p>
              <a:p>
                <a:pPr marL="285750" indent="-285750" fontAlgn="base">
                  <a:lnSpc>
                    <a:spcPct val="150000"/>
                  </a:lnSpc>
                  <a:spcBef>
                    <a:spcPct val="0"/>
                  </a:spcBef>
                  <a:spcAft>
                    <a:spcPct val="0"/>
                  </a:spcAft>
                  <a:buFont typeface="Wingdings" panose="05000000000000000000" pitchFamily="2" charset="2"/>
                  <a:buChar char="p"/>
                  <a:defRPr/>
                </a:pPr>
                <a14:m>
                  <m:oMath xmlns:m="http://schemas.openxmlformats.org/officeDocument/2006/math">
                    <m:sSub>
                      <m:sSubPr>
                        <m:ctrlPr>
                          <a:rPr lang="en-US" altLang="zh-CN" sz="1800" i="1" dirty="0" smtClean="0">
                            <a:effectLst/>
                            <a:latin typeface="Cambria Math" panose="02040503050406030204" pitchFamily="18" charset="0"/>
                          </a:rPr>
                        </m:ctrlPr>
                      </m:sSubPr>
                      <m:e>
                        <m:r>
                          <a:rPr lang="en-US" altLang="zh-CN" sz="1800" b="0" i="1" dirty="0" smtClean="0">
                            <a:effectLst/>
                            <a:latin typeface="Cambria Math" panose="02040503050406030204" pitchFamily="18" charset="0"/>
                          </a:rPr>
                          <m:t>𝑟</m:t>
                        </m:r>
                      </m:e>
                      <m:sub>
                        <m:r>
                          <a:rPr lang="en-US" altLang="zh-CN" sz="1800" b="0" i="1" dirty="0" smtClean="0">
                            <a:effectLst/>
                            <a:latin typeface="Cambria Math" panose="02040503050406030204" pitchFamily="18" charset="0"/>
                          </a:rPr>
                          <m:t>𝑋</m:t>
                        </m:r>
                      </m:sub>
                    </m:sSub>
                    <m:r>
                      <a:rPr lang="en-US" altLang="zh-CN" sz="1800" b="0" i="1" dirty="0" smtClean="0">
                        <a:effectLst/>
                        <a:latin typeface="Cambria Math" panose="02040503050406030204" pitchFamily="18" charset="0"/>
                      </a:rPr>
                      <m:t>=4</m:t>
                    </m:r>
                    <m:r>
                      <a:rPr lang="zh-CN" altLang="en-US" sz="1800" b="0" i="1" dirty="0" smtClean="0">
                        <a:effectLst/>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𝑋</m:t>
                        </m:r>
                      </m:sub>
                    </m:sSub>
                    <m:r>
                      <a:rPr lang="en-US" altLang="zh-CN" b="0" i="1" dirty="0" smtClean="0">
                        <a:latin typeface="Cambria Math" panose="02040503050406030204" pitchFamily="18" charset="0"/>
                      </a:rPr>
                      <m:t>=1</m:t>
                    </m:r>
                  </m:oMath>
                </a14:m>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Wingdings" panose="05000000000000000000" pitchFamily="2" charset="2"/>
                  <a:buChar char="p"/>
                  <a:defRPr/>
                </a:pPr>
                <a14:m>
                  <m:oMath xmlns:m="http://schemas.openxmlformats.org/officeDocument/2006/math">
                    <m:sSub>
                      <m:sSubPr>
                        <m:ctrlPr>
                          <a:rPr lang="en-US" altLang="zh-CN" sz="1800" i="1" dirty="0" smtClean="0">
                            <a:effectLst/>
                            <a:latin typeface="Cambria Math" panose="02040503050406030204" pitchFamily="18" charset="0"/>
                          </a:rPr>
                        </m:ctrlPr>
                      </m:sSubPr>
                      <m:e>
                        <m:r>
                          <a:rPr lang="en-US" altLang="zh-CN" sz="1800" b="0" i="1" dirty="0" smtClean="0">
                            <a:effectLst/>
                            <a:latin typeface="Cambria Math" panose="02040503050406030204" pitchFamily="18" charset="0"/>
                          </a:rPr>
                          <m:t>𝑟</m:t>
                        </m:r>
                      </m:e>
                      <m:sub>
                        <m:r>
                          <a:rPr lang="en-US" altLang="zh-CN" sz="1800" b="0" i="1" dirty="0" smtClean="0">
                            <a:effectLst/>
                            <a:latin typeface="Cambria Math" panose="02040503050406030204" pitchFamily="18" charset="0"/>
                          </a:rPr>
                          <m:t>𝑌</m:t>
                        </m:r>
                      </m:sub>
                    </m:sSub>
                    <m:r>
                      <a:rPr lang="en-US" altLang="zh-CN" sz="1800" b="0" i="1" dirty="0" smtClean="0">
                        <a:effectLst/>
                        <a:latin typeface="Cambria Math" panose="02040503050406030204" pitchFamily="18" charset="0"/>
                      </a:rPr>
                      <m:t>=8</m:t>
                    </m:r>
                    <m:r>
                      <a:rPr lang="zh-CN" altLang="en-US" sz="1800" b="0" i="1" dirty="0" smtClean="0">
                        <a:effectLst/>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𝑌</m:t>
                        </m:r>
                      </m:sub>
                    </m:sSub>
                    <m:r>
                      <a:rPr lang="en-US" altLang="zh-CN" b="0" i="1" dirty="0" smtClean="0">
                        <a:latin typeface="Cambria Math" panose="02040503050406030204" pitchFamily="18" charset="0"/>
                      </a:rPr>
                      <m:t>=4</m:t>
                    </m:r>
                  </m:oMath>
                </a14:m>
                <a:endParaRPr lang="zh-CN" altLang="en-US" dirty="0">
                  <a:solidFill>
                    <a:srgbClr val="000000"/>
                  </a:solidFill>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16CA6E33-3206-4D72-7565-4549053B136E}"/>
                  </a:ext>
                </a:extLst>
              </p:cNvPr>
              <p:cNvSpPr txBox="1">
                <a:spLocks noRot="1" noChangeAspect="1" noMove="1" noResize="1" noEditPoints="1" noAdjustHandles="1" noChangeArrowheads="1" noChangeShapeType="1" noTextEdit="1"/>
              </p:cNvSpPr>
              <p:nvPr/>
            </p:nvSpPr>
            <p:spPr>
              <a:xfrm>
                <a:off x="817488" y="2576298"/>
                <a:ext cx="2183076" cy="1705403"/>
              </a:xfrm>
              <a:prstGeom prst="rect">
                <a:avLst/>
              </a:prstGeom>
              <a:blipFill>
                <a:blip r:embed="rId4"/>
                <a:stretch>
                  <a:fillRect l="-1676" b="-3943"/>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3C9B1818-AE8E-F85B-2F19-BA443339CD0B}"/>
              </a:ext>
            </a:extLst>
          </p:cNvPr>
          <p:cNvSpPr txBox="1"/>
          <p:nvPr/>
        </p:nvSpPr>
        <p:spPr>
          <a:xfrm>
            <a:off x="3000564" y="1697255"/>
            <a:ext cx="6551004" cy="646331"/>
          </a:xfrm>
          <a:prstGeom prst="rect">
            <a:avLst/>
          </a:prstGeom>
          <a:noFill/>
        </p:spPr>
        <p:txBody>
          <a:bodyPr wrap="square">
            <a:spAutoFit/>
          </a:bodyPr>
          <a:lstStyle/>
          <a:p>
            <a:pPr marL="285750" indent="-285750">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在设备</a:t>
            </a:r>
            <a:r>
              <a:rPr lang="en-US" altLang="zh-CN" dirty="0">
                <a:solidFill>
                  <a:srgbClr val="000000"/>
                </a:solidFill>
                <a:latin typeface="微软雅黑" panose="020B0503020204020204" pitchFamily="34" charset="-122"/>
                <a:ea typeface="微软雅黑" panose="020B0503020204020204" pitchFamily="34" charset="-122"/>
              </a:rPr>
              <a:t>X </a:t>
            </a:r>
            <a:r>
              <a:rPr lang="zh-CN" altLang="en-US" dirty="0">
                <a:solidFill>
                  <a:srgbClr val="000000"/>
                </a:solidFill>
                <a:latin typeface="微软雅黑" panose="020B0503020204020204" pitchFamily="34" charset="-122"/>
                <a:ea typeface="微软雅黑" panose="020B0503020204020204" pitchFamily="34" charset="-122"/>
              </a:rPr>
              <a:t>和 </a:t>
            </a:r>
            <a:r>
              <a:rPr lang="en-US" altLang="zh-CN" dirty="0">
                <a:solidFill>
                  <a:srgbClr val="000000"/>
                </a:solidFill>
                <a:latin typeface="微软雅黑" panose="020B0503020204020204" pitchFamily="34" charset="-122"/>
                <a:ea typeface="微软雅黑" panose="020B0503020204020204" pitchFamily="34" charset="-122"/>
              </a:rPr>
              <a:t>Y </a:t>
            </a:r>
            <a:r>
              <a:rPr lang="zh-CN" altLang="en-US" dirty="0">
                <a:solidFill>
                  <a:srgbClr val="000000"/>
                </a:solidFill>
                <a:latin typeface="微软雅黑" panose="020B0503020204020204" pitchFamily="34" charset="-122"/>
                <a:ea typeface="微软雅黑" panose="020B0503020204020204" pitchFamily="34" charset="-122"/>
              </a:rPr>
              <a:t>之间均匀分配工作量，不同调度顺序下的时延相差较大。</a:t>
            </a:r>
          </a:p>
        </p:txBody>
      </p:sp>
      <p:sp>
        <p:nvSpPr>
          <p:cNvPr id="20" name="文本框 19">
            <a:extLst>
              <a:ext uri="{FF2B5EF4-FFF2-40B4-BE49-F238E27FC236}">
                <a16:creationId xmlns:a16="http://schemas.microsoft.com/office/drawing/2014/main" id="{9705646C-2ABF-093D-336F-D7D5EDA79ABA}"/>
              </a:ext>
            </a:extLst>
          </p:cNvPr>
          <p:cNvSpPr txBox="1"/>
          <p:nvPr/>
        </p:nvSpPr>
        <p:spPr>
          <a:xfrm>
            <a:off x="3000563" y="5157672"/>
            <a:ext cx="6664725" cy="646331"/>
          </a:xfrm>
          <a:prstGeom prst="rect">
            <a:avLst/>
          </a:prstGeom>
          <a:noFill/>
        </p:spPr>
        <p:txBody>
          <a:bodyPr wrap="square">
            <a:spAutoFit/>
          </a:bodyPr>
          <a:lstStyle/>
          <a:p>
            <a:pPr marL="285750" indent="-285750">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设备</a:t>
            </a:r>
            <a:r>
              <a:rPr lang="en-US" altLang="zh-CN" dirty="0">
                <a:solidFill>
                  <a:srgbClr val="000000"/>
                </a:solidFill>
                <a:latin typeface="微软雅黑" panose="020B0503020204020204" pitchFamily="34" charset="-122"/>
                <a:ea typeface="微软雅黑" panose="020B0503020204020204" pitchFamily="34" charset="-122"/>
              </a:rPr>
              <a:t>X </a:t>
            </a:r>
            <a:r>
              <a:rPr lang="zh-CN" altLang="en-US" dirty="0">
                <a:solidFill>
                  <a:srgbClr val="000000"/>
                </a:solidFill>
                <a:latin typeface="微软雅黑" panose="020B0503020204020204" pitchFamily="34" charset="-122"/>
                <a:ea typeface="微软雅黑" panose="020B0503020204020204" pitchFamily="34" charset="-122"/>
              </a:rPr>
              <a:t>和 </a:t>
            </a:r>
            <a:r>
              <a:rPr lang="en-US" altLang="zh-CN" dirty="0">
                <a:solidFill>
                  <a:srgbClr val="000000"/>
                </a:solidFill>
                <a:latin typeface="微软雅黑" panose="020B0503020204020204" pitchFamily="34" charset="-122"/>
                <a:ea typeface="微软雅黑" panose="020B0503020204020204" pitchFamily="34" charset="-122"/>
              </a:rPr>
              <a:t>Y</a:t>
            </a:r>
            <a:r>
              <a:rPr lang="zh-CN" altLang="en-US" dirty="0">
                <a:solidFill>
                  <a:srgbClr val="000000"/>
                </a:solidFill>
                <a:latin typeface="微软雅黑" panose="020B0503020204020204" pitchFamily="34" charset="-122"/>
                <a:ea typeface="微软雅黑" panose="020B0503020204020204" pitchFamily="34" charset="-122"/>
              </a:rPr>
              <a:t>正向通信调度顺序相同，即使获得了每个设备的最优工作量，但不同的向后通信调度顺序也会导致不同的时延。</a:t>
            </a:r>
          </a:p>
        </p:txBody>
      </p:sp>
      <p:sp>
        <p:nvSpPr>
          <p:cNvPr id="26" name="文本框 25">
            <a:extLst>
              <a:ext uri="{FF2B5EF4-FFF2-40B4-BE49-F238E27FC236}">
                <a16:creationId xmlns:a16="http://schemas.microsoft.com/office/drawing/2014/main" id="{1838F006-BC9F-15EF-FBEE-F8F7643D1C03}"/>
              </a:ext>
            </a:extLst>
          </p:cNvPr>
          <p:cNvSpPr txBox="1"/>
          <p:nvPr/>
        </p:nvSpPr>
        <p:spPr>
          <a:xfrm>
            <a:off x="3791790" y="6072664"/>
            <a:ext cx="4968552" cy="369332"/>
          </a:xfrm>
          <a:prstGeom prst="rect">
            <a:avLst/>
          </a:prstGeom>
          <a:noFill/>
        </p:spPr>
        <p:txBody>
          <a:bodyPr wrap="square">
            <a:spAutoFit/>
          </a:bodyPr>
          <a:lstStyle/>
          <a:p>
            <a:pPr marL="285750" indent="-285750">
              <a:buFont typeface="Wingdings" panose="05000000000000000000" pitchFamily="2" charset="2"/>
              <a:buChar char="n"/>
            </a:pPr>
            <a:r>
              <a:rPr lang="zh-CN" altLang="en-US" i="1" dirty="0">
                <a:solidFill>
                  <a:srgbClr val="C00000"/>
                </a:solidFill>
                <a:latin typeface="微软雅黑" panose="020B0503020204020204" pitchFamily="34" charset="-122"/>
                <a:ea typeface="微软雅黑" panose="020B0503020204020204" pitchFamily="34" charset="-122"/>
              </a:rPr>
              <a:t>强调了通信调度顺序对整体时延的影响</a:t>
            </a:r>
          </a:p>
        </p:txBody>
      </p:sp>
      <p:pic>
        <p:nvPicPr>
          <p:cNvPr id="33" name="图片 32">
            <a:extLst>
              <a:ext uri="{FF2B5EF4-FFF2-40B4-BE49-F238E27FC236}">
                <a16:creationId xmlns:a16="http://schemas.microsoft.com/office/drawing/2014/main" id="{CC4EA8C3-E50A-9CF7-5E68-34686A68FFF1}"/>
              </a:ext>
            </a:extLst>
          </p:cNvPr>
          <p:cNvPicPr>
            <a:picLocks noChangeAspect="1"/>
          </p:cNvPicPr>
          <p:nvPr/>
        </p:nvPicPr>
        <p:blipFill rotWithShape="1">
          <a:blip r:embed="rId3"/>
          <a:srcRect t="48614"/>
          <a:stretch/>
        </p:blipFill>
        <p:spPr>
          <a:xfrm>
            <a:off x="3272586" y="3702895"/>
            <a:ext cx="6120680" cy="1293340"/>
          </a:xfrm>
          <a:prstGeom prst="rect">
            <a:avLst/>
          </a:prstGeom>
        </p:spPr>
      </p:pic>
    </p:spTree>
    <p:extLst>
      <p:ext uri="{BB962C8B-B14F-4D97-AF65-F5344CB8AC3E}">
        <p14:creationId xmlns:p14="http://schemas.microsoft.com/office/powerpoint/2010/main" val="41541121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问题表述</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t>11</a:t>
            </a:fld>
            <a:endParaRPr lang="zh-CN" dirty="0"/>
          </a:p>
        </p:txBody>
      </p:sp>
      <p:sp>
        <p:nvSpPr>
          <p:cNvPr id="14" name="文本框 13">
            <a:extLst>
              <a:ext uri="{FF2B5EF4-FFF2-40B4-BE49-F238E27FC236}">
                <a16:creationId xmlns:a16="http://schemas.microsoft.com/office/drawing/2014/main" id="{699C4AC7-72FF-402D-848B-49FF7ED5197A}"/>
              </a:ext>
            </a:extLst>
          </p:cNvPr>
          <p:cNvSpPr txBox="1"/>
          <p:nvPr/>
        </p:nvSpPr>
        <p:spPr>
          <a:xfrm>
            <a:off x="166689" y="909285"/>
            <a:ext cx="5497264"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问题定义</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DE57EC6-491A-617D-4A8D-06B05E4AA46F}"/>
                  </a:ext>
                </a:extLst>
              </p:cNvPr>
              <p:cNvSpPr txBox="1"/>
              <p:nvPr/>
            </p:nvSpPr>
            <p:spPr>
              <a:xfrm>
                <a:off x="1534566" y="1340768"/>
                <a:ext cx="9457978" cy="4680577"/>
              </a:xfrm>
              <a:prstGeom prst="rect">
                <a:avLst/>
              </a:prstGeom>
              <a:noFill/>
            </p:spPr>
            <p:txBody>
              <a:bodyPr wrap="square">
                <a:spAutoFit/>
              </a:bodyPr>
              <a:lstStyle/>
              <a:p>
                <a:pPr marL="285750" indent="-285750">
                  <a:lnSpc>
                    <a:spcPct val="150000"/>
                  </a:lnSpc>
                  <a:buFont typeface="Wingdings" panose="05000000000000000000" pitchFamily="2" charset="2"/>
                  <a:buChar char="p"/>
                </a:pPr>
                <a:endParaRPr lang="en-US" altLang="zh-CN" sz="2000" b="1"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2000" b="1" dirty="0">
                    <a:solidFill>
                      <a:srgbClr val="000000"/>
                    </a:solidFill>
                    <a:latin typeface="微软雅黑" panose="020B0503020204020204" pitchFamily="34" charset="-122"/>
                    <a:ea typeface="微软雅黑" panose="020B0503020204020204" pitchFamily="34" charset="-122"/>
                  </a:rPr>
                  <a:t>对于每个设备</a:t>
                </a:r>
                <a14:m>
                  <m:oMath xmlns:m="http://schemas.openxmlformats.org/officeDocument/2006/math">
                    <m:sSub>
                      <m:sSubPr>
                        <m:ctrlPr>
                          <a:rPr lang="en-US" altLang="zh-CN" sz="2000" b="1" i="1" dirty="0">
                            <a:solidFill>
                              <a:srgbClr val="000000"/>
                            </a:solidFill>
                            <a:latin typeface="Cambria Math" panose="02040503050406030204" pitchFamily="18" charset="0"/>
                            <a:ea typeface="微软雅黑" panose="020B0503020204020204" pitchFamily="34" charset="-122"/>
                          </a:rPr>
                        </m:ctrlPr>
                      </m:sSubPr>
                      <m:e>
                        <m:r>
                          <a:rPr lang="en-US" altLang="zh-CN" sz="2000" b="1" i="1" dirty="0">
                            <a:solidFill>
                              <a:srgbClr val="000000"/>
                            </a:solidFill>
                            <a:latin typeface="Cambria Math" panose="02040503050406030204" pitchFamily="18" charset="0"/>
                            <a:ea typeface="微软雅黑" panose="020B0503020204020204" pitchFamily="34" charset="-122"/>
                          </a:rPr>
                          <m:t>𝒖</m:t>
                        </m:r>
                      </m:e>
                      <m:sub>
                        <m:r>
                          <a:rPr lang="en-US" altLang="zh-CN" sz="2000" b="1" i="1" dirty="0" smtClean="0">
                            <a:solidFill>
                              <a:srgbClr val="000000"/>
                            </a:solidFill>
                            <a:latin typeface="Cambria Math" panose="02040503050406030204" pitchFamily="18" charset="0"/>
                            <a:ea typeface="微软雅黑" panose="020B0503020204020204" pitchFamily="34" charset="-122"/>
                          </a:rPr>
                          <m:t>𝒊</m:t>
                        </m:r>
                      </m:sub>
                    </m:sSub>
                    <m:r>
                      <a:rPr lang="en-US" altLang="zh-CN" sz="2000" b="1" i="1" dirty="0" smtClean="0">
                        <a:solidFill>
                          <a:srgbClr val="000000"/>
                        </a:solidFill>
                        <a:latin typeface="Cambria Math" panose="02040503050406030204" pitchFamily="18" charset="0"/>
                        <a:ea typeface="微软雅黑" panose="020B0503020204020204" pitchFamily="34" charset="-122"/>
                      </a:rPr>
                      <m:t>(</m:t>
                    </m:r>
                    <m:r>
                      <a:rPr lang="en-US" altLang="zh-CN" sz="2000" b="1" i="1" dirty="0" smtClean="0">
                        <a:solidFill>
                          <a:srgbClr val="000000"/>
                        </a:solidFill>
                        <a:latin typeface="Cambria Math" panose="02040503050406030204" pitchFamily="18" charset="0"/>
                        <a:ea typeface="微软雅黑" panose="020B0503020204020204" pitchFamily="34" charset="-122"/>
                      </a:rPr>
                      <m:t>𝟏</m:t>
                    </m:r>
                    <m:r>
                      <a:rPr lang="en-US" altLang="zh-CN" sz="2000" b="1" i="1" dirty="0" smtClean="0">
                        <a:solidFill>
                          <a:srgbClr val="000000"/>
                        </a:solidFill>
                        <a:latin typeface="Cambria Math" panose="02040503050406030204" pitchFamily="18" charset="0"/>
                        <a:ea typeface="Cambria Math" panose="02040503050406030204" pitchFamily="18" charset="0"/>
                      </a:rPr>
                      <m:t>≤</m:t>
                    </m:r>
                    <m:r>
                      <a:rPr lang="en-US" altLang="zh-CN" sz="2000" b="1" i="1" dirty="0" smtClean="0">
                        <a:solidFill>
                          <a:srgbClr val="000000"/>
                        </a:solidFill>
                        <a:latin typeface="Cambria Math" panose="02040503050406030204" pitchFamily="18" charset="0"/>
                        <a:ea typeface="Cambria Math" panose="02040503050406030204" pitchFamily="18" charset="0"/>
                      </a:rPr>
                      <m:t>𝒊</m:t>
                    </m:r>
                    <m:r>
                      <a:rPr lang="en-US" altLang="zh-CN" sz="2000" b="1" i="1" dirty="0" smtClean="0">
                        <a:solidFill>
                          <a:srgbClr val="000000"/>
                        </a:solidFill>
                        <a:latin typeface="Cambria Math" panose="02040503050406030204" pitchFamily="18" charset="0"/>
                        <a:ea typeface="Cambria Math" panose="02040503050406030204" pitchFamily="18" charset="0"/>
                      </a:rPr>
                      <m:t>≤</m:t>
                    </m:r>
                    <m:r>
                      <a:rPr lang="en-US" altLang="zh-CN" sz="2000" b="1" i="1" dirty="0" smtClean="0">
                        <a:solidFill>
                          <a:srgbClr val="000000"/>
                        </a:solidFill>
                        <a:latin typeface="Cambria Math" panose="02040503050406030204" pitchFamily="18" charset="0"/>
                        <a:ea typeface="Cambria Math" panose="02040503050406030204" pitchFamily="18" charset="0"/>
                      </a:rPr>
                      <m:t>𝑵</m:t>
                    </m:r>
                    <m:r>
                      <a:rPr lang="en-US" altLang="zh-CN" sz="2000" b="1" i="1" dirty="0" smtClean="0">
                        <a:solidFill>
                          <a:srgbClr val="000000"/>
                        </a:solidFill>
                        <a:latin typeface="Cambria Math" panose="02040503050406030204" pitchFamily="18" charset="0"/>
                        <a:ea typeface="Cambria Math" panose="02040503050406030204" pitchFamily="18" charset="0"/>
                      </a:rPr>
                      <m:t> )</m:t>
                    </m:r>
                  </m:oMath>
                </a14:m>
                <a:r>
                  <a:rPr lang="zh-CN" altLang="en-US" sz="2000" b="1" dirty="0">
                    <a:solidFill>
                      <a:srgbClr val="000000"/>
                    </a:solidFill>
                    <a:latin typeface="微软雅黑" panose="020B0503020204020204" pitchFamily="34" charset="-122"/>
                    <a:ea typeface="微软雅黑" panose="020B0503020204020204" pitchFamily="34" charset="-122"/>
                  </a:rPr>
                  <a:t>，其计算调度表示为 </a:t>
                </a:r>
                <a14:m>
                  <m:oMath xmlns:m="http://schemas.openxmlformats.org/officeDocument/2006/math">
                    <m:sSup>
                      <m:sSupPr>
                        <m:ctrlPr>
                          <a:rPr lang="en-US" altLang="zh-CN" sz="2000" b="1" i="1" dirty="0">
                            <a:solidFill>
                              <a:srgbClr val="000000"/>
                            </a:solidFill>
                            <a:latin typeface="Cambria Math" panose="02040503050406030204" pitchFamily="18" charset="0"/>
                            <a:ea typeface="微软雅黑" panose="020B0503020204020204" pitchFamily="34" charset="-122"/>
                          </a:rPr>
                        </m:ctrlPr>
                      </m:sSupPr>
                      <m:e>
                        <m:r>
                          <a:rPr lang="en-US" altLang="zh-CN" sz="2000" b="1" i="1" dirty="0" smtClean="0">
                            <a:solidFill>
                              <a:srgbClr val="000000"/>
                            </a:solidFill>
                            <a:latin typeface="Cambria Math" panose="02040503050406030204" pitchFamily="18" charset="0"/>
                            <a:ea typeface="微软雅黑" panose="020B0503020204020204" pitchFamily="34" charset="-122"/>
                          </a:rPr>
                          <m:t>(</m:t>
                        </m:r>
                        <m:r>
                          <a:rPr lang="en-US" altLang="zh-CN" sz="2000" b="1" i="1" dirty="0" smtClean="0">
                            <a:solidFill>
                              <a:srgbClr val="000000"/>
                            </a:solidFill>
                            <a:latin typeface="Cambria Math" panose="02040503050406030204" pitchFamily="18" charset="0"/>
                            <a:ea typeface="微软雅黑" panose="020B0503020204020204" pitchFamily="34" charset="-122"/>
                          </a:rPr>
                          <m:t>𝒕</m:t>
                        </m:r>
                      </m:e>
                      <m:sup>
                        <m:r>
                          <a:rPr lang="en-US" altLang="zh-CN" sz="2000" b="1" i="1" dirty="0" smtClean="0">
                            <a:solidFill>
                              <a:srgbClr val="000000"/>
                            </a:solidFill>
                            <a:latin typeface="Cambria Math" panose="02040503050406030204" pitchFamily="18" charset="0"/>
                            <a:ea typeface="微软雅黑" panose="020B0503020204020204" pitchFamily="34" charset="-122"/>
                          </a:rPr>
                          <m:t>𝑭</m:t>
                        </m:r>
                      </m:sup>
                    </m:sSup>
                    <m:r>
                      <a:rPr lang="en-US" altLang="zh-CN" sz="2000" b="1" i="1" dirty="0" smtClean="0">
                        <a:solidFill>
                          <a:srgbClr val="000000"/>
                        </a:solidFill>
                        <a:latin typeface="Cambria Math" panose="02040503050406030204" pitchFamily="18" charset="0"/>
                        <a:ea typeface="微软雅黑" panose="020B0503020204020204" pitchFamily="34" charset="-122"/>
                      </a:rPr>
                      <m:t> </m:t>
                    </m:r>
                    <m:d>
                      <m:dPr>
                        <m:ctrlPr>
                          <a:rPr lang="en-US" altLang="zh-CN" sz="2000" b="1" i="1" dirty="0">
                            <a:solidFill>
                              <a:srgbClr val="000000"/>
                            </a:solidFill>
                            <a:latin typeface="Cambria Math" panose="02040503050406030204" pitchFamily="18" charset="0"/>
                            <a:ea typeface="微软雅黑" panose="020B0503020204020204" pitchFamily="34" charset="-122"/>
                          </a:rPr>
                        </m:ctrlPr>
                      </m:dPr>
                      <m:e>
                        <m:r>
                          <a:rPr lang="en-US" altLang="zh-CN" sz="2000" b="1" i="1" dirty="0" smtClean="0">
                            <a:solidFill>
                              <a:srgbClr val="000000"/>
                            </a:solidFill>
                            <a:latin typeface="Cambria Math" panose="02040503050406030204" pitchFamily="18" charset="0"/>
                            <a:ea typeface="微软雅黑" panose="020B0503020204020204" pitchFamily="34" charset="-122"/>
                          </a:rPr>
                          <m:t>𝒊</m:t>
                        </m:r>
                      </m:e>
                    </m:d>
                    <m:r>
                      <a:rPr lang="en-US" altLang="zh-CN" sz="2000" b="1" dirty="0" smtClean="0">
                        <a:solidFill>
                          <a:srgbClr val="000000"/>
                        </a:solidFill>
                        <a:latin typeface="Cambria Math" panose="02040503050406030204" pitchFamily="18" charset="0"/>
                        <a:ea typeface="微软雅黑" panose="020B0503020204020204" pitchFamily="34" charset="-122"/>
                      </a:rPr>
                      <m:t>,</m:t>
                    </m:r>
                    <m:sSup>
                      <m:sSupPr>
                        <m:ctrlPr>
                          <a:rPr lang="en-US" altLang="zh-CN" sz="2000" b="1" i="1" dirty="0">
                            <a:solidFill>
                              <a:srgbClr val="000000"/>
                            </a:solidFill>
                            <a:latin typeface="Cambria Math" panose="02040503050406030204" pitchFamily="18" charset="0"/>
                            <a:ea typeface="微软雅黑" panose="020B0503020204020204" pitchFamily="34" charset="-122"/>
                          </a:rPr>
                        </m:ctrlPr>
                      </m:sSupPr>
                      <m:e>
                        <m:r>
                          <a:rPr lang="en-US" altLang="zh-CN" sz="2000" b="1" i="1" dirty="0" smtClean="0">
                            <a:solidFill>
                              <a:srgbClr val="000000"/>
                            </a:solidFill>
                            <a:latin typeface="Cambria Math" panose="02040503050406030204" pitchFamily="18" charset="0"/>
                            <a:ea typeface="微软雅黑" panose="020B0503020204020204" pitchFamily="34" charset="-122"/>
                          </a:rPr>
                          <m:t>𝒕</m:t>
                        </m:r>
                      </m:e>
                      <m:sup>
                        <m:r>
                          <a:rPr lang="en-US" altLang="zh-CN" sz="2000" b="1" i="1" dirty="0" smtClean="0">
                            <a:solidFill>
                              <a:srgbClr val="000000"/>
                            </a:solidFill>
                            <a:latin typeface="Cambria Math" panose="02040503050406030204" pitchFamily="18" charset="0"/>
                            <a:ea typeface="微软雅黑" panose="020B0503020204020204" pitchFamily="34" charset="-122"/>
                          </a:rPr>
                          <m:t>𝑩</m:t>
                        </m:r>
                      </m:sup>
                    </m:sSup>
                    <m:r>
                      <a:rPr lang="en-US" altLang="zh-CN" sz="2000" b="1" i="1" dirty="0" smtClean="0">
                        <a:solidFill>
                          <a:srgbClr val="000000"/>
                        </a:solidFill>
                        <a:latin typeface="Cambria Math" panose="02040503050406030204" pitchFamily="18" charset="0"/>
                        <a:ea typeface="微软雅黑" panose="020B0503020204020204" pitchFamily="34" charset="-122"/>
                      </a:rPr>
                      <m:t> </m:t>
                    </m:r>
                    <m:d>
                      <m:dPr>
                        <m:ctrlPr>
                          <a:rPr lang="en-US" altLang="zh-CN" sz="2000" b="1" i="1" dirty="0">
                            <a:solidFill>
                              <a:srgbClr val="000000"/>
                            </a:solidFill>
                            <a:latin typeface="Cambria Math" panose="02040503050406030204" pitchFamily="18" charset="0"/>
                            <a:ea typeface="微软雅黑" panose="020B0503020204020204" pitchFamily="34" charset="-122"/>
                          </a:rPr>
                        </m:ctrlPr>
                      </m:dPr>
                      <m:e>
                        <m:r>
                          <a:rPr lang="en-US" altLang="zh-CN" sz="2000" b="1" i="1" dirty="0" smtClean="0">
                            <a:solidFill>
                              <a:srgbClr val="000000"/>
                            </a:solidFill>
                            <a:latin typeface="Cambria Math" panose="02040503050406030204" pitchFamily="18" charset="0"/>
                            <a:ea typeface="微软雅黑" panose="020B0503020204020204" pitchFamily="34" charset="-122"/>
                          </a:rPr>
                          <m:t>𝒊</m:t>
                        </m:r>
                      </m:e>
                    </m:d>
                    <m:r>
                      <a:rPr lang="en-US" altLang="zh-CN" sz="2000" dirty="0" smtClean="0">
                        <a:solidFill>
                          <a:srgbClr val="000000"/>
                        </a:solidFill>
                        <a:latin typeface="Cambria Math" panose="02040503050406030204" pitchFamily="18" charset="0"/>
                        <a:ea typeface="微软雅黑" panose="020B0503020204020204" pitchFamily="34" charset="-122"/>
                      </a:rPr>
                      <m:t>,</m:t>
                    </m:r>
                    <m:r>
                      <a:rPr lang="zh-CN" altLang="en-US" sz="2000" b="1" i="1" smtClean="0">
                        <a:solidFill>
                          <a:srgbClr val="000000"/>
                        </a:solidFill>
                        <a:latin typeface="Cambria Math" panose="02040503050406030204" pitchFamily="18" charset="0"/>
                        <a:ea typeface="微软雅黑" panose="020B0503020204020204" pitchFamily="34" charset="-122"/>
                      </a:rPr>
                      <m:t>𝚪</m:t>
                    </m:r>
                    <m:r>
                      <a:rPr lang="en-US" altLang="zh-CN" sz="2000" b="1" i="1" baseline="-25000" dirty="0" smtClean="0">
                        <a:solidFill>
                          <a:srgbClr val="000000"/>
                        </a:solidFill>
                        <a:latin typeface="Cambria Math" panose="02040503050406030204" pitchFamily="18" charset="0"/>
                        <a:ea typeface="微软雅黑" panose="020B0503020204020204" pitchFamily="34" charset="-122"/>
                      </a:rPr>
                      <m:t>𝒊</m:t>
                    </m:r>
                    <m:r>
                      <a:rPr lang="en-US" altLang="zh-CN" sz="2000" b="1" i="1" baseline="-25000" dirty="0" smtClean="0">
                        <a:solidFill>
                          <a:srgbClr val="000000"/>
                        </a:solidFill>
                        <a:latin typeface="Cambria Math" panose="02040503050406030204" pitchFamily="18" charset="0"/>
                        <a:ea typeface="微软雅黑" panose="020B0503020204020204" pitchFamily="34" charset="-122"/>
                      </a:rPr>
                      <m:t> </m:t>
                    </m:r>
                  </m:oMath>
                </a14:m>
                <a:r>
                  <a:rPr lang="en-US" altLang="zh-CN" sz="2000" dirty="0"/>
                  <a:t>)</a:t>
                </a:r>
                <a:r>
                  <a:rPr lang="zh-CN" altLang="en-US" sz="2000" b="1" dirty="0">
                    <a:solidFill>
                      <a:srgbClr val="000000"/>
                    </a:solidFill>
                    <a:latin typeface="微软雅黑" panose="020B0503020204020204" pitchFamily="34" charset="-122"/>
                    <a:ea typeface="微软雅黑" panose="020B0503020204020204" pitchFamily="34" charset="-122"/>
                  </a:rPr>
                  <a:t>，其中包括前向通信和后向通信的开始时间，以及分配的子任务集合。</a:t>
                </a:r>
                <a:endParaRPr lang="en-US" altLang="zh-CN" sz="2000" b="1"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2000" b="1"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en-US" altLang="zh-CN" sz="2000" b="1" dirty="0">
                    <a:solidFill>
                      <a:srgbClr val="000000"/>
                    </a:solidFill>
                    <a:latin typeface="微软雅黑" panose="020B0503020204020204" pitchFamily="34" charset="-122"/>
                    <a:ea typeface="微软雅黑" panose="020B0503020204020204" pitchFamily="34" charset="-122"/>
                  </a:rPr>
                  <a:t>MLCCS-G</a:t>
                </a:r>
                <a:r>
                  <a:rPr lang="zh-CN" altLang="en-US" sz="2000" b="1" dirty="0">
                    <a:solidFill>
                      <a:srgbClr val="000000"/>
                    </a:solidFill>
                    <a:latin typeface="微软雅黑" panose="020B0503020204020204" pitchFamily="34" charset="-122"/>
                    <a:ea typeface="微软雅黑" panose="020B0503020204020204" pitchFamily="34" charset="-122"/>
                  </a:rPr>
                  <a:t>问题的目标是计算一组非重叠的计算调度集合，以最小化总体时延 </a:t>
                </a:r>
                <a14:m>
                  <m:oMath xmlns:m="http://schemas.openxmlformats.org/officeDocument/2006/math">
                    <m:r>
                      <a:rPr lang="en-US" altLang="zh-CN" sz="2000" b="1" i="1" dirty="0" smtClean="0">
                        <a:solidFill>
                          <a:srgbClr val="000000"/>
                        </a:solidFill>
                        <a:latin typeface="Cambria Math" panose="02040503050406030204" pitchFamily="18" charset="0"/>
                        <a:ea typeface="微软雅黑" panose="020B0503020204020204" pitchFamily="34" charset="-122"/>
                      </a:rPr>
                      <m:t>𝑳</m:t>
                    </m:r>
                  </m:oMath>
                </a14:m>
                <a:endParaRPr lang="en-US" altLang="zh-CN" sz="2000" b="1" dirty="0">
                  <a:solidFill>
                    <a:srgbClr val="000000"/>
                  </a:solidFill>
                  <a:latin typeface="微软雅黑" panose="020B0503020204020204" pitchFamily="34" charset="-122"/>
                  <a:ea typeface="微软雅黑" panose="020B0503020204020204" pitchFamily="34" charset="-122"/>
                </a:endParaRPr>
              </a:p>
              <a:p>
                <a:pPr algn="ctr">
                  <a:lnSpc>
                    <a:spcPct val="150000"/>
                  </a:lnSpc>
                </a:pPr>
                <a14:m>
                  <m:oMath xmlns:m="http://schemas.openxmlformats.org/officeDocument/2006/math">
                    <m:sSup>
                      <m:sSupPr>
                        <m:ctrlPr>
                          <a:rPr lang="en-US" altLang="zh-CN" sz="2000" b="1" i="1" dirty="0" smtClean="0">
                            <a:solidFill>
                              <a:srgbClr val="000000"/>
                            </a:solidFill>
                            <a:latin typeface="Cambria Math" panose="02040503050406030204" pitchFamily="18" charset="0"/>
                            <a:ea typeface="微软雅黑" panose="020B0503020204020204" pitchFamily="34" charset="-122"/>
                          </a:rPr>
                        </m:ctrlPr>
                      </m:sSupPr>
                      <m:e>
                        <m:r>
                          <a:rPr lang="en-US" altLang="zh-CN" sz="2000" b="1" i="1" dirty="0" smtClean="0">
                            <a:solidFill>
                              <a:srgbClr val="000000"/>
                            </a:solidFill>
                            <a:latin typeface="Cambria Math" panose="02040503050406030204" pitchFamily="18" charset="0"/>
                            <a:ea typeface="微软雅黑" panose="020B0503020204020204" pitchFamily="34" charset="-122"/>
                          </a:rPr>
                          <m:t>𝑺</m:t>
                        </m:r>
                        <m:r>
                          <a:rPr lang="en-US" altLang="zh-CN" sz="2000" b="1" i="1" dirty="0" smtClean="0">
                            <a:solidFill>
                              <a:srgbClr val="000000"/>
                            </a:solidFill>
                            <a:latin typeface="Cambria Math" panose="02040503050406030204" pitchFamily="18" charset="0"/>
                            <a:ea typeface="微软雅黑" panose="020B0503020204020204" pitchFamily="34" charset="-122"/>
                          </a:rPr>
                          <m:t>={</m:t>
                        </m:r>
                        <m:r>
                          <a:rPr lang="en-US" altLang="zh-CN" sz="2000" b="1" i="1" dirty="0" smtClean="0">
                            <a:solidFill>
                              <a:srgbClr val="000000"/>
                            </a:solidFill>
                            <a:latin typeface="Cambria Math" panose="02040503050406030204" pitchFamily="18" charset="0"/>
                            <a:ea typeface="微软雅黑" panose="020B0503020204020204" pitchFamily="34" charset="-122"/>
                          </a:rPr>
                          <m:t>𝒕</m:t>
                        </m:r>
                      </m:e>
                      <m:sup>
                        <m:r>
                          <a:rPr lang="en-US" altLang="zh-CN" sz="2000" b="1" i="1" dirty="0" smtClean="0">
                            <a:solidFill>
                              <a:srgbClr val="000000"/>
                            </a:solidFill>
                            <a:latin typeface="Cambria Math" panose="02040503050406030204" pitchFamily="18" charset="0"/>
                            <a:ea typeface="微软雅黑" panose="020B0503020204020204" pitchFamily="34" charset="-122"/>
                          </a:rPr>
                          <m:t>𝑭</m:t>
                        </m:r>
                      </m:sup>
                    </m:sSup>
                    <m:r>
                      <a:rPr lang="en-US" altLang="zh-CN" sz="2000" b="1" i="1" dirty="0" smtClean="0">
                        <a:solidFill>
                          <a:srgbClr val="000000"/>
                        </a:solidFill>
                        <a:latin typeface="Cambria Math" panose="02040503050406030204" pitchFamily="18" charset="0"/>
                        <a:ea typeface="微软雅黑" panose="020B0503020204020204" pitchFamily="34" charset="-122"/>
                      </a:rPr>
                      <m:t> </m:t>
                    </m:r>
                    <m:d>
                      <m:dPr>
                        <m:ctrlPr>
                          <a:rPr lang="en-US" altLang="zh-CN" sz="2000" b="1" i="1" dirty="0" smtClean="0">
                            <a:solidFill>
                              <a:srgbClr val="000000"/>
                            </a:solidFill>
                            <a:latin typeface="Cambria Math" panose="02040503050406030204" pitchFamily="18" charset="0"/>
                            <a:ea typeface="微软雅黑" panose="020B0503020204020204" pitchFamily="34" charset="-122"/>
                          </a:rPr>
                        </m:ctrlPr>
                      </m:dPr>
                      <m:e>
                        <m:r>
                          <a:rPr lang="en-US" altLang="zh-CN" sz="2000" b="1" i="1" dirty="0" smtClean="0">
                            <a:solidFill>
                              <a:srgbClr val="000000"/>
                            </a:solidFill>
                            <a:latin typeface="Cambria Math" panose="02040503050406030204" pitchFamily="18" charset="0"/>
                            <a:ea typeface="微软雅黑" panose="020B0503020204020204" pitchFamily="34" charset="-122"/>
                          </a:rPr>
                          <m:t>𝒊</m:t>
                        </m:r>
                      </m:e>
                    </m:d>
                    <m:r>
                      <a:rPr lang="en-US" altLang="zh-CN" sz="2000" b="1" i="0" dirty="0" smtClean="0">
                        <a:solidFill>
                          <a:srgbClr val="000000"/>
                        </a:solidFill>
                        <a:latin typeface="Cambria Math" panose="02040503050406030204" pitchFamily="18" charset="0"/>
                        <a:ea typeface="微软雅黑" panose="020B0503020204020204" pitchFamily="34" charset="-122"/>
                      </a:rPr>
                      <m:t>,</m:t>
                    </m:r>
                    <m:sSup>
                      <m:sSupPr>
                        <m:ctrlPr>
                          <a:rPr lang="en-US" altLang="zh-CN" sz="2000" b="1" i="1" dirty="0">
                            <a:solidFill>
                              <a:srgbClr val="000000"/>
                            </a:solidFill>
                            <a:latin typeface="Cambria Math" panose="02040503050406030204" pitchFamily="18" charset="0"/>
                            <a:ea typeface="微软雅黑" panose="020B0503020204020204" pitchFamily="34" charset="-122"/>
                          </a:rPr>
                        </m:ctrlPr>
                      </m:sSupPr>
                      <m:e>
                        <m:r>
                          <a:rPr lang="en-US" altLang="zh-CN" sz="2000" b="1" i="1" dirty="0" smtClean="0">
                            <a:solidFill>
                              <a:srgbClr val="000000"/>
                            </a:solidFill>
                            <a:latin typeface="Cambria Math" panose="02040503050406030204" pitchFamily="18" charset="0"/>
                            <a:ea typeface="微软雅黑" panose="020B0503020204020204" pitchFamily="34" charset="-122"/>
                          </a:rPr>
                          <m:t>𝒕</m:t>
                        </m:r>
                      </m:e>
                      <m:sup>
                        <m:r>
                          <a:rPr lang="en-US" altLang="zh-CN" sz="2000" b="1" i="1" dirty="0" smtClean="0">
                            <a:solidFill>
                              <a:srgbClr val="000000"/>
                            </a:solidFill>
                            <a:latin typeface="Cambria Math" panose="02040503050406030204" pitchFamily="18" charset="0"/>
                            <a:ea typeface="微软雅黑" panose="020B0503020204020204" pitchFamily="34" charset="-122"/>
                          </a:rPr>
                          <m:t>𝑩</m:t>
                        </m:r>
                      </m:sup>
                    </m:sSup>
                    <m:r>
                      <a:rPr lang="en-US" altLang="zh-CN" sz="2000" b="1" i="1" dirty="0" smtClean="0">
                        <a:solidFill>
                          <a:srgbClr val="000000"/>
                        </a:solidFill>
                        <a:latin typeface="Cambria Math" panose="02040503050406030204" pitchFamily="18" charset="0"/>
                        <a:ea typeface="微软雅黑" panose="020B0503020204020204" pitchFamily="34" charset="-122"/>
                      </a:rPr>
                      <m:t> </m:t>
                    </m:r>
                    <m:d>
                      <m:dPr>
                        <m:ctrlPr>
                          <a:rPr lang="en-US" altLang="zh-CN" sz="2000" b="1" i="1" dirty="0">
                            <a:solidFill>
                              <a:srgbClr val="000000"/>
                            </a:solidFill>
                            <a:latin typeface="Cambria Math" panose="02040503050406030204" pitchFamily="18" charset="0"/>
                            <a:ea typeface="微软雅黑" panose="020B0503020204020204" pitchFamily="34" charset="-122"/>
                          </a:rPr>
                        </m:ctrlPr>
                      </m:dPr>
                      <m:e>
                        <m:r>
                          <a:rPr lang="en-US" altLang="zh-CN" sz="2000" b="1" i="1" dirty="0" smtClean="0">
                            <a:solidFill>
                              <a:srgbClr val="000000"/>
                            </a:solidFill>
                            <a:latin typeface="Cambria Math" panose="02040503050406030204" pitchFamily="18" charset="0"/>
                            <a:ea typeface="微软雅黑" panose="020B0503020204020204" pitchFamily="34" charset="-122"/>
                          </a:rPr>
                          <m:t>𝒊</m:t>
                        </m:r>
                      </m:e>
                    </m:d>
                    <m:r>
                      <a:rPr lang="en-US" altLang="zh-CN" sz="2000" i="0" dirty="0" smtClean="0">
                        <a:solidFill>
                          <a:srgbClr val="000000"/>
                        </a:solidFill>
                        <a:latin typeface="Cambria Math" panose="02040503050406030204" pitchFamily="18" charset="0"/>
                        <a:ea typeface="微软雅黑" panose="020B0503020204020204" pitchFamily="34" charset="-122"/>
                      </a:rPr>
                      <m:t>,</m:t>
                    </m:r>
                    <m:r>
                      <a:rPr lang="zh-CN" altLang="en-US" sz="2000" b="1" i="1" smtClean="0">
                        <a:solidFill>
                          <a:srgbClr val="000000"/>
                        </a:solidFill>
                        <a:latin typeface="Cambria Math" panose="02040503050406030204" pitchFamily="18" charset="0"/>
                        <a:ea typeface="微软雅黑" panose="020B0503020204020204" pitchFamily="34" charset="-122"/>
                      </a:rPr>
                      <m:t>𝚪</m:t>
                    </m:r>
                    <m:r>
                      <a:rPr lang="en-US" altLang="zh-CN" sz="2000" b="1" i="1" baseline="-25000" dirty="0" smtClean="0">
                        <a:solidFill>
                          <a:srgbClr val="000000"/>
                        </a:solidFill>
                        <a:latin typeface="Cambria Math" panose="02040503050406030204" pitchFamily="18" charset="0"/>
                        <a:ea typeface="微软雅黑" panose="020B0503020204020204" pitchFamily="34" charset="-122"/>
                      </a:rPr>
                      <m:t>𝒊</m:t>
                    </m:r>
                    <m:r>
                      <a:rPr lang="en-US" altLang="zh-CN" sz="2000" b="1" i="1" dirty="0" smtClean="0">
                        <a:solidFill>
                          <a:srgbClr val="000000"/>
                        </a:solidFill>
                        <a:latin typeface="Cambria Math" panose="02040503050406030204" pitchFamily="18" charset="0"/>
                        <a:ea typeface="微软雅黑" panose="020B0503020204020204" pitchFamily="34" charset="-122"/>
                      </a:rPr>
                      <m:t>,</m:t>
                    </m:r>
                    <m:r>
                      <a:rPr lang="en-US" altLang="zh-CN" sz="2000" b="1" i="1" dirty="0" smtClean="0">
                        <a:solidFill>
                          <a:srgbClr val="000000"/>
                        </a:solidFill>
                        <a:latin typeface="Cambria Math" panose="02040503050406030204" pitchFamily="18" charset="0"/>
                        <a:ea typeface="微软雅黑" panose="020B0503020204020204" pitchFamily="34" charset="-122"/>
                      </a:rPr>
                      <m:t>𝟏</m:t>
                    </m:r>
                    <m:r>
                      <a:rPr lang="en-US" altLang="zh-CN" sz="2000" b="1" i="1" dirty="0" smtClean="0">
                        <a:solidFill>
                          <a:srgbClr val="000000"/>
                        </a:solidFill>
                        <a:latin typeface="Cambria Math" panose="02040503050406030204" pitchFamily="18" charset="0"/>
                        <a:ea typeface="Cambria Math" panose="02040503050406030204" pitchFamily="18" charset="0"/>
                      </a:rPr>
                      <m:t>≤</m:t>
                    </m:r>
                    <m:r>
                      <a:rPr lang="en-US" altLang="zh-CN" sz="2000" b="1" i="1" dirty="0" smtClean="0">
                        <a:solidFill>
                          <a:srgbClr val="000000"/>
                        </a:solidFill>
                        <a:latin typeface="Cambria Math" panose="02040503050406030204" pitchFamily="18" charset="0"/>
                        <a:ea typeface="Cambria Math" panose="02040503050406030204" pitchFamily="18" charset="0"/>
                      </a:rPr>
                      <m:t>𝒊</m:t>
                    </m:r>
                    <m:r>
                      <a:rPr lang="en-US" altLang="zh-CN" sz="2000" b="1" i="1" dirty="0" smtClean="0">
                        <a:solidFill>
                          <a:srgbClr val="000000"/>
                        </a:solidFill>
                        <a:latin typeface="Cambria Math" panose="02040503050406030204" pitchFamily="18" charset="0"/>
                        <a:ea typeface="Cambria Math" panose="02040503050406030204" pitchFamily="18" charset="0"/>
                      </a:rPr>
                      <m:t>≤</m:t>
                    </m:r>
                    <m:r>
                      <a:rPr lang="en-US" altLang="zh-CN" sz="2000" b="1" i="1" dirty="0" smtClean="0">
                        <a:solidFill>
                          <a:srgbClr val="000000"/>
                        </a:solidFill>
                        <a:latin typeface="Cambria Math" panose="02040503050406030204" pitchFamily="18" charset="0"/>
                        <a:ea typeface="Cambria Math" panose="02040503050406030204" pitchFamily="18" charset="0"/>
                      </a:rPr>
                      <m:t>𝑵</m:t>
                    </m:r>
                  </m:oMath>
                </a14:m>
                <a:r>
                  <a:rPr lang="en-US" altLang="zh-CN" sz="2000" dirty="0"/>
                  <a:t>} </a:t>
                </a:r>
                <a:endParaRPr lang="en-US" altLang="zh-CN" sz="2000" b="1" dirty="0">
                  <a:solidFill>
                    <a:srgbClr val="000000"/>
                  </a:solidFill>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p>
                        <m:sSupPr>
                          <m:ctrlPr>
                            <a:rPr lang="en-US" altLang="zh-CN" sz="2000" b="1" i="1" dirty="0">
                              <a:solidFill>
                                <a:srgbClr val="000000"/>
                              </a:solidFill>
                              <a:latin typeface="Cambria Math" panose="02040503050406030204" pitchFamily="18" charset="0"/>
                              <a:ea typeface="微软雅黑" panose="020B0503020204020204" pitchFamily="34" charset="-122"/>
                            </a:rPr>
                          </m:ctrlPr>
                        </m:sSupPr>
                        <m:e>
                          <m:r>
                            <a:rPr lang="en-US" altLang="zh-CN" sz="2000" b="1" i="1" dirty="0" smtClean="0">
                              <a:solidFill>
                                <a:srgbClr val="000000"/>
                              </a:solidFill>
                              <a:latin typeface="Cambria Math" panose="02040503050406030204" pitchFamily="18" charset="0"/>
                              <a:ea typeface="微软雅黑" panose="020B0503020204020204" pitchFamily="34" charset="-122"/>
                            </a:rPr>
                            <m:t>𝑳</m:t>
                          </m:r>
                          <m:r>
                            <a:rPr lang="en-US" altLang="zh-CN" sz="2000" b="1" i="1" dirty="0" smtClean="0">
                              <a:solidFill>
                                <a:srgbClr val="000000"/>
                              </a:solidFill>
                              <a:latin typeface="Cambria Math" panose="02040503050406030204" pitchFamily="18" charset="0"/>
                              <a:ea typeface="微软雅黑" panose="020B0503020204020204" pitchFamily="34" charset="-122"/>
                            </a:rPr>
                            <m:t>=</m:t>
                          </m:r>
                          <m:r>
                            <a:rPr lang="en-US" altLang="zh-CN" sz="2000" b="1" i="1" dirty="0" smtClean="0">
                              <a:solidFill>
                                <a:srgbClr val="000000"/>
                              </a:solidFill>
                              <a:latin typeface="Cambria Math" panose="02040503050406030204" pitchFamily="18" charset="0"/>
                              <a:ea typeface="微软雅黑" panose="020B0503020204020204" pitchFamily="34" charset="-122"/>
                            </a:rPr>
                            <m:t>𝒎𝒂𝒙</m:t>
                          </m:r>
                          <m:r>
                            <a:rPr lang="en-US" altLang="zh-CN" sz="2000" b="1" i="1" dirty="0" smtClean="0">
                              <a:solidFill>
                                <a:srgbClr val="000000"/>
                              </a:solidFill>
                              <a:latin typeface="Cambria Math" panose="02040503050406030204" pitchFamily="18" charset="0"/>
                              <a:ea typeface="微软雅黑" panose="020B0503020204020204" pitchFamily="34" charset="-122"/>
                            </a:rPr>
                            <m:t>{</m:t>
                          </m:r>
                          <m:r>
                            <a:rPr lang="en-US" altLang="zh-CN" sz="2000" b="1" i="1" dirty="0" smtClean="0">
                              <a:solidFill>
                                <a:srgbClr val="000000"/>
                              </a:solidFill>
                              <a:latin typeface="Cambria Math" panose="02040503050406030204" pitchFamily="18" charset="0"/>
                              <a:ea typeface="微软雅黑" panose="020B0503020204020204" pitchFamily="34" charset="-122"/>
                            </a:rPr>
                            <m:t>𝒕</m:t>
                          </m:r>
                        </m:e>
                        <m:sup>
                          <m:r>
                            <a:rPr lang="en-US" altLang="zh-CN" sz="2000" b="1" i="1" dirty="0" smtClean="0">
                              <a:solidFill>
                                <a:srgbClr val="000000"/>
                              </a:solidFill>
                              <a:latin typeface="Cambria Math" panose="02040503050406030204" pitchFamily="18" charset="0"/>
                              <a:ea typeface="微软雅黑" panose="020B0503020204020204" pitchFamily="34" charset="-122"/>
                            </a:rPr>
                            <m:t>𝑩</m:t>
                          </m:r>
                        </m:sup>
                      </m:sSup>
                      <m:r>
                        <a:rPr lang="en-US" altLang="zh-CN" sz="2000" b="1" i="1" dirty="0" smtClean="0">
                          <a:solidFill>
                            <a:srgbClr val="000000"/>
                          </a:solidFill>
                          <a:latin typeface="Cambria Math" panose="02040503050406030204" pitchFamily="18" charset="0"/>
                          <a:ea typeface="微软雅黑" panose="020B0503020204020204" pitchFamily="34" charset="-122"/>
                        </a:rPr>
                        <m:t> </m:t>
                      </m:r>
                      <m:d>
                        <m:dPr>
                          <m:ctrlPr>
                            <a:rPr lang="en-US" altLang="zh-CN" sz="2000" b="1" i="1" dirty="0">
                              <a:solidFill>
                                <a:srgbClr val="000000"/>
                              </a:solidFill>
                              <a:latin typeface="Cambria Math" panose="02040503050406030204" pitchFamily="18" charset="0"/>
                              <a:ea typeface="微软雅黑" panose="020B0503020204020204" pitchFamily="34" charset="-122"/>
                            </a:rPr>
                          </m:ctrlPr>
                        </m:dPr>
                        <m:e>
                          <m:r>
                            <a:rPr lang="en-US" altLang="zh-CN" sz="2000" b="1" i="1" dirty="0" smtClean="0">
                              <a:solidFill>
                                <a:srgbClr val="000000"/>
                              </a:solidFill>
                              <a:latin typeface="Cambria Math" panose="02040503050406030204" pitchFamily="18" charset="0"/>
                              <a:ea typeface="微软雅黑" panose="020B0503020204020204" pitchFamily="34" charset="-122"/>
                            </a:rPr>
                            <m:t>𝒊</m:t>
                          </m:r>
                        </m:e>
                      </m:d>
                      <m:r>
                        <a:rPr lang="en-US" altLang="zh-CN" sz="2000" b="1" i="1" dirty="0" smtClean="0">
                          <a:solidFill>
                            <a:srgbClr val="000000"/>
                          </a:solidFill>
                          <a:latin typeface="Cambria Math" panose="02040503050406030204" pitchFamily="18" charset="0"/>
                          <a:ea typeface="微软雅黑" panose="020B0503020204020204" pitchFamily="34" charset="-122"/>
                        </a:rPr>
                        <m:t>+</m:t>
                      </m:r>
                      <m:sSubSup>
                        <m:sSubSupPr>
                          <m:ctrlPr>
                            <a:rPr lang="en-US" altLang="zh-CN" sz="2000" b="1" i="1" dirty="0">
                              <a:solidFill>
                                <a:srgbClr val="000000"/>
                              </a:solidFill>
                              <a:latin typeface="Cambria Math" panose="02040503050406030204" pitchFamily="18" charset="0"/>
                              <a:ea typeface="微软雅黑" panose="020B0503020204020204" pitchFamily="34" charset="-122"/>
                            </a:rPr>
                          </m:ctrlPr>
                        </m:sSubSupPr>
                        <m:e>
                          <m:r>
                            <a:rPr lang="en-US" altLang="zh-CN" sz="2000" b="1" i="1" dirty="0" smtClean="0">
                              <a:solidFill>
                                <a:srgbClr val="000000"/>
                              </a:solidFill>
                              <a:latin typeface="Cambria Math" panose="02040503050406030204" pitchFamily="18" charset="0"/>
                              <a:ea typeface="微软雅黑" panose="020B0503020204020204" pitchFamily="34" charset="-122"/>
                            </a:rPr>
                            <m:t>𝑳</m:t>
                          </m:r>
                        </m:e>
                        <m:sub>
                          <m:r>
                            <a:rPr lang="en-US" altLang="zh-CN" sz="2000" b="1" i="1" dirty="0" smtClean="0">
                              <a:solidFill>
                                <a:srgbClr val="000000"/>
                              </a:solidFill>
                              <a:latin typeface="Cambria Math" panose="02040503050406030204" pitchFamily="18" charset="0"/>
                              <a:ea typeface="微软雅黑" panose="020B0503020204020204" pitchFamily="34" charset="-122"/>
                            </a:rPr>
                            <m:t>𝒄𝒐𝒎𝒎</m:t>
                          </m:r>
                        </m:sub>
                        <m:sup>
                          <m:r>
                            <a:rPr lang="en-US" altLang="zh-CN" sz="2000" b="1" i="1" dirty="0" smtClean="0">
                              <a:solidFill>
                                <a:srgbClr val="000000"/>
                              </a:solidFill>
                              <a:latin typeface="Cambria Math" panose="02040503050406030204" pitchFamily="18" charset="0"/>
                              <a:ea typeface="微软雅黑" panose="020B0503020204020204" pitchFamily="34" charset="-122"/>
                            </a:rPr>
                            <m:t>𝑩</m:t>
                          </m:r>
                        </m:sup>
                      </m:sSubSup>
                      <m:d>
                        <m:dPr>
                          <m:ctrlPr>
                            <a:rPr lang="it-IT" altLang="zh-CN" sz="2000" b="1" i="1" dirty="0">
                              <a:solidFill>
                                <a:srgbClr val="000000"/>
                              </a:solidFill>
                              <a:latin typeface="Cambria Math" panose="02040503050406030204" pitchFamily="18" charset="0"/>
                              <a:ea typeface="微软雅黑" panose="020B0503020204020204" pitchFamily="34" charset="-122"/>
                            </a:rPr>
                          </m:ctrlPr>
                        </m:dPr>
                        <m:e>
                          <m:r>
                            <a:rPr lang="it-IT" altLang="zh-CN" sz="2000" b="1" i="1" dirty="0" smtClean="0">
                              <a:solidFill>
                                <a:srgbClr val="000000"/>
                              </a:solidFill>
                              <a:latin typeface="Cambria Math" panose="02040503050406030204" pitchFamily="18" charset="0"/>
                              <a:ea typeface="微软雅黑" panose="020B0503020204020204" pitchFamily="34" charset="-122"/>
                            </a:rPr>
                            <m:t>𝒊</m:t>
                          </m:r>
                        </m:e>
                      </m:d>
                      <m:r>
                        <a:rPr lang="en-US" altLang="zh-CN" sz="2000" dirty="0" smtClean="0">
                          <a:solidFill>
                            <a:srgbClr val="000000"/>
                          </a:solidFill>
                          <a:latin typeface="Cambria Math" panose="02040503050406030204" pitchFamily="18" charset="0"/>
                          <a:ea typeface="微软雅黑" panose="020B0503020204020204" pitchFamily="34" charset="-122"/>
                        </a:rPr>
                        <m:t>,</m:t>
                      </m:r>
                      <m:r>
                        <a:rPr lang="en-US" altLang="zh-CN" sz="2000" b="1" i="1" dirty="0" smtClean="0">
                          <a:solidFill>
                            <a:srgbClr val="000000"/>
                          </a:solidFill>
                          <a:latin typeface="Cambria Math" panose="02040503050406030204" pitchFamily="18" charset="0"/>
                          <a:ea typeface="微软雅黑" panose="020B0503020204020204" pitchFamily="34" charset="-122"/>
                        </a:rPr>
                        <m:t>𝟏</m:t>
                      </m:r>
                      <m:r>
                        <a:rPr lang="en-US" altLang="zh-CN" sz="2000" b="1" i="1" dirty="0" smtClean="0">
                          <a:solidFill>
                            <a:srgbClr val="000000"/>
                          </a:solidFill>
                          <a:latin typeface="Cambria Math" panose="02040503050406030204" pitchFamily="18" charset="0"/>
                          <a:ea typeface="Cambria Math" panose="02040503050406030204" pitchFamily="18" charset="0"/>
                        </a:rPr>
                        <m:t>≤</m:t>
                      </m:r>
                      <m:r>
                        <a:rPr lang="en-US" altLang="zh-CN" sz="2000" b="1" i="1" dirty="0" smtClean="0">
                          <a:solidFill>
                            <a:srgbClr val="000000"/>
                          </a:solidFill>
                          <a:latin typeface="Cambria Math" panose="02040503050406030204" pitchFamily="18" charset="0"/>
                          <a:ea typeface="Cambria Math" panose="02040503050406030204" pitchFamily="18" charset="0"/>
                        </a:rPr>
                        <m:t>𝒊</m:t>
                      </m:r>
                      <m:r>
                        <a:rPr lang="en-US" altLang="zh-CN" sz="2000" b="1" i="1" dirty="0" smtClean="0">
                          <a:solidFill>
                            <a:srgbClr val="000000"/>
                          </a:solidFill>
                          <a:latin typeface="Cambria Math" panose="02040503050406030204" pitchFamily="18" charset="0"/>
                          <a:ea typeface="Cambria Math" panose="02040503050406030204" pitchFamily="18" charset="0"/>
                        </a:rPr>
                        <m:t>≤</m:t>
                      </m:r>
                      <m:r>
                        <a:rPr lang="en-US" altLang="zh-CN" sz="2000" b="1" i="1" dirty="0" smtClean="0">
                          <a:solidFill>
                            <a:srgbClr val="000000"/>
                          </a:solidFill>
                          <a:latin typeface="Cambria Math" panose="02040503050406030204" pitchFamily="18" charset="0"/>
                          <a:ea typeface="Cambria Math" panose="02040503050406030204" pitchFamily="18" charset="0"/>
                        </a:rPr>
                        <m:t>𝑵</m:t>
                      </m:r>
                      <m:r>
                        <a:rPr lang="en-US" altLang="zh-CN" sz="2000" b="1" i="1" dirty="0" smtClean="0">
                          <a:solidFill>
                            <a:srgbClr val="000000"/>
                          </a:solidFill>
                          <a:latin typeface="Cambria Math" panose="02040503050406030204" pitchFamily="18" charset="0"/>
                          <a:ea typeface="Cambria Math" panose="02040503050406030204" pitchFamily="18" charset="0"/>
                        </a:rPr>
                        <m:t>}</m:t>
                      </m:r>
                    </m:oMath>
                  </m:oMathPara>
                </a14:m>
                <a:endParaRPr lang="en-US" altLang="zh-CN" sz="2000" b="1"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endParaRPr lang="en-US" altLang="zh-CN" sz="2000" b="1"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2000" b="1" dirty="0">
                    <a:solidFill>
                      <a:srgbClr val="000000"/>
                    </a:solidFill>
                    <a:latin typeface="微软雅黑" panose="020B0503020204020204" pitchFamily="34" charset="-122"/>
                    <a:ea typeface="微软雅黑" panose="020B0503020204020204" pitchFamily="34" charset="-122"/>
                  </a:rPr>
                  <a:t>可证明，</a:t>
                </a:r>
                <a:r>
                  <a:rPr lang="en-US" altLang="zh-CN" sz="2000" b="1" dirty="0">
                    <a:solidFill>
                      <a:srgbClr val="000000"/>
                    </a:solidFill>
                    <a:latin typeface="微软雅黑" panose="020B0503020204020204" pitchFamily="34" charset="-122"/>
                    <a:ea typeface="微软雅黑" panose="020B0503020204020204" pitchFamily="34" charset="-122"/>
                  </a:rPr>
                  <a:t>MLCCS-G</a:t>
                </a:r>
                <a:r>
                  <a:rPr lang="zh-CN" altLang="en-US" sz="2000" b="1" dirty="0">
                    <a:solidFill>
                      <a:srgbClr val="000000"/>
                    </a:solidFill>
                    <a:latin typeface="微软雅黑" panose="020B0503020204020204" pitchFamily="34" charset="-122"/>
                    <a:ea typeface="微软雅黑" panose="020B0503020204020204" pitchFamily="34" charset="-122"/>
                  </a:rPr>
                  <a:t>问题是</a:t>
                </a:r>
                <a:r>
                  <a:rPr lang="en-US" altLang="zh-CN" sz="2000" b="1" dirty="0">
                    <a:solidFill>
                      <a:srgbClr val="000000"/>
                    </a:solidFill>
                    <a:latin typeface="微软雅黑" panose="020B0503020204020204" pitchFamily="34" charset="-122"/>
                    <a:ea typeface="微软雅黑" panose="020B0503020204020204" pitchFamily="34" charset="-122"/>
                  </a:rPr>
                  <a:t>NP-hard</a:t>
                </a:r>
                <a:r>
                  <a:rPr lang="zh-CN" altLang="en-US" sz="2000" b="1" dirty="0">
                    <a:solidFill>
                      <a:srgbClr val="000000"/>
                    </a:solidFill>
                    <a:latin typeface="微软雅黑" panose="020B0503020204020204" pitchFamily="34" charset="-122"/>
                    <a:ea typeface="微软雅黑" panose="020B0503020204020204" pitchFamily="34" charset="-122"/>
                  </a:rPr>
                  <a:t>问题。</a:t>
                </a:r>
                <a:r>
                  <a:rPr lang="en-US" altLang="zh-CN" sz="2000" dirty="0">
                    <a:solidFill>
                      <a:srgbClr val="000000"/>
                    </a:solidFill>
                    <a:latin typeface="微软雅黑" panose="020B0503020204020204" pitchFamily="34" charset="-122"/>
                    <a:ea typeface="微软雅黑" panose="020B0503020204020204" pitchFamily="34" charset="-122"/>
                  </a:rPr>
                  <a:t>(</a:t>
                </a:r>
                <a:r>
                  <a:rPr lang="zh-CN" altLang="en-US" sz="2000" dirty="0">
                    <a:solidFill>
                      <a:srgbClr val="000000"/>
                    </a:solidFill>
                    <a:latin typeface="微软雅黑" panose="020B0503020204020204" pitchFamily="34" charset="-122"/>
                    <a:ea typeface="微软雅黑" panose="020B0503020204020204" pitchFamily="34" charset="-122"/>
                  </a:rPr>
                  <a:t>定理</a:t>
                </a:r>
                <a:r>
                  <a:rPr lang="en-US" altLang="zh-CN" sz="2000" dirty="0">
                    <a:solidFill>
                      <a:srgbClr val="000000"/>
                    </a:solidFill>
                    <a:latin typeface="微软雅黑" panose="020B0503020204020204" pitchFamily="34" charset="-122"/>
                    <a:ea typeface="微软雅黑" panose="020B0503020204020204" pitchFamily="34" charset="-122"/>
                  </a:rPr>
                  <a:t>1)</a:t>
                </a:r>
                <a:endParaRPr lang="zh-CN" altLang="en-US" sz="2000"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endParaRPr lang="zh-CN" altLang="en-US" sz="2000" b="1" dirty="0">
                  <a:solidFill>
                    <a:srgbClr val="000000"/>
                  </a:solidFill>
                  <a:latin typeface="微软雅黑" panose="020B0503020204020204" pitchFamily="34" charset="-122"/>
                  <a:ea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1DE57EC6-491A-617D-4A8D-06B05E4AA46F}"/>
                  </a:ext>
                </a:extLst>
              </p:cNvPr>
              <p:cNvSpPr txBox="1">
                <a:spLocks noRot="1" noChangeAspect="1" noMove="1" noResize="1" noEditPoints="1" noAdjustHandles="1" noChangeArrowheads="1" noChangeShapeType="1" noTextEdit="1"/>
              </p:cNvSpPr>
              <p:nvPr/>
            </p:nvSpPr>
            <p:spPr>
              <a:xfrm>
                <a:off x="1534566" y="1340768"/>
                <a:ext cx="9457978" cy="4680577"/>
              </a:xfrm>
              <a:prstGeom prst="rect">
                <a:avLst/>
              </a:prstGeom>
              <a:blipFill>
                <a:blip r:embed="rId3"/>
                <a:stretch>
                  <a:fillRect l="-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481109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平行四边形 39">
            <a:extLst>
              <a:ext uri="{FF2B5EF4-FFF2-40B4-BE49-F238E27FC236}">
                <a16:creationId xmlns:a16="http://schemas.microsoft.com/office/drawing/2014/main" id="{EE206AC7-4C8B-478F-BA32-0C0EB4310231}"/>
              </a:ext>
            </a:extLst>
          </p:cNvPr>
          <p:cNvSpPr/>
          <p:nvPr/>
        </p:nvSpPr>
        <p:spPr>
          <a:xfrm>
            <a:off x="3085" y="-9212"/>
            <a:ext cx="5962817" cy="6867212"/>
          </a:xfrm>
          <a:prstGeom prst="rect">
            <a:avLst/>
          </a:prstGeom>
          <a:solidFill>
            <a:srgbClr val="2247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nvGrpSpPr>
          <p:cNvPr id="36" name="组合 35">
            <a:extLst>
              <a:ext uri="{FF2B5EF4-FFF2-40B4-BE49-F238E27FC236}">
                <a16:creationId xmlns:a16="http://schemas.microsoft.com/office/drawing/2014/main" id="{12D762F2-A02C-4F88-B919-68A9768CA16A}"/>
              </a:ext>
            </a:extLst>
          </p:cNvPr>
          <p:cNvGrpSpPr/>
          <p:nvPr/>
        </p:nvGrpSpPr>
        <p:grpSpPr>
          <a:xfrm>
            <a:off x="1330571" y="1915674"/>
            <a:ext cx="2986403" cy="3017439"/>
            <a:chOff x="3327680" y="971340"/>
            <a:chExt cx="1234272" cy="1234273"/>
          </a:xfrm>
          <a:effectLst>
            <a:outerShdw blurRad="50800" dist="38100" dir="2700000" algn="tl" rotWithShape="0">
              <a:prstClr val="black">
                <a:alpha val="40000"/>
              </a:prstClr>
            </a:outerShdw>
          </a:effectLst>
        </p:grpSpPr>
        <p:sp>
          <p:nvSpPr>
            <p:cNvPr id="39" name="椭圆 38">
              <a:extLst>
                <a:ext uri="{FF2B5EF4-FFF2-40B4-BE49-F238E27FC236}">
                  <a16:creationId xmlns:a16="http://schemas.microsoft.com/office/drawing/2014/main" id="{75CFEB2F-32C6-4468-B9B5-B6F3C325E25A}"/>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0" name="椭圆 39">
              <a:extLst>
                <a:ext uri="{FF2B5EF4-FFF2-40B4-BE49-F238E27FC236}">
                  <a16:creationId xmlns:a16="http://schemas.microsoft.com/office/drawing/2014/main" id="{089E393F-483C-4207-8C73-9007B515E772}"/>
                </a:ext>
              </a:extLst>
            </p:cNvPr>
            <p:cNvSpPr/>
            <p:nvPr/>
          </p:nvSpPr>
          <p:spPr>
            <a:xfrm>
              <a:off x="3432350" y="1091083"/>
              <a:ext cx="1024932" cy="994787"/>
            </a:xfrm>
            <a:prstGeom prst="ellipse">
              <a:avLst/>
            </a:prstGeom>
            <a:solidFill>
              <a:srgbClr val="22477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30" name="矩形 29">
            <a:extLst>
              <a:ext uri="{FF2B5EF4-FFF2-40B4-BE49-F238E27FC236}">
                <a16:creationId xmlns:a16="http://schemas.microsoft.com/office/drawing/2014/main" id="{D6FB31EA-F03F-4AC2-84D8-2455E8598A9C}"/>
              </a:ext>
            </a:extLst>
          </p:cNvPr>
          <p:cNvSpPr/>
          <p:nvPr/>
        </p:nvSpPr>
        <p:spPr>
          <a:xfrm>
            <a:off x="1732768" y="2916562"/>
            <a:ext cx="2182008"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目  录</a:t>
            </a:r>
            <a:endParaRPr kumimoji="0" lang="zh-CN" altLang="en-US" sz="6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等线"/>
              <a:ea typeface="等线" panose="02010600030101010101" pitchFamily="2" charset="-122"/>
              <a:cs typeface="+mn-cs"/>
            </a:endParaRPr>
          </a:p>
        </p:txBody>
      </p:sp>
      <p:sp>
        <p:nvSpPr>
          <p:cNvPr id="2" name="灯片编号占位符 1">
            <a:extLst>
              <a:ext uri="{FF2B5EF4-FFF2-40B4-BE49-F238E27FC236}">
                <a16:creationId xmlns:a16="http://schemas.microsoft.com/office/drawing/2014/main" id="{6891AEAF-91A3-4B8B-A3AE-31D862BB5A6F}"/>
              </a:ext>
            </a:extLst>
          </p:cNvPr>
          <p:cNvSpPr>
            <a:spLocks noGrp="1"/>
          </p:cNvSpPr>
          <p:nvPr>
            <p:ph type="sldNum" sz="quarter" idx="12"/>
          </p:nvPr>
        </p:nvSpPr>
        <p:spPr/>
        <p:txBody>
          <a:bodyPr/>
          <a:lstStyle/>
          <a:p>
            <a:pPr>
              <a:defRPr/>
            </a:pPr>
            <a:fld id="{08395586-F03A-48D1-94DF-16B239DF4FB5}" type="slidenum">
              <a:rPr lang="en-US" altLang="zh-CN" smtClean="0"/>
              <a:t>12</a:t>
            </a:fld>
            <a:endParaRPr lang="zh-CN"/>
          </a:p>
        </p:txBody>
      </p:sp>
      <p:grpSp>
        <p:nvGrpSpPr>
          <p:cNvPr id="38" name="组合 37">
            <a:extLst>
              <a:ext uri="{FF2B5EF4-FFF2-40B4-BE49-F238E27FC236}">
                <a16:creationId xmlns:a16="http://schemas.microsoft.com/office/drawing/2014/main" id="{64695661-BD09-43BE-B6CC-34784E306878}"/>
              </a:ext>
            </a:extLst>
          </p:cNvPr>
          <p:cNvGrpSpPr/>
          <p:nvPr/>
        </p:nvGrpSpPr>
        <p:grpSpPr>
          <a:xfrm>
            <a:off x="5303913" y="548680"/>
            <a:ext cx="3711792" cy="1236504"/>
            <a:chOff x="3327680" y="971340"/>
            <a:chExt cx="4017451" cy="1338328"/>
          </a:xfrm>
        </p:grpSpPr>
        <p:grpSp>
          <p:nvGrpSpPr>
            <p:cNvPr id="41" name="组合 40">
              <a:extLst>
                <a:ext uri="{FF2B5EF4-FFF2-40B4-BE49-F238E27FC236}">
                  <a16:creationId xmlns:a16="http://schemas.microsoft.com/office/drawing/2014/main" id="{6F714FE6-E8A0-42C2-AA19-0F9F071A43B8}"/>
                </a:ext>
              </a:extLst>
            </p:cNvPr>
            <p:cNvGrpSpPr/>
            <p:nvPr/>
          </p:nvGrpSpPr>
          <p:grpSpPr>
            <a:xfrm>
              <a:off x="3327680" y="971340"/>
              <a:ext cx="1234272" cy="1234273"/>
              <a:chOff x="3327680" y="971340"/>
              <a:chExt cx="1234272" cy="1234273"/>
            </a:xfrm>
          </p:grpSpPr>
          <p:sp>
            <p:nvSpPr>
              <p:cNvPr id="44" name="椭圆 43">
                <a:extLst>
                  <a:ext uri="{FF2B5EF4-FFF2-40B4-BE49-F238E27FC236}">
                    <a16:creationId xmlns:a16="http://schemas.microsoft.com/office/drawing/2014/main" id="{5F2188D6-A93A-4570-B9A7-1BF117A7D99D}"/>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5" name="椭圆 44">
                <a:extLst>
                  <a:ext uri="{FF2B5EF4-FFF2-40B4-BE49-F238E27FC236}">
                    <a16:creationId xmlns:a16="http://schemas.microsoft.com/office/drawing/2014/main" id="{751F5857-29B6-44BA-815A-8B7618A4ADB6}"/>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42" name="矩形 41">
              <a:extLst>
                <a:ext uri="{FF2B5EF4-FFF2-40B4-BE49-F238E27FC236}">
                  <a16:creationId xmlns:a16="http://schemas.microsoft.com/office/drawing/2014/main" id="{4B5A5BE3-ACFB-4C30-AF57-509367DCD09A}"/>
                </a:ext>
              </a:extLst>
            </p:cNvPr>
            <p:cNvSpPr/>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43" name="矩形 42">
              <a:extLst>
                <a:ext uri="{FF2B5EF4-FFF2-40B4-BE49-F238E27FC236}">
                  <a16:creationId xmlns:a16="http://schemas.microsoft.com/office/drawing/2014/main" id="{87FEA4DD-82C3-4C40-9E11-E2DDB8E353B2}"/>
                </a:ext>
              </a:extLst>
            </p:cNvPr>
            <p:cNvSpPr/>
            <p:nvPr/>
          </p:nvSpPr>
          <p:spPr>
            <a:xfrm>
              <a:off x="4924449" y="1234532"/>
              <a:ext cx="2420682" cy="766179"/>
            </a:xfrm>
            <a:prstGeom prst="rect">
              <a:avLst/>
            </a:prstGeom>
          </p:spPr>
          <p:txBody>
            <a:bodyPr wrap="none">
              <a:spAutoFit/>
            </a:bodyPr>
            <a:lstStyle/>
            <a:p>
              <a:pPr lvl="0" rtl="0">
                <a:defRPr/>
              </a:pPr>
              <a:r>
                <a:rPr lang="zh-CN" altLang="en-US" sz="4000" b="1" kern="1200" dirty="0">
                  <a:latin typeface="微软雅黑" panose="020B0503020204020204" pitchFamily="34" charset="-122"/>
                  <a:ea typeface="微软雅黑" panose="020B0503020204020204" pitchFamily="34" charset="-122"/>
                </a:rPr>
                <a:t>背景介绍</a:t>
              </a:r>
            </a:p>
          </p:txBody>
        </p:sp>
      </p:grpSp>
      <p:grpSp>
        <p:nvGrpSpPr>
          <p:cNvPr id="46" name="组合 45">
            <a:extLst>
              <a:ext uri="{FF2B5EF4-FFF2-40B4-BE49-F238E27FC236}">
                <a16:creationId xmlns:a16="http://schemas.microsoft.com/office/drawing/2014/main" id="{C3124366-FEEB-4E2F-8901-72FD8CCC1617}"/>
              </a:ext>
            </a:extLst>
          </p:cNvPr>
          <p:cNvGrpSpPr/>
          <p:nvPr/>
        </p:nvGrpSpPr>
        <p:grpSpPr>
          <a:xfrm>
            <a:off x="5303910" y="1765344"/>
            <a:ext cx="3711790" cy="1236504"/>
            <a:chOff x="3327680" y="971340"/>
            <a:chExt cx="4017454" cy="1338328"/>
          </a:xfrm>
        </p:grpSpPr>
        <p:grpSp>
          <p:nvGrpSpPr>
            <p:cNvPr id="47" name="组合 46">
              <a:extLst>
                <a:ext uri="{FF2B5EF4-FFF2-40B4-BE49-F238E27FC236}">
                  <a16:creationId xmlns:a16="http://schemas.microsoft.com/office/drawing/2014/main" id="{B8702F7C-9D9C-4853-9D1F-FB0A69CCB84B}"/>
                </a:ext>
              </a:extLst>
            </p:cNvPr>
            <p:cNvGrpSpPr/>
            <p:nvPr/>
          </p:nvGrpSpPr>
          <p:grpSpPr>
            <a:xfrm>
              <a:off x="3327680" y="971340"/>
              <a:ext cx="1234272" cy="1234273"/>
              <a:chOff x="3327680" y="971340"/>
              <a:chExt cx="1234272" cy="1234273"/>
            </a:xfrm>
          </p:grpSpPr>
          <p:sp>
            <p:nvSpPr>
              <p:cNvPr id="50" name="椭圆 49">
                <a:extLst>
                  <a:ext uri="{FF2B5EF4-FFF2-40B4-BE49-F238E27FC236}">
                    <a16:creationId xmlns:a16="http://schemas.microsoft.com/office/drawing/2014/main" id="{0AA795CD-7DBD-4206-9A16-3A30D1DFB06D}"/>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1" name="椭圆 50">
                <a:extLst>
                  <a:ext uri="{FF2B5EF4-FFF2-40B4-BE49-F238E27FC236}">
                    <a16:creationId xmlns:a16="http://schemas.microsoft.com/office/drawing/2014/main" id="{99AABB7C-5C86-4EB3-BC0E-E82917CEFB3C}"/>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48" name="矩形 47">
              <a:extLst>
                <a:ext uri="{FF2B5EF4-FFF2-40B4-BE49-F238E27FC236}">
                  <a16:creationId xmlns:a16="http://schemas.microsoft.com/office/drawing/2014/main" id="{634A2573-5950-4E4B-921F-3F92D5C63BEF}"/>
                </a:ext>
              </a:extLst>
            </p:cNvPr>
            <p:cNvSpPr/>
            <p:nvPr/>
          </p:nvSpPr>
          <p:spPr>
            <a:xfrm>
              <a:off x="3694587" y="1234533"/>
              <a:ext cx="744085"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9" name="矩形 48">
              <a:extLst>
                <a:ext uri="{FF2B5EF4-FFF2-40B4-BE49-F238E27FC236}">
                  <a16:creationId xmlns:a16="http://schemas.microsoft.com/office/drawing/2014/main" id="{AE6732A7-51B6-4AE8-B704-6E11505C833C}"/>
                </a:ext>
              </a:extLst>
            </p:cNvPr>
            <p:cNvSpPr/>
            <p:nvPr/>
          </p:nvSpPr>
          <p:spPr>
            <a:xfrm>
              <a:off x="4924449" y="1234532"/>
              <a:ext cx="2420685" cy="766179"/>
            </a:xfrm>
            <a:prstGeom prst="rect">
              <a:avLst/>
            </a:prstGeom>
          </p:spPr>
          <p:txBody>
            <a:bodyPr wrap="none">
              <a:spAutoFit/>
            </a:bodyPr>
            <a:lstStyle/>
            <a:p>
              <a:pPr>
                <a:defRPr/>
              </a:pPr>
              <a:r>
                <a:rPr lang="zh-CN" altLang="en-US" sz="4000" b="1" kern="1200" dirty="0">
                  <a:solidFill>
                    <a:prstClr val="black"/>
                  </a:solidFill>
                  <a:latin typeface="微软雅黑" panose="020B0503020204020204" pitchFamily="34" charset="-122"/>
                  <a:ea typeface="微软雅黑" panose="020B0503020204020204" pitchFamily="34" charset="-122"/>
                </a:rPr>
                <a:t>问题表述</a:t>
              </a:r>
            </a:p>
          </p:txBody>
        </p:sp>
      </p:grpSp>
      <p:grpSp>
        <p:nvGrpSpPr>
          <p:cNvPr id="70" name="组合 69">
            <a:extLst>
              <a:ext uri="{FF2B5EF4-FFF2-40B4-BE49-F238E27FC236}">
                <a16:creationId xmlns:a16="http://schemas.microsoft.com/office/drawing/2014/main" id="{E3DDB30F-BE3B-4D30-A4E7-1400FFA4D67E}"/>
              </a:ext>
            </a:extLst>
          </p:cNvPr>
          <p:cNvGrpSpPr/>
          <p:nvPr/>
        </p:nvGrpSpPr>
        <p:grpSpPr>
          <a:xfrm>
            <a:off x="5303910" y="2982008"/>
            <a:ext cx="3711790" cy="1236504"/>
            <a:chOff x="3327680" y="971340"/>
            <a:chExt cx="4017451" cy="1338328"/>
          </a:xfrm>
        </p:grpSpPr>
        <p:grpSp>
          <p:nvGrpSpPr>
            <p:cNvPr id="71" name="组合 70">
              <a:extLst>
                <a:ext uri="{FF2B5EF4-FFF2-40B4-BE49-F238E27FC236}">
                  <a16:creationId xmlns:a16="http://schemas.microsoft.com/office/drawing/2014/main" id="{2F3C9EBF-DE16-4717-B2FC-92F1E7A21068}"/>
                </a:ext>
              </a:extLst>
            </p:cNvPr>
            <p:cNvGrpSpPr/>
            <p:nvPr/>
          </p:nvGrpSpPr>
          <p:grpSpPr>
            <a:xfrm>
              <a:off x="3327680" y="971340"/>
              <a:ext cx="1234272" cy="1234273"/>
              <a:chOff x="3327680" y="971340"/>
              <a:chExt cx="1234272" cy="1234273"/>
            </a:xfrm>
          </p:grpSpPr>
          <p:sp>
            <p:nvSpPr>
              <p:cNvPr id="74" name="椭圆 73">
                <a:extLst>
                  <a:ext uri="{FF2B5EF4-FFF2-40B4-BE49-F238E27FC236}">
                    <a16:creationId xmlns:a16="http://schemas.microsoft.com/office/drawing/2014/main" id="{001AEAA5-DC68-4D86-B770-ABBBBDEE1FDA}"/>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5" name="椭圆 74">
                <a:extLst>
                  <a:ext uri="{FF2B5EF4-FFF2-40B4-BE49-F238E27FC236}">
                    <a16:creationId xmlns:a16="http://schemas.microsoft.com/office/drawing/2014/main" id="{774C4F7F-D808-494D-815B-A48DAB7FDDAD}"/>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72" name="矩形 71">
              <a:extLst>
                <a:ext uri="{FF2B5EF4-FFF2-40B4-BE49-F238E27FC236}">
                  <a16:creationId xmlns:a16="http://schemas.microsoft.com/office/drawing/2014/main" id="{B25E0DD2-0878-4469-BE16-F333009834B4}"/>
                </a:ext>
              </a:extLst>
            </p:cNvPr>
            <p:cNvSpPr/>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3" name="矩形 72">
              <a:extLst>
                <a:ext uri="{FF2B5EF4-FFF2-40B4-BE49-F238E27FC236}">
                  <a16:creationId xmlns:a16="http://schemas.microsoft.com/office/drawing/2014/main" id="{0281ADF2-E5C1-4DE0-A014-6E14611A6A77}"/>
                </a:ext>
              </a:extLst>
            </p:cNvPr>
            <p:cNvSpPr/>
            <p:nvPr/>
          </p:nvSpPr>
          <p:spPr>
            <a:xfrm>
              <a:off x="4924449" y="1234532"/>
              <a:ext cx="2420682" cy="76617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解决方案</a:t>
              </a:r>
            </a:p>
          </p:txBody>
        </p:sp>
      </p:grpSp>
      <p:grpSp>
        <p:nvGrpSpPr>
          <p:cNvPr id="76" name="组合 75">
            <a:extLst>
              <a:ext uri="{FF2B5EF4-FFF2-40B4-BE49-F238E27FC236}">
                <a16:creationId xmlns:a16="http://schemas.microsoft.com/office/drawing/2014/main" id="{CCEDA5B6-86D4-4DB8-A1EA-C9B62E57D9D1}"/>
              </a:ext>
            </a:extLst>
          </p:cNvPr>
          <p:cNvGrpSpPr/>
          <p:nvPr/>
        </p:nvGrpSpPr>
        <p:grpSpPr>
          <a:xfrm>
            <a:off x="5303913" y="4198672"/>
            <a:ext cx="3711790" cy="1236504"/>
            <a:chOff x="3327680" y="971340"/>
            <a:chExt cx="4017452" cy="1338328"/>
          </a:xfrm>
        </p:grpSpPr>
        <p:grpSp>
          <p:nvGrpSpPr>
            <p:cNvPr id="77" name="组合 76">
              <a:extLst>
                <a:ext uri="{FF2B5EF4-FFF2-40B4-BE49-F238E27FC236}">
                  <a16:creationId xmlns:a16="http://schemas.microsoft.com/office/drawing/2014/main" id="{872A2A69-B245-4B79-AD60-1CF8923DE936}"/>
                </a:ext>
              </a:extLst>
            </p:cNvPr>
            <p:cNvGrpSpPr/>
            <p:nvPr/>
          </p:nvGrpSpPr>
          <p:grpSpPr>
            <a:xfrm>
              <a:off x="3327680" y="971340"/>
              <a:ext cx="1234272" cy="1234273"/>
              <a:chOff x="3327680" y="971340"/>
              <a:chExt cx="1234272" cy="1234273"/>
            </a:xfrm>
          </p:grpSpPr>
          <p:sp>
            <p:nvSpPr>
              <p:cNvPr id="80" name="椭圆 79">
                <a:extLst>
                  <a:ext uri="{FF2B5EF4-FFF2-40B4-BE49-F238E27FC236}">
                    <a16:creationId xmlns:a16="http://schemas.microsoft.com/office/drawing/2014/main" id="{BEA15C48-1BBD-4798-A40B-AC7DE80A36F1}"/>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1" name="椭圆 80">
                <a:extLst>
                  <a:ext uri="{FF2B5EF4-FFF2-40B4-BE49-F238E27FC236}">
                    <a16:creationId xmlns:a16="http://schemas.microsoft.com/office/drawing/2014/main" id="{A93F062E-2F13-4A14-9B28-BC952984B397}"/>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78" name="矩形 77">
              <a:extLst>
                <a:ext uri="{FF2B5EF4-FFF2-40B4-BE49-F238E27FC236}">
                  <a16:creationId xmlns:a16="http://schemas.microsoft.com/office/drawing/2014/main" id="{83841D02-9CBB-499D-B5E9-E1C8830E9FAA}"/>
                </a:ext>
              </a:extLst>
            </p:cNvPr>
            <p:cNvSpPr/>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9" name="矩形 78">
              <a:extLst>
                <a:ext uri="{FF2B5EF4-FFF2-40B4-BE49-F238E27FC236}">
                  <a16:creationId xmlns:a16="http://schemas.microsoft.com/office/drawing/2014/main" id="{DB69181D-58D7-4B99-8605-2E855E4A2497}"/>
                </a:ext>
              </a:extLst>
            </p:cNvPr>
            <p:cNvSpPr/>
            <p:nvPr/>
          </p:nvSpPr>
          <p:spPr>
            <a:xfrm>
              <a:off x="4924448" y="1234532"/>
              <a:ext cx="2420684" cy="76617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实验结果</a:t>
              </a:r>
            </a:p>
          </p:txBody>
        </p:sp>
      </p:grpSp>
      <p:grpSp>
        <p:nvGrpSpPr>
          <p:cNvPr id="82" name="组合 81">
            <a:extLst>
              <a:ext uri="{FF2B5EF4-FFF2-40B4-BE49-F238E27FC236}">
                <a16:creationId xmlns:a16="http://schemas.microsoft.com/office/drawing/2014/main" id="{C8B6718B-0302-4E87-B9CA-5799B77C4B4B}"/>
              </a:ext>
            </a:extLst>
          </p:cNvPr>
          <p:cNvGrpSpPr/>
          <p:nvPr/>
        </p:nvGrpSpPr>
        <p:grpSpPr>
          <a:xfrm>
            <a:off x="5303910" y="5415337"/>
            <a:ext cx="3038130" cy="1236504"/>
            <a:chOff x="3327680" y="971340"/>
            <a:chExt cx="3288314" cy="1338328"/>
          </a:xfrm>
        </p:grpSpPr>
        <p:grpSp>
          <p:nvGrpSpPr>
            <p:cNvPr id="83" name="组合 82">
              <a:extLst>
                <a:ext uri="{FF2B5EF4-FFF2-40B4-BE49-F238E27FC236}">
                  <a16:creationId xmlns:a16="http://schemas.microsoft.com/office/drawing/2014/main" id="{7AAD3A01-3264-4D38-A48A-EFB3CA63ADE4}"/>
                </a:ext>
              </a:extLst>
            </p:cNvPr>
            <p:cNvGrpSpPr/>
            <p:nvPr/>
          </p:nvGrpSpPr>
          <p:grpSpPr>
            <a:xfrm>
              <a:off x="3327680" y="971340"/>
              <a:ext cx="1234272" cy="1234273"/>
              <a:chOff x="3327680" y="971340"/>
              <a:chExt cx="1234272" cy="1234273"/>
            </a:xfrm>
          </p:grpSpPr>
          <p:sp>
            <p:nvSpPr>
              <p:cNvPr id="86" name="椭圆 85">
                <a:extLst>
                  <a:ext uri="{FF2B5EF4-FFF2-40B4-BE49-F238E27FC236}">
                    <a16:creationId xmlns:a16="http://schemas.microsoft.com/office/drawing/2014/main" id="{377C6F4D-5951-43F9-AAD9-83F221C040F5}"/>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7" name="椭圆 86">
                <a:extLst>
                  <a:ext uri="{FF2B5EF4-FFF2-40B4-BE49-F238E27FC236}">
                    <a16:creationId xmlns:a16="http://schemas.microsoft.com/office/drawing/2014/main" id="{A2982C64-F5FC-4E0D-9EE4-0ABC102E6A56}"/>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84" name="矩形 83">
              <a:extLst>
                <a:ext uri="{FF2B5EF4-FFF2-40B4-BE49-F238E27FC236}">
                  <a16:creationId xmlns:a16="http://schemas.microsoft.com/office/drawing/2014/main" id="{B045FA7D-3CAC-43AB-AE5A-DBD78EDF3145}"/>
                </a:ext>
              </a:extLst>
            </p:cNvPr>
            <p:cNvSpPr/>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5" name="矩形 84">
              <a:extLst>
                <a:ext uri="{FF2B5EF4-FFF2-40B4-BE49-F238E27FC236}">
                  <a16:creationId xmlns:a16="http://schemas.microsoft.com/office/drawing/2014/main" id="{101CF134-3563-4DBE-9CEA-2AE620931B0C}"/>
                </a:ext>
              </a:extLst>
            </p:cNvPr>
            <p:cNvSpPr/>
            <p:nvPr/>
          </p:nvSpPr>
          <p:spPr>
            <a:xfrm>
              <a:off x="4924447" y="1234533"/>
              <a:ext cx="1691547" cy="9891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总结</a:t>
              </a:r>
            </a:p>
          </p:txBody>
        </p:sp>
      </p:grpSp>
    </p:spTree>
    <p:extLst>
      <p:ext uri="{BB962C8B-B14F-4D97-AF65-F5344CB8AC3E}">
        <p14:creationId xmlns:p14="http://schemas.microsoft.com/office/powerpoint/2010/main" val="313173796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解决方案</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latin typeface="微软雅黑" panose="020B0503020204020204" pitchFamily="34" charset="-122"/>
                <a:ea typeface="微软雅黑" panose="020B0503020204020204" pitchFamily="34" charset="-122"/>
              </a:rPr>
              <a:t>13</a:t>
            </a:fld>
            <a:endParaRPr lang="zh-CN"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699C4AC7-72FF-402D-848B-49FF7ED5197A}"/>
              </a:ext>
            </a:extLst>
          </p:cNvPr>
          <p:cNvSpPr txBox="1"/>
          <p:nvPr/>
        </p:nvSpPr>
        <p:spPr>
          <a:xfrm>
            <a:off x="369200" y="734684"/>
            <a:ext cx="12135512"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基于金字塔的分配调度</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(PAS)</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算法</a:t>
            </a:r>
            <a:endParaRPr lang="zh-CN" altLang="zh-CN"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箭头: 右 19">
            <a:extLst>
              <a:ext uri="{FF2B5EF4-FFF2-40B4-BE49-F238E27FC236}">
                <a16:creationId xmlns:a16="http://schemas.microsoft.com/office/drawing/2014/main" id="{07E9C2B4-7C6E-D1F3-AB7A-7FA1ECE73B13}"/>
              </a:ext>
            </a:extLst>
          </p:cNvPr>
          <p:cNvSpPr/>
          <p:nvPr/>
        </p:nvSpPr>
        <p:spPr>
          <a:xfrm>
            <a:off x="5585285" y="4034700"/>
            <a:ext cx="872221" cy="510207"/>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050D42DB-56C9-5EDB-BA8A-C9DFFA9C88E2}"/>
              </a:ext>
            </a:extLst>
          </p:cNvPr>
          <p:cNvSpPr/>
          <p:nvPr/>
        </p:nvSpPr>
        <p:spPr>
          <a:xfrm>
            <a:off x="2633373" y="3235750"/>
            <a:ext cx="2455565" cy="2317642"/>
          </a:xfrm>
          <a:prstGeom prst="rect">
            <a:avLst/>
          </a:prstGeom>
          <a:solidFill>
            <a:schemeClr val="accent5">
              <a:lumMod val="20000"/>
              <a:lumOff val="80000"/>
            </a:schemeClr>
          </a:solidFill>
          <a:ln w="28575">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4B2E85FE-9BBC-230D-886B-ECB744C1337F}"/>
              </a:ext>
            </a:extLst>
          </p:cNvPr>
          <p:cNvSpPr/>
          <p:nvPr/>
        </p:nvSpPr>
        <p:spPr>
          <a:xfrm>
            <a:off x="2840937" y="3547069"/>
            <a:ext cx="2040436" cy="686519"/>
          </a:xfrm>
          <a:prstGeom prst="rect">
            <a:avLst/>
          </a:prstGeom>
          <a:solidFill>
            <a:schemeClr val="bg1"/>
          </a:solidFill>
          <a:ln w="25400">
            <a:no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最优通信调度</a:t>
            </a:r>
          </a:p>
        </p:txBody>
      </p:sp>
      <p:sp>
        <p:nvSpPr>
          <p:cNvPr id="36" name="矩形 35">
            <a:extLst>
              <a:ext uri="{FF2B5EF4-FFF2-40B4-BE49-F238E27FC236}">
                <a16:creationId xmlns:a16="http://schemas.microsoft.com/office/drawing/2014/main" id="{4E218395-BDAE-088D-02D3-0D99905A5784}"/>
              </a:ext>
            </a:extLst>
          </p:cNvPr>
          <p:cNvSpPr/>
          <p:nvPr/>
        </p:nvSpPr>
        <p:spPr>
          <a:xfrm>
            <a:off x="2840937" y="4544907"/>
            <a:ext cx="2040436" cy="686519"/>
          </a:xfrm>
          <a:prstGeom prst="rect">
            <a:avLst/>
          </a:prstGeom>
          <a:solidFill>
            <a:schemeClr val="bg1"/>
          </a:solidFill>
          <a:ln w="25400">
            <a:noFill/>
            <a:prstDash val="dash"/>
            <a:extLst>
              <a:ext uri="{C807C97D-BFC1-408E-A445-0C87EB9F89A2}">
                <ask:lineSketchStyleProps xmlns:ask="http://schemas.microsoft.com/office/drawing/2018/sketchyshapes" sd="1219033472">
                  <a:custGeom>
                    <a:avLst/>
                    <a:gdLst>
                      <a:gd name="connsiteX0" fmla="*/ 0 w 2062453"/>
                      <a:gd name="connsiteY0" fmla="*/ 140790 h 844722"/>
                      <a:gd name="connsiteX1" fmla="*/ 140790 w 2062453"/>
                      <a:gd name="connsiteY1" fmla="*/ 0 h 844722"/>
                      <a:gd name="connsiteX2" fmla="*/ 1921663 w 2062453"/>
                      <a:gd name="connsiteY2" fmla="*/ 0 h 844722"/>
                      <a:gd name="connsiteX3" fmla="*/ 2062453 w 2062453"/>
                      <a:gd name="connsiteY3" fmla="*/ 140790 h 844722"/>
                      <a:gd name="connsiteX4" fmla="*/ 2062453 w 2062453"/>
                      <a:gd name="connsiteY4" fmla="*/ 703932 h 844722"/>
                      <a:gd name="connsiteX5" fmla="*/ 1921663 w 2062453"/>
                      <a:gd name="connsiteY5" fmla="*/ 844722 h 844722"/>
                      <a:gd name="connsiteX6" fmla="*/ 140790 w 2062453"/>
                      <a:gd name="connsiteY6" fmla="*/ 844722 h 844722"/>
                      <a:gd name="connsiteX7" fmla="*/ 0 w 2062453"/>
                      <a:gd name="connsiteY7" fmla="*/ 703932 h 844722"/>
                      <a:gd name="connsiteX8" fmla="*/ 0 w 2062453"/>
                      <a:gd name="connsiteY8" fmla="*/ 140790 h 84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2453" h="844722" extrusionOk="0">
                        <a:moveTo>
                          <a:pt x="0" y="140790"/>
                        </a:moveTo>
                        <a:cubicBezTo>
                          <a:pt x="-8644" y="57702"/>
                          <a:pt x="58164" y="1828"/>
                          <a:pt x="140790" y="0"/>
                        </a:cubicBezTo>
                        <a:cubicBezTo>
                          <a:pt x="865586" y="14841"/>
                          <a:pt x="1305321" y="54296"/>
                          <a:pt x="1921663" y="0"/>
                        </a:cubicBezTo>
                        <a:cubicBezTo>
                          <a:pt x="1990890" y="8329"/>
                          <a:pt x="2061664" y="67394"/>
                          <a:pt x="2062453" y="140790"/>
                        </a:cubicBezTo>
                        <a:cubicBezTo>
                          <a:pt x="2066707" y="312146"/>
                          <a:pt x="2094998" y="498668"/>
                          <a:pt x="2062453" y="703932"/>
                        </a:cubicBezTo>
                        <a:cubicBezTo>
                          <a:pt x="2077153" y="783432"/>
                          <a:pt x="2000387" y="842730"/>
                          <a:pt x="1921663" y="844722"/>
                        </a:cubicBezTo>
                        <a:cubicBezTo>
                          <a:pt x="1252951" y="764383"/>
                          <a:pt x="420883" y="795810"/>
                          <a:pt x="140790" y="844722"/>
                        </a:cubicBezTo>
                        <a:cubicBezTo>
                          <a:pt x="62788" y="842375"/>
                          <a:pt x="-7131" y="791598"/>
                          <a:pt x="0" y="703932"/>
                        </a:cubicBezTo>
                        <a:cubicBezTo>
                          <a:pt x="23250" y="646664"/>
                          <a:pt x="16398" y="197602"/>
                          <a:pt x="0" y="140790"/>
                        </a:cubicBezTo>
                        <a:close/>
                      </a:path>
                    </a:pathLst>
                  </a:custGeom>
                  <ask:type>
                    <ask:lineSketchNone/>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最优计算分配</a:t>
            </a:r>
          </a:p>
        </p:txBody>
      </p:sp>
      <p:sp>
        <p:nvSpPr>
          <p:cNvPr id="12" name="矩形 11">
            <a:extLst>
              <a:ext uri="{FF2B5EF4-FFF2-40B4-BE49-F238E27FC236}">
                <a16:creationId xmlns:a16="http://schemas.microsoft.com/office/drawing/2014/main" id="{F9CD77DC-23ED-1C5B-44A9-A0C228394E00}"/>
              </a:ext>
            </a:extLst>
          </p:cNvPr>
          <p:cNvSpPr/>
          <p:nvPr/>
        </p:nvSpPr>
        <p:spPr>
          <a:xfrm>
            <a:off x="2644478" y="2025733"/>
            <a:ext cx="2455565" cy="974453"/>
          </a:xfrm>
          <a:prstGeom prst="rect">
            <a:avLst/>
          </a:prstGeom>
          <a:solidFill>
            <a:schemeClr val="accent1">
              <a:lumMod val="40000"/>
              <a:lumOff val="60000"/>
            </a:schemeClr>
          </a:solidFill>
          <a:ln w="28575">
            <a:noFill/>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2400" b="1" i="0" dirty="0">
                <a:effectLst/>
                <a:latin typeface="微软雅黑" panose="020B0503020204020204" pitchFamily="34" charset="-122"/>
                <a:ea typeface="微软雅黑" panose="020B0503020204020204" pitchFamily="34" charset="-122"/>
              </a:rPr>
              <a:t>基于金字塔的计算模型</a:t>
            </a:r>
            <a:endParaRPr lang="zh-CN" altLang="en-US" sz="2400" b="1"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09BE4D68-32E9-FC10-EDC4-1B8ED891E0EC}"/>
              </a:ext>
            </a:extLst>
          </p:cNvPr>
          <p:cNvSpPr/>
          <p:nvPr/>
        </p:nvSpPr>
        <p:spPr>
          <a:xfrm>
            <a:off x="6953853" y="3212976"/>
            <a:ext cx="3024336" cy="2340416"/>
          </a:xfrm>
          <a:prstGeom prst="rect">
            <a:avLst/>
          </a:prstGeom>
          <a:solidFill>
            <a:schemeClr val="accent5">
              <a:lumMod val="20000"/>
              <a:lumOff val="80000"/>
            </a:schemeClr>
          </a:solidFill>
          <a:ln w="28575">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D659D6ED-7010-1052-924D-2E8DF2088410}"/>
              </a:ext>
            </a:extLst>
          </p:cNvPr>
          <p:cNvSpPr/>
          <p:nvPr/>
        </p:nvSpPr>
        <p:spPr>
          <a:xfrm>
            <a:off x="7201184" y="3872939"/>
            <a:ext cx="2529674" cy="1015227"/>
          </a:xfrm>
          <a:prstGeom prst="rect">
            <a:avLst/>
          </a:prstGeom>
          <a:solidFill>
            <a:schemeClr val="bg1"/>
          </a:solidFill>
          <a:ln w="25400">
            <a:no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子任务分配给每个设备</a:t>
            </a:r>
          </a:p>
        </p:txBody>
      </p:sp>
      <p:sp>
        <p:nvSpPr>
          <p:cNvPr id="11" name="矩形 10">
            <a:extLst>
              <a:ext uri="{FF2B5EF4-FFF2-40B4-BE49-F238E27FC236}">
                <a16:creationId xmlns:a16="http://schemas.microsoft.com/office/drawing/2014/main" id="{90A8DDAC-EE34-88ED-A966-E8ABB3420E8A}"/>
              </a:ext>
            </a:extLst>
          </p:cNvPr>
          <p:cNvSpPr/>
          <p:nvPr/>
        </p:nvSpPr>
        <p:spPr>
          <a:xfrm>
            <a:off x="6953853" y="2025732"/>
            <a:ext cx="3024336" cy="974453"/>
          </a:xfrm>
          <a:prstGeom prst="rect">
            <a:avLst/>
          </a:prstGeom>
          <a:solidFill>
            <a:schemeClr val="accent1">
              <a:lumMod val="40000"/>
              <a:lumOff val="60000"/>
            </a:schemeClr>
          </a:solidFill>
          <a:ln w="28575">
            <a:noFill/>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2400" b="1" i="0" dirty="0">
                <a:effectLst/>
                <a:latin typeface="微软雅黑" panose="020B0503020204020204" pitchFamily="34" charset="-122"/>
                <a:ea typeface="微软雅黑" panose="020B0503020204020204" pitchFamily="34" charset="-122"/>
              </a:rPr>
              <a:t>近似任务分配算法</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0503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解决方案</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latin typeface="微软雅黑" panose="020B0503020204020204" pitchFamily="34" charset="-122"/>
                <a:ea typeface="微软雅黑" panose="020B0503020204020204" pitchFamily="34" charset="-122"/>
              </a:rPr>
              <a:t>14</a:t>
            </a:fld>
            <a:endParaRPr lang="zh-CN"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699C4AC7-72FF-402D-848B-49FF7ED5197A}"/>
              </a:ext>
            </a:extLst>
          </p:cNvPr>
          <p:cNvSpPr txBox="1"/>
          <p:nvPr/>
        </p:nvSpPr>
        <p:spPr>
          <a:xfrm>
            <a:off x="369201" y="734684"/>
            <a:ext cx="4430655"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基于金字塔的计算模型</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ABAAF5D2-9E5F-C997-A98B-5C613079DAF0}"/>
              </a:ext>
            </a:extLst>
          </p:cNvPr>
          <p:cNvPicPr>
            <a:picLocks noChangeAspect="1"/>
          </p:cNvPicPr>
          <p:nvPr/>
        </p:nvPicPr>
        <p:blipFill rotWithShape="1">
          <a:blip r:embed="rId3"/>
          <a:srcRect l="2764" t="11518" r="51495"/>
          <a:stretch/>
        </p:blipFill>
        <p:spPr>
          <a:xfrm>
            <a:off x="839416" y="1988840"/>
            <a:ext cx="4087566" cy="2028628"/>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CFFFF02-20BF-5F20-C7C9-0BC80FD77B9D}"/>
                  </a:ext>
                </a:extLst>
              </p:cNvPr>
              <p:cNvSpPr txBox="1"/>
              <p:nvPr/>
            </p:nvSpPr>
            <p:spPr>
              <a:xfrm>
                <a:off x="847670" y="1397238"/>
                <a:ext cx="9649072" cy="507190"/>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p"/>
                  <a:defRPr/>
                </a:pPr>
                <a:r>
                  <a:rPr lang="zh-CN" altLang="en-US" dirty="0">
                    <a:solidFill>
                      <a:srgbClr val="000000"/>
                    </a:solidFill>
                    <a:latin typeface="+mj-lt"/>
                    <a:ea typeface="微软雅黑" panose="020B0503020204020204" pitchFamily="34" charset="-122"/>
                  </a:rPr>
                  <a:t>设</a:t>
                </a:r>
                <a14:m>
                  <m:oMath xmlns:m="http://schemas.openxmlformats.org/officeDocument/2006/math">
                    <m:sSub>
                      <m:sSubPr>
                        <m:ctrlPr>
                          <a:rPr lang="en-US" altLang="zh-CN" sz="1800" i="1" dirty="0" smtClean="0">
                            <a:solidFill>
                              <a:srgbClr val="000000"/>
                            </a:solidFill>
                            <a:latin typeface="Cambria Math" panose="02040503050406030204" pitchFamily="18" charset="0"/>
                            <a:ea typeface="微软雅黑" panose="020B0503020204020204" pitchFamily="34" charset="-122"/>
                          </a:rPr>
                        </m:ctrlPr>
                      </m:sSubPr>
                      <m:e>
                        <m:r>
                          <a:rPr lang="en-US" altLang="zh-CN" b="0" i="1" dirty="0">
                            <a:solidFill>
                              <a:srgbClr val="000000"/>
                            </a:solidFill>
                            <a:latin typeface="Cambria Math" panose="02040503050406030204" pitchFamily="18" charset="0"/>
                            <a:ea typeface="微软雅黑" panose="020B0503020204020204" pitchFamily="34" charset="-122"/>
                          </a:rPr>
                          <m:t>𝐿</m:t>
                        </m:r>
                      </m:e>
                      <m:sub>
                        <m:r>
                          <a:rPr lang="en-US" altLang="zh-CN" b="0" i="1" dirty="0">
                            <a:solidFill>
                              <a:srgbClr val="000000"/>
                            </a:solidFill>
                            <a:latin typeface="Cambria Math" panose="02040503050406030204" pitchFamily="18" charset="0"/>
                            <a:ea typeface="微软雅黑" panose="020B0503020204020204" pitchFamily="34" charset="-122"/>
                          </a:rPr>
                          <m:t>𝑜𝑝𝑡</m:t>
                        </m:r>
                      </m:sub>
                    </m:sSub>
                  </m:oMath>
                </a14:m>
                <a:r>
                  <a:rPr lang="zh-CN" altLang="en-US" dirty="0">
                    <a:solidFill>
                      <a:srgbClr val="000000"/>
                    </a:solidFill>
                    <a:latin typeface="+mj-lt"/>
                    <a:ea typeface="微软雅黑" panose="020B0503020204020204" pitchFamily="34" charset="-122"/>
                  </a:rPr>
                  <a:t>为最优时延，</a:t>
                </a:r>
                <a14:m>
                  <m:oMath xmlns:m="http://schemas.openxmlformats.org/officeDocument/2006/math">
                    <m:sSub>
                      <m:sSubPr>
                        <m:ctrlPr>
                          <a:rPr lang="en-US" altLang="zh-CN" i="1" dirty="0" smtClean="0">
                            <a:solidFill>
                              <a:srgbClr val="000000"/>
                            </a:solidFill>
                            <a:latin typeface="Cambria Math" panose="02040503050406030204" pitchFamily="18" charset="0"/>
                            <a:ea typeface="微软雅黑" panose="020B0503020204020204" pitchFamily="34" charset="-122"/>
                          </a:rPr>
                        </m:ctrlPr>
                      </m:sSubPr>
                      <m:e>
                        <m:r>
                          <a:rPr lang="en-US" altLang="zh-CN" b="0" i="1" dirty="0">
                            <a:solidFill>
                              <a:srgbClr val="000000"/>
                            </a:solidFill>
                            <a:latin typeface="Cambria Math" panose="02040503050406030204" pitchFamily="18" charset="0"/>
                            <a:ea typeface="微软雅黑" panose="020B0503020204020204" pitchFamily="34" charset="-122"/>
                          </a:rPr>
                          <m:t>𝑊</m:t>
                        </m:r>
                      </m:e>
                      <m:sub>
                        <m:r>
                          <a:rPr lang="en-US" altLang="zh-CN" b="0" i="1" dirty="0" smtClean="0">
                            <a:solidFill>
                              <a:srgbClr val="000000"/>
                            </a:solidFill>
                            <a:latin typeface="Cambria Math" panose="02040503050406030204" pitchFamily="18" charset="0"/>
                            <a:ea typeface="微软雅黑" panose="020B0503020204020204" pitchFamily="34" charset="-122"/>
                          </a:rPr>
                          <m:t>𝐹</m:t>
                        </m:r>
                      </m:sub>
                    </m:sSub>
                  </m:oMath>
                </a14:m>
                <a:r>
                  <a:rPr lang="zh-CN" altLang="en-US" dirty="0">
                    <a:solidFill>
                      <a:srgbClr val="000000"/>
                    </a:solidFill>
                    <a:latin typeface="+mj-lt"/>
                    <a:ea typeface="微软雅黑" panose="020B0503020204020204" pitchFamily="34" charset="-122"/>
                  </a:rPr>
                  <a:t> 和 </a:t>
                </a:r>
                <a14:m>
                  <m:oMath xmlns:m="http://schemas.openxmlformats.org/officeDocument/2006/math">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b="0" i="1" dirty="0">
                            <a:solidFill>
                              <a:srgbClr val="000000"/>
                            </a:solidFill>
                            <a:latin typeface="Cambria Math" panose="02040503050406030204" pitchFamily="18" charset="0"/>
                            <a:ea typeface="微软雅黑" panose="020B0503020204020204" pitchFamily="34" charset="-122"/>
                          </a:rPr>
                          <m:t>𝑊</m:t>
                        </m:r>
                      </m:e>
                      <m:sub>
                        <m:r>
                          <a:rPr lang="en-US" altLang="zh-CN" b="0" i="1" dirty="0" smtClean="0">
                            <a:solidFill>
                              <a:srgbClr val="000000"/>
                            </a:solidFill>
                            <a:latin typeface="Cambria Math" panose="02040503050406030204" pitchFamily="18" charset="0"/>
                            <a:ea typeface="微软雅黑" panose="020B0503020204020204" pitchFamily="34" charset="-122"/>
                          </a:rPr>
                          <m:t>𝐵</m:t>
                        </m:r>
                      </m:sub>
                    </m:sSub>
                  </m:oMath>
                </a14:m>
                <a:r>
                  <a:rPr lang="zh-CN" altLang="en-US" dirty="0">
                    <a:solidFill>
                      <a:srgbClr val="000000"/>
                    </a:solidFill>
                    <a:latin typeface="+mj-lt"/>
                    <a:ea typeface="微软雅黑" panose="020B0503020204020204" pitchFamily="34" charset="-122"/>
                  </a:rPr>
                  <a:t>分别表示所有设备在向前和向后通信过程中完成的总工作量。</a:t>
                </a:r>
                <a:endParaRPr lang="en-US" altLang="zh-CN" dirty="0">
                  <a:solidFill>
                    <a:srgbClr val="000000"/>
                  </a:solidFill>
                  <a:latin typeface="+mj-lt"/>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0CFFFF02-20BF-5F20-C7C9-0BC80FD77B9D}"/>
                  </a:ext>
                </a:extLst>
              </p:cNvPr>
              <p:cNvSpPr txBox="1">
                <a:spLocks noRot="1" noChangeAspect="1" noMove="1" noResize="1" noEditPoints="1" noAdjustHandles="1" noChangeArrowheads="1" noChangeShapeType="1" noTextEdit="1"/>
              </p:cNvSpPr>
              <p:nvPr/>
            </p:nvSpPr>
            <p:spPr>
              <a:xfrm>
                <a:off x="847670" y="1397238"/>
                <a:ext cx="9649072" cy="507190"/>
              </a:xfrm>
              <a:prstGeom prst="rect">
                <a:avLst/>
              </a:prstGeom>
              <a:blipFill>
                <a:blip r:embed="rId4"/>
                <a:stretch>
                  <a:fillRect l="-379" r="-505" b="-13253"/>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D73AEDB9-A517-33C1-1096-2AE96B10D8C1}"/>
              </a:ext>
            </a:extLst>
          </p:cNvPr>
          <p:cNvPicPr>
            <a:picLocks noChangeAspect="1"/>
          </p:cNvPicPr>
          <p:nvPr/>
        </p:nvPicPr>
        <p:blipFill>
          <a:blip r:embed="rId5"/>
          <a:stretch>
            <a:fillRect/>
          </a:stretch>
        </p:blipFill>
        <p:spPr>
          <a:xfrm>
            <a:off x="867451" y="4270435"/>
            <a:ext cx="4059531" cy="843801"/>
          </a:xfrm>
          <a:prstGeom prst="rect">
            <a:avLst/>
          </a:prstGeom>
        </p:spPr>
      </p:pic>
      <p:sp>
        <p:nvSpPr>
          <p:cNvPr id="18" name="左大括号 17">
            <a:extLst>
              <a:ext uri="{FF2B5EF4-FFF2-40B4-BE49-F238E27FC236}">
                <a16:creationId xmlns:a16="http://schemas.microsoft.com/office/drawing/2014/main" id="{E96D0F6E-CD08-994E-337C-C4413E707B98}"/>
              </a:ext>
            </a:extLst>
          </p:cNvPr>
          <p:cNvSpPr/>
          <p:nvPr/>
        </p:nvSpPr>
        <p:spPr>
          <a:xfrm rot="16200000">
            <a:off x="3888512" y="3140005"/>
            <a:ext cx="362295" cy="1552430"/>
          </a:xfrm>
          <a:prstGeom prst="leftBrace">
            <a:avLst>
              <a:gd name="adj1" fmla="val 34177"/>
              <a:gd name="adj2" fmla="val 49471"/>
            </a:avLst>
          </a:prstGeom>
          <a:ln w="19050">
            <a:solidFill>
              <a:srgbClr val="5B9BD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9" name="左大括号 18">
            <a:extLst>
              <a:ext uri="{FF2B5EF4-FFF2-40B4-BE49-F238E27FC236}">
                <a16:creationId xmlns:a16="http://schemas.microsoft.com/office/drawing/2014/main" id="{CE52D2AC-64B4-C425-5F35-CFAC70049C15}"/>
              </a:ext>
            </a:extLst>
          </p:cNvPr>
          <p:cNvSpPr/>
          <p:nvPr/>
        </p:nvSpPr>
        <p:spPr>
          <a:xfrm rot="16200000">
            <a:off x="1629128" y="2999330"/>
            <a:ext cx="362297" cy="1797701"/>
          </a:xfrm>
          <a:prstGeom prst="leftBrace">
            <a:avLst>
              <a:gd name="adj1" fmla="val 34177"/>
              <a:gd name="adj2" fmla="val 50028"/>
            </a:avLst>
          </a:prstGeom>
          <a:ln w="19050">
            <a:solidFill>
              <a:srgbClr val="5B9BD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D4800061-48B9-8180-F880-315D2184D88D}"/>
              </a:ext>
            </a:extLst>
          </p:cNvPr>
          <p:cNvSpPr/>
          <p:nvPr/>
        </p:nvSpPr>
        <p:spPr>
          <a:xfrm>
            <a:off x="1862089" y="4673431"/>
            <a:ext cx="1466431" cy="843801"/>
          </a:xfrm>
          <a:prstGeom prst="rect">
            <a:avLst/>
          </a:prstGeom>
          <a:noFill/>
          <a:ln w="22225">
            <a:solidFill>
              <a:srgbClr val="FF0000"/>
            </a:solidFill>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1D1FE44D-B3D8-A6C8-2662-926E78FDCA79}"/>
              </a:ext>
            </a:extLst>
          </p:cNvPr>
          <p:cNvSpPr/>
          <p:nvPr/>
        </p:nvSpPr>
        <p:spPr>
          <a:xfrm>
            <a:off x="3544104" y="4673431"/>
            <a:ext cx="1466431" cy="843801"/>
          </a:xfrm>
          <a:prstGeom prst="rect">
            <a:avLst/>
          </a:prstGeom>
          <a:noFill/>
          <a:ln w="22225">
            <a:solidFill>
              <a:srgbClr val="00B050"/>
            </a:solidFill>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6EAF3EAC-6ED2-C78E-2B51-A1049234EC42}"/>
              </a:ext>
            </a:extLst>
          </p:cNvPr>
          <p:cNvSpPr txBox="1"/>
          <p:nvPr/>
        </p:nvSpPr>
        <p:spPr>
          <a:xfrm>
            <a:off x="2037564" y="5127615"/>
            <a:ext cx="1178116" cy="369332"/>
          </a:xfrm>
          <a:prstGeom prst="rect">
            <a:avLst/>
          </a:prstGeom>
          <a:noFill/>
        </p:spPr>
        <p:txBody>
          <a:bodyPr wrap="square" rtlCol="0">
            <a:spAutoFit/>
          </a:bodyPr>
          <a:lstStyle/>
          <a:p>
            <a:r>
              <a:rPr lang="zh-CN" altLang="en-US" dirty="0">
                <a:solidFill>
                  <a:srgbClr val="FF0000"/>
                </a:solidFill>
                <a:latin typeface="+mj-lt"/>
                <a:ea typeface="微软雅黑" panose="020B0503020204020204" pitchFamily="34" charset="-122"/>
              </a:rPr>
              <a:t>前向通信</a:t>
            </a:r>
          </a:p>
        </p:txBody>
      </p:sp>
      <p:sp>
        <p:nvSpPr>
          <p:cNvPr id="26" name="文本框 25">
            <a:extLst>
              <a:ext uri="{FF2B5EF4-FFF2-40B4-BE49-F238E27FC236}">
                <a16:creationId xmlns:a16="http://schemas.microsoft.com/office/drawing/2014/main" id="{BA845C29-F7E7-CBF0-AE88-3B5F988836F4}"/>
              </a:ext>
            </a:extLst>
          </p:cNvPr>
          <p:cNvSpPr txBox="1"/>
          <p:nvPr/>
        </p:nvSpPr>
        <p:spPr>
          <a:xfrm>
            <a:off x="3714391" y="5131068"/>
            <a:ext cx="1131484" cy="369332"/>
          </a:xfrm>
          <a:prstGeom prst="rect">
            <a:avLst/>
          </a:prstGeom>
          <a:noFill/>
        </p:spPr>
        <p:txBody>
          <a:bodyPr wrap="square" rtlCol="0">
            <a:spAutoFit/>
          </a:bodyPr>
          <a:lstStyle/>
          <a:p>
            <a:r>
              <a:rPr lang="zh-CN" altLang="en-US" dirty="0">
                <a:solidFill>
                  <a:srgbClr val="00B050"/>
                </a:solidFill>
                <a:latin typeface="+mj-lt"/>
                <a:ea typeface="微软雅黑" panose="020B0503020204020204" pitchFamily="34" charset="-122"/>
              </a:rPr>
              <a:t>后向通信</a:t>
            </a:r>
          </a:p>
        </p:txBody>
      </p:sp>
      <p:pic>
        <p:nvPicPr>
          <p:cNvPr id="30" name="图片 29">
            <a:extLst>
              <a:ext uri="{FF2B5EF4-FFF2-40B4-BE49-F238E27FC236}">
                <a16:creationId xmlns:a16="http://schemas.microsoft.com/office/drawing/2014/main" id="{481DB5AD-29DE-BD09-DFC5-5CEC744B20C9}"/>
              </a:ext>
            </a:extLst>
          </p:cNvPr>
          <p:cNvPicPr>
            <a:picLocks noChangeAspect="1"/>
          </p:cNvPicPr>
          <p:nvPr/>
        </p:nvPicPr>
        <p:blipFill rotWithShape="1">
          <a:blip r:embed="rId3"/>
          <a:srcRect l="51577" t="9348" r="1913"/>
          <a:stretch/>
        </p:blipFill>
        <p:spPr>
          <a:xfrm>
            <a:off x="5663952" y="1888436"/>
            <a:ext cx="4248472" cy="2139124"/>
          </a:xfrm>
          <a:prstGeom prst="rect">
            <a:avLst/>
          </a:prstGeom>
        </p:spPr>
      </p:pic>
      <p:sp>
        <p:nvSpPr>
          <p:cNvPr id="32" name="文本框 31">
            <a:extLst>
              <a:ext uri="{FF2B5EF4-FFF2-40B4-BE49-F238E27FC236}">
                <a16:creationId xmlns:a16="http://schemas.microsoft.com/office/drawing/2014/main" id="{22C16919-63E1-F47D-BF3C-8F8758E15E50}"/>
              </a:ext>
            </a:extLst>
          </p:cNvPr>
          <p:cNvSpPr txBox="1"/>
          <p:nvPr/>
        </p:nvSpPr>
        <p:spPr>
          <a:xfrm>
            <a:off x="5459271" y="4165059"/>
            <a:ext cx="5821305" cy="2120452"/>
          </a:xfrm>
          <a:prstGeom prst="rect">
            <a:avLst/>
          </a:prstGeom>
          <a:noFill/>
        </p:spPr>
        <p:txBody>
          <a:bodyPr wrap="square">
            <a:spAutoFit/>
          </a:bodyPr>
          <a:lstStyle/>
          <a:p>
            <a:pPr>
              <a:lnSpc>
                <a:spcPct val="150000"/>
              </a:lnSpc>
            </a:pPr>
            <a:r>
              <a:rPr lang="zh-CN" altLang="en-US" dirty="0">
                <a:solidFill>
                  <a:srgbClr val="000000"/>
                </a:solidFill>
                <a:latin typeface="+mj-lt"/>
                <a:ea typeface="微软雅黑" panose="020B0503020204020204" pitchFamily="34" charset="-122"/>
              </a:rPr>
              <a:t>金字塔计算模型定义为如图</a:t>
            </a:r>
            <a:r>
              <a:rPr lang="en-US" altLang="zh-CN" dirty="0">
                <a:solidFill>
                  <a:srgbClr val="000000"/>
                </a:solidFill>
                <a:latin typeface="+mj-lt"/>
                <a:ea typeface="微软雅黑" panose="020B0503020204020204" pitchFamily="34" charset="-122"/>
              </a:rPr>
              <a:t>(b)</a:t>
            </a:r>
            <a:r>
              <a:rPr lang="zh-CN" altLang="en-US" dirty="0">
                <a:solidFill>
                  <a:srgbClr val="000000"/>
                </a:solidFill>
                <a:latin typeface="+mj-lt"/>
                <a:ea typeface="微软雅黑" panose="020B0503020204020204" pitchFamily="34" charset="-122"/>
              </a:rPr>
              <a:t>所示的分布式计算模型，其中</a:t>
            </a:r>
            <a:r>
              <a:rPr lang="en-US" altLang="zh-CN" dirty="0">
                <a:solidFill>
                  <a:srgbClr val="000000"/>
                </a:solidFill>
                <a:latin typeface="+mj-lt"/>
                <a:ea typeface="微软雅黑" panose="020B0503020204020204" pitchFamily="34" charset="-122"/>
              </a:rPr>
              <a:t>:</a:t>
            </a:r>
          </a:p>
          <a:p>
            <a:pPr marL="342900" indent="-342900">
              <a:lnSpc>
                <a:spcPct val="150000"/>
              </a:lnSpc>
              <a:buFont typeface="+mj-ea"/>
              <a:buAutoNum type="circleNumDbPlain"/>
            </a:pPr>
            <a:r>
              <a:rPr lang="zh-CN" altLang="en-US" dirty="0">
                <a:solidFill>
                  <a:srgbClr val="000000"/>
                </a:solidFill>
                <a:latin typeface="+mj-lt"/>
                <a:ea typeface="微软雅黑" panose="020B0503020204020204" pitchFamily="34" charset="-122"/>
              </a:rPr>
              <a:t>每个设备的前向通信调度早于所有设备的后向通信</a:t>
            </a:r>
            <a:r>
              <a:rPr lang="en-US" altLang="zh-CN" dirty="0">
                <a:solidFill>
                  <a:srgbClr val="000000"/>
                </a:solidFill>
                <a:latin typeface="+mj-lt"/>
                <a:ea typeface="微软雅黑" panose="020B0503020204020204" pitchFamily="34" charset="-122"/>
              </a:rPr>
              <a:t>;</a:t>
            </a:r>
          </a:p>
          <a:p>
            <a:pPr marL="342900" indent="-342900">
              <a:lnSpc>
                <a:spcPct val="150000"/>
              </a:lnSpc>
              <a:buFont typeface="+mj-ea"/>
              <a:buAutoNum type="circleNumDbPlain"/>
            </a:pPr>
            <a:r>
              <a:rPr lang="zh-CN" altLang="en-US" dirty="0">
                <a:solidFill>
                  <a:srgbClr val="000000"/>
                </a:solidFill>
                <a:latin typeface="+mj-lt"/>
                <a:ea typeface="微软雅黑" panose="020B0503020204020204" pitchFamily="34" charset="-122"/>
              </a:rPr>
              <a:t>任意两个前向通信之间存在非空闲时间</a:t>
            </a:r>
            <a:r>
              <a:rPr lang="en-US" altLang="zh-CN" dirty="0">
                <a:solidFill>
                  <a:srgbClr val="000000"/>
                </a:solidFill>
                <a:latin typeface="+mj-lt"/>
                <a:ea typeface="微软雅黑" panose="020B0503020204020204" pitchFamily="34" charset="-122"/>
              </a:rPr>
              <a:t>;</a:t>
            </a:r>
            <a:r>
              <a:rPr lang="zh-CN" altLang="en-US" dirty="0">
                <a:solidFill>
                  <a:srgbClr val="000000"/>
                </a:solidFill>
                <a:latin typeface="+mj-lt"/>
                <a:ea typeface="微软雅黑" panose="020B0503020204020204" pitchFamily="34" charset="-122"/>
              </a:rPr>
              <a:t>（引理</a:t>
            </a:r>
            <a:r>
              <a:rPr lang="en-US" altLang="zh-CN" dirty="0">
                <a:solidFill>
                  <a:srgbClr val="000000"/>
                </a:solidFill>
                <a:latin typeface="+mj-lt"/>
                <a:ea typeface="微软雅黑" panose="020B0503020204020204" pitchFamily="34" charset="-122"/>
              </a:rPr>
              <a:t>1</a:t>
            </a:r>
            <a:r>
              <a:rPr lang="zh-CN" altLang="en-US" dirty="0">
                <a:solidFill>
                  <a:srgbClr val="000000"/>
                </a:solidFill>
                <a:latin typeface="+mj-lt"/>
                <a:ea typeface="微软雅黑" panose="020B0503020204020204" pitchFamily="34" charset="-122"/>
              </a:rPr>
              <a:t>）</a:t>
            </a:r>
            <a:endParaRPr lang="en-US" altLang="zh-CN" dirty="0">
              <a:solidFill>
                <a:srgbClr val="000000"/>
              </a:solidFill>
              <a:latin typeface="+mj-lt"/>
              <a:ea typeface="微软雅黑" panose="020B0503020204020204" pitchFamily="34" charset="-122"/>
            </a:endParaRPr>
          </a:p>
          <a:p>
            <a:pPr marL="342900" indent="-342900">
              <a:lnSpc>
                <a:spcPct val="150000"/>
              </a:lnSpc>
              <a:buFont typeface="+mj-ea"/>
              <a:buAutoNum type="circleNumDbPlain"/>
            </a:pPr>
            <a:r>
              <a:rPr lang="zh-CN" altLang="en-US" dirty="0">
                <a:solidFill>
                  <a:srgbClr val="000000"/>
                </a:solidFill>
                <a:latin typeface="+mj-lt"/>
                <a:ea typeface="微软雅黑" panose="020B0503020204020204" pitchFamily="34" charset="-122"/>
              </a:rPr>
              <a:t>后向通信的调度顺序与前向通信的调度顺序相反。</a:t>
            </a:r>
          </a:p>
        </p:txBody>
      </p:sp>
      <p:sp>
        <p:nvSpPr>
          <p:cNvPr id="34" name="文本框 33">
            <a:extLst>
              <a:ext uri="{FF2B5EF4-FFF2-40B4-BE49-F238E27FC236}">
                <a16:creationId xmlns:a16="http://schemas.microsoft.com/office/drawing/2014/main" id="{CE0A472E-27A0-5588-0913-B20BB220492D}"/>
              </a:ext>
            </a:extLst>
          </p:cNvPr>
          <p:cNvSpPr txBox="1"/>
          <p:nvPr/>
        </p:nvSpPr>
        <p:spPr>
          <a:xfrm>
            <a:off x="714152" y="5710019"/>
            <a:ext cx="4430655" cy="646331"/>
          </a:xfrm>
          <a:prstGeom prst="rect">
            <a:avLst/>
          </a:prstGeom>
          <a:noFill/>
        </p:spPr>
        <p:txBody>
          <a:bodyPr wrap="square">
            <a:spAutoFit/>
          </a:bodyPr>
          <a:lstStyle/>
          <a:p>
            <a:r>
              <a:rPr lang="zh-CN" altLang="en-US" sz="1800" b="0" i="0" dirty="0">
                <a:effectLst/>
                <a:latin typeface="-apple-system"/>
              </a:rPr>
              <a:t>在所有的后向通信之前，先调度每个设备的</a:t>
            </a:r>
            <a:r>
              <a:rPr lang="zh-CN" altLang="en-US" dirty="0">
                <a:latin typeface="-apple-system"/>
              </a:rPr>
              <a:t>前向</a:t>
            </a:r>
            <a:r>
              <a:rPr lang="zh-CN" altLang="en-US" sz="1800" b="0" i="0" dirty="0">
                <a:effectLst/>
                <a:latin typeface="-apple-system"/>
              </a:rPr>
              <a:t>通信对降低整体的时延是最优的</a:t>
            </a:r>
            <a:r>
              <a:rPr lang="en-US" altLang="zh-CN" sz="1800" b="0" i="0" baseline="30000" dirty="0">
                <a:effectLst/>
                <a:latin typeface="-apple-system"/>
              </a:rPr>
              <a:t>[2]</a:t>
            </a:r>
            <a:r>
              <a:rPr lang="zh-CN" altLang="en-US" sz="1800" b="0" i="0" dirty="0">
                <a:effectLst/>
                <a:latin typeface="-apple-system"/>
              </a:rPr>
              <a:t>。</a:t>
            </a:r>
            <a:endParaRPr lang="zh-CN" altLang="en-US" dirty="0"/>
          </a:p>
        </p:txBody>
      </p:sp>
      <p:sp>
        <p:nvSpPr>
          <p:cNvPr id="3" name="文本框 2">
            <a:extLst>
              <a:ext uri="{FF2B5EF4-FFF2-40B4-BE49-F238E27FC236}">
                <a16:creationId xmlns:a16="http://schemas.microsoft.com/office/drawing/2014/main" id="{9A0D4C60-5875-99F7-56E3-93183FC93CAE}"/>
              </a:ext>
            </a:extLst>
          </p:cNvPr>
          <p:cNvSpPr txBox="1"/>
          <p:nvPr/>
        </p:nvSpPr>
        <p:spPr>
          <a:xfrm>
            <a:off x="214678" y="6399581"/>
            <a:ext cx="10898547" cy="461665"/>
          </a:xfrm>
          <a:prstGeom prst="rect">
            <a:avLst/>
          </a:prstGeom>
          <a:noFill/>
        </p:spPr>
        <p:txBody>
          <a:bodyPr wrap="square">
            <a:spAutoFit/>
          </a:bodyPr>
          <a:lstStyle/>
          <a:p>
            <a:r>
              <a:rPr lang="en-US" altLang="zh-CN" sz="1200" dirty="0"/>
              <a:t>[2]</a:t>
            </a:r>
            <a:r>
              <a:rPr lang="zh-CN" altLang="en-US" sz="1200" dirty="0"/>
              <a:t>X. Gong, "Delay-Optimal Distributed Edge Computing in Wireless Edge Networks," IEEE INFOCOM 2020 - IEEE Conference on Computer Communications, Toronto, ON, Canada, 2020, pp. 2629-2638.</a:t>
            </a:r>
          </a:p>
        </p:txBody>
      </p:sp>
    </p:spTree>
    <p:extLst>
      <p:ext uri="{BB962C8B-B14F-4D97-AF65-F5344CB8AC3E}">
        <p14:creationId xmlns:p14="http://schemas.microsoft.com/office/powerpoint/2010/main" val="2555405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解决方案</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latin typeface="微软雅黑" panose="020B0503020204020204" pitchFamily="34" charset="-122"/>
                <a:ea typeface="微软雅黑" panose="020B0503020204020204" pitchFamily="34" charset="-122"/>
              </a:rPr>
              <a:t>15</a:t>
            </a:fld>
            <a:endParaRPr lang="zh-CN"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699C4AC7-72FF-402D-848B-49FF7ED5197A}"/>
              </a:ext>
            </a:extLst>
          </p:cNvPr>
          <p:cNvSpPr txBox="1"/>
          <p:nvPr/>
        </p:nvSpPr>
        <p:spPr>
          <a:xfrm>
            <a:off x="369201" y="734684"/>
            <a:ext cx="4430655"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基于金字塔的计算模型</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CFFFF02-20BF-5F20-C7C9-0BC80FD77B9D}"/>
                  </a:ext>
                </a:extLst>
              </p:cNvPr>
              <p:cNvSpPr txBox="1"/>
              <p:nvPr/>
            </p:nvSpPr>
            <p:spPr>
              <a:xfrm>
                <a:off x="847670" y="1397238"/>
                <a:ext cx="8865314" cy="503408"/>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p"/>
                  <a:defRPr/>
                </a:pPr>
                <a:r>
                  <a:rPr lang="zh-CN" altLang="en-US" dirty="0">
                    <a:solidFill>
                      <a:srgbClr val="000000"/>
                    </a:solidFill>
                    <a:latin typeface="+mj-lt"/>
                    <a:ea typeface="微软雅黑" panose="020B0503020204020204" pitchFamily="34" charset="-122"/>
                  </a:rPr>
                  <a:t>证明基于金字塔计算模型下的最优时延</a:t>
                </a:r>
                <a14:m>
                  <m:oMath xmlns:m="http://schemas.openxmlformats.org/officeDocument/2006/math">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b="0" i="1" dirty="0">
                            <a:solidFill>
                              <a:srgbClr val="000000"/>
                            </a:solidFill>
                            <a:latin typeface="Cambria Math" panose="02040503050406030204" pitchFamily="18" charset="0"/>
                            <a:ea typeface="微软雅黑" panose="020B0503020204020204" pitchFamily="34" charset="-122"/>
                          </a:rPr>
                          <m:t>𝐿</m:t>
                        </m:r>
                      </m:e>
                      <m:sub>
                        <m:r>
                          <a:rPr lang="en-US" altLang="zh-CN" b="0" i="1" dirty="0">
                            <a:solidFill>
                              <a:srgbClr val="000000"/>
                            </a:solidFill>
                            <a:latin typeface="Cambria Math" panose="02040503050406030204" pitchFamily="18" charset="0"/>
                            <a:ea typeface="微软雅黑" panose="020B0503020204020204" pitchFamily="34" charset="-122"/>
                          </a:rPr>
                          <m:t>𝑝𝑦𝑟𝑎𝑚𝑖𝑑</m:t>
                        </m:r>
                      </m:sub>
                    </m:sSub>
                    <m:r>
                      <a:rPr lang="en-US" altLang="zh-CN" b="0" i="1" dirty="0" smtClean="0">
                        <a:solidFill>
                          <a:srgbClr val="000000"/>
                        </a:solidFill>
                        <a:latin typeface="Cambria Math" panose="02040503050406030204" pitchFamily="18" charset="0"/>
                        <a:ea typeface="微软雅黑" panose="020B0503020204020204" pitchFamily="34" charset="-122"/>
                      </a:rPr>
                      <m:t> </m:t>
                    </m:r>
                  </m:oMath>
                </a14:m>
                <a:r>
                  <a:rPr lang="zh-CN" altLang="en-US" dirty="0">
                    <a:solidFill>
                      <a:srgbClr val="000000"/>
                    </a:solidFill>
                    <a:latin typeface="+mj-lt"/>
                    <a:ea typeface="微软雅黑" panose="020B0503020204020204" pitchFamily="34" charset="-122"/>
                  </a:rPr>
                  <a:t>，最多为</a:t>
                </a:r>
                <a14:m>
                  <m:oMath xmlns:m="http://schemas.openxmlformats.org/officeDocument/2006/math">
                    <m:r>
                      <a:rPr lang="en-US" altLang="zh-CN" b="0" i="1" dirty="0" smtClean="0">
                        <a:solidFill>
                          <a:srgbClr val="000000"/>
                        </a:solidFill>
                        <a:latin typeface="Cambria Math" panose="02040503050406030204" pitchFamily="18" charset="0"/>
                        <a:ea typeface="微软雅黑" panose="020B0503020204020204" pitchFamily="34" charset="-122"/>
                      </a:rPr>
                      <m:t>(1+</m:t>
                    </m:r>
                    <m:r>
                      <a:rPr lang="el-GR" altLang="zh-CN" b="0" i="1" dirty="0">
                        <a:solidFill>
                          <a:srgbClr val="000000"/>
                        </a:solidFill>
                        <a:latin typeface="Cambria Math" panose="02040503050406030204" pitchFamily="18" charset="0"/>
                        <a:ea typeface="微软雅黑" panose="020B0503020204020204" pitchFamily="34" charset="-122"/>
                      </a:rPr>
                      <m:t>𝛿</m:t>
                    </m:r>
                    <m:r>
                      <a:rPr lang="el-GR" altLang="zh-CN" b="0" i="1" dirty="0">
                        <a:solidFill>
                          <a:srgbClr val="000000"/>
                        </a:solidFill>
                        <a:latin typeface="Cambria Math" panose="02040503050406030204" pitchFamily="18" charset="0"/>
                        <a:ea typeface="微软雅黑" panose="020B0503020204020204" pitchFamily="34" charset="-122"/>
                      </a:rPr>
                      <m:t>)·</m:t>
                    </m:r>
                    <m:sSub>
                      <m:sSubPr>
                        <m:ctrlPr>
                          <a:rPr lang="el-GR" altLang="zh-CN" i="1" dirty="0" smtClean="0">
                            <a:solidFill>
                              <a:srgbClr val="000000"/>
                            </a:solidFill>
                            <a:latin typeface="Cambria Math" panose="02040503050406030204" pitchFamily="18" charset="0"/>
                            <a:ea typeface="微软雅黑" panose="020B0503020204020204" pitchFamily="34" charset="-122"/>
                          </a:rPr>
                        </m:ctrlPr>
                      </m:sSubPr>
                      <m:e>
                        <m:r>
                          <a:rPr lang="en-US" altLang="zh-CN" b="0" i="1" dirty="0">
                            <a:solidFill>
                              <a:srgbClr val="000000"/>
                            </a:solidFill>
                            <a:latin typeface="Cambria Math" panose="02040503050406030204" pitchFamily="18" charset="0"/>
                            <a:ea typeface="微软雅黑" panose="020B0503020204020204" pitchFamily="34" charset="-122"/>
                          </a:rPr>
                          <m:t>𝐿</m:t>
                        </m:r>
                      </m:e>
                      <m:sub>
                        <m:r>
                          <a:rPr lang="en-US" altLang="zh-CN" b="0" i="1" dirty="0">
                            <a:solidFill>
                              <a:srgbClr val="000000"/>
                            </a:solidFill>
                            <a:latin typeface="Cambria Math" panose="02040503050406030204" pitchFamily="18" charset="0"/>
                            <a:ea typeface="微软雅黑" panose="020B0503020204020204" pitchFamily="34" charset="-122"/>
                          </a:rPr>
                          <m:t>𝑜𝑝𝑡</m:t>
                        </m:r>
                      </m:sub>
                    </m:sSub>
                  </m:oMath>
                </a14:m>
                <a:r>
                  <a:rPr lang="zh-CN" altLang="en-US" dirty="0">
                    <a:solidFill>
                      <a:srgbClr val="000000"/>
                    </a:solidFill>
                    <a:latin typeface="+mj-lt"/>
                    <a:ea typeface="微软雅黑" panose="020B0503020204020204" pitchFamily="34" charset="-122"/>
                  </a:rPr>
                  <a:t>。（定理</a:t>
                </a:r>
                <a:r>
                  <a:rPr lang="en-US" altLang="zh-CN" dirty="0">
                    <a:solidFill>
                      <a:srgbClr val="000000"/>
                    </a:solidFill>
                    <a:latin typeface="+mj-lt"/>
                    <a:ea typeface="微软雅黑" panose="020B0503020204020204" pitchFamily="34" charset="-122"/>
                  </a:rPr>
                  <a:t>2</a:t>
                </a:r>
                <a:r>
                  <a:rPr lang="zh-CN" altLang="en-US" dirty="0">
                    <a:solidFill>
                      <a:srgbClr val="000000"/>
                    </a:solidFill>
                    <a:latin typeface="+mj-lt"/>
                    <a:ea typeface="微软雅黑" panose="020B0503020204020204" pitchFamily="34" charset="-122"/>
                  </a:rPr>
                  <a:t>）</a:t>
                </a:r>
                <a:endParaRPr lang="en-US" altLang="zh-CN" dirty="0">
                  <a:solidFill>
                    <a:srgbClr val="000000"/>
                  </a:solidFill>
                  <a:latin typeface="+mj-lt"/>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0CFFFF02-20BF-5F20-C7C9-0BC80FD77B9D}"/>
                  </a:ext>
                </a:extLst>
              </p:cNvPr>
              <p:cNvSpPr txBox="1">
                <a:spLocks noRot="1" noChangeAspect="1" noMove="1" noResize="1" noEditPoints="1" noAdjustHandles="1" noChangeArrowheads="1" noChangeShapeType="1" noTextEdit="1"/>
              </p:cNvSpPr>
              <p:nvPr/>
            </p:nvSpPr>
            <p:spPr>
              <a:xfrm>
                <a:off x="847670" y="1397238"/>
                <a:ext cx="8865314" cy="503408"/>
              </a:xfrm>
              <a:prstGeom prst="rect">
                <a:avLst/>
              </a:prstGeom>
              <a:blipFill>
                <a:blip r:embed="rId3"/>
                <a:stretch>
                  <a:fillRect l="-413" b="-13253"/>
                </a:stretch>
              </a:blipFill>
            </p:spPr>
            <p:txBody>
              <a:bodyPr/>
              <a:lstStyle/>
              <a:p>
                <a:r>
                  <a:rPr lang="zh-CN" altLang="en-US">
                    <a:noFill/>
                  </a:rPr>
                  <a:t> </a:t>
                </a:r>
              </a:p>
            </p:txBody>
          </p:sp>
        </mc:Fallback>
      </mc:AlternateContent>
      <p:pic>
        <p:nvPicPr>
          <p:cNvPr id="27" name="图片 26">
            <a:extLst>
              <a:ext uri="{FF2B5EF4-FFF2-40B4-BE49-F238E27FC236}">
                <a16:creationId xmlns:a16="http://schemas.microsoft.com/office/drawing/2014/main" id="{4B8EC80C-91FF-D184-5B93-306C81589BB5}"/>
              </a:ext>
            </a:extLst>
          </p:cNvPr>
          <p:cNvPicPr>
            <a:picLocks noChangeAspect="1"/>
          </p:cNvPicPr>
          <p:nvPr/>
        </p:nvPicPr>
        <p:blipFill rotWithShape="1">
          <a:blip r:embed="rId4"/>
          <a:srcRect t="16609" b="13157"/>
          <a:stretch/>
        </p:blipFill>
        <p:spPr>
          <a:xfrm>
            <a:off x="1866826" y="2094523"/>
            <a:ext cx="1690202" cy="252000"/>
          </a:xfrm>
          <a:prstGeom prst="rect">
            <a:avLst/>
          </a:prstGeom>
        </p:spPr>
      </p:pic>
      <p:pic>
        <p:nvPicPr>
          <p:cNvPr id="3" name="图片 2">
            <a:extLst>
              <a:ext uri="{FF2B5EF4-FFF2-40B4-BE49-F238E27FC236}">
                <a16:creationId xmlns:a16="http://schemas.microsoft.com/office/drawing/2014/main" id="{DEFFBB8A-F7C1-7056-584B-5D340A1D37F4}"/>
              </a:ext>
            </a:extLst>
          </p:cNvPr>
          <p:cNvPicPr>
            <a:picLocks noChangeAspect="1"/>
          </p:cNvPicPr>
          <p:nvPr/>
        </p:nvPicPr>
        <p:blipFill rotWithShape="1">
          <a:blip r:embed="rId5"/>
          <a:srcRect t="10310" b="2259"/>
          <a:stretch/>
        </p:blipFill>
        <p:spPr>
          <a:xfrm>
            <a:off x="1836920" y="2537576"/>
            <a:ext cx="3050365" cy="372672"/>
          </a:xfrm>
          <a:prstGeom prst="rect">
            <a:avLst/>
          </a:prstGeom>
        </p:spPr>
      </p:pic>
      <p:pic>
        <p:nvPicPr>
          <p:cNvPr id="8" name="图片 7">
            <a:extLst>
              <a:ext uri="{FF2B5EF4-FFF2-40B4-BE49-F238E27FC236}">
                <a16:creationId xmlns:a16="http://schemas.microsoft.com/office/drawing/2014/main" id="{D895597A-9843-A504-7E02-205D274A2C04}"/>
              </a:ext>
            </a:extLst>
          </p:cNvPr>
          <p:cNvPicPr>
            <a:picLocks noChangeAspect="1"/>
          </p:cNvPicPr>
          <p:nvPr/>
        </p:nvPicPr>
        <p:blipFill rotWithShape="1">
          <a:blip r:embed="rId6"/>
          <a:srcRect t="9603" b="2639"/>
          <a:stretch/>
        </p:blipFill>
        <p:spPr>
          <a:xfrm>
            <a:off x="5201211" y="2493950"/>
            <a:ext cx="3279649" cy="405672"/>
          </a:xfrm>
          <a:prstGeom prst="rect">
            <a:avLst/>
          </a:prstGeom>
        </p:spPr>
      </p:pic>
      <p:pic>
        <p:nvPicPr>
          <p:cNvPr id="9" name="图片 8">
            <a:extLst>
              <a:ext uri="{FF2B5EF4-FFF2-40B4-BE49-F238E27FC236}">
                <a16:creationId xmlns:a16="http://schemas.microsoft.com/office/drawing/2014/main" id="{C6A95BD5-15B5-F766-411B-DB8B2A4F67A8}"/>
              </a:ext>
            </a:extLst>
          </p:cNvPr>
          <p:cNvPicPr>
            <a:picLocks noChangeAspect="1"/>
          </p:cNvPicPr>
          <p:nvPr/>
        </p:nvPicPr>
        <p:blipFill rotWithShape="1">
          <a:blip r:embed="rId7"/>
          <a:srcRect l="1354" t="14645" b="7276"/>
          <a:stretch/>
        </p:blipFill>
        <p:spPr>
          <a:xfrm>
            <a:off x="1866826" y="3112638"/>
            <a:ext cx="6146709" cy="624263"/>
          </a:xfrm>
          <a:prstGeom prst="rect">
            <a:avLst/>
          </a:prstGeom>
        </p:spPr>
      </p:pic>
      <p:pic>
        <p:nvPicPr>
          <p:cNvPr id="11" name="图片 10">
            <a:extLst>
              <a:ext uri="{FF2B5EF4-FFF2-40B4-BE49-F238E27FC236}">
                <a16:creationId xmlns:a16="http://schemas.microsoft.com/office/drawing/2014/main" id="{FFBF6465-90B0-E9EA-F2D7-5A51AEB7E3AD}"/>
              </a:ext>
            </a:extLst>
          </p:cNvPr>
          <p:cNvPicPr>
            <a:picLocks noChangeAspect="1"/>
          </p:cNvPicPr>
          <p:nvPr/>
        </p:nvPicPr>
        <p:blipFill>
          <a:blip r:embed="rId8"/>
          <a:stretch>
            <a:fillRect/>
          </a:stretch>
        </p:blipFill>
        <p:spPr>
          <a:xfrm>
            <a:off x="1866826" y="4026697"/>
            <a:ext cx="2574496" cy="405516"/>
          </a:xfrm>
          <a:prstGeom prst="rect">
            <a:avLst/>
          </a:prstGeom>
        </p:spPr>
      </p:pic>
      <p:pic>
        <p:nvPicPr>
          <p:cNvPr id="12" name="图片 11">
            <a:extLst>
              <a:ext uri="{FF2B5EF4-FFF2-40B4-BE49-F238E27FC236}">
                <a16:creationId xmlns:a16="http://schemas.microsoft.com/office/drawing/2014/main" id="{52B224B2-AC36-8D16-88D4-1B5381F58631}"/>
              </a:ext>
            </a:extLst>
          </p:cNvPr>
          <p:cNvPicPr>
            <a:picLocks noChangeAspect="1"/>
          </p:cNvPicPr>
          <p:nvPr/>
        </p:nvPicPr>
        <p:blipFill rotWithShape="1">
          <a:blip r:embed="rId9"/>
          <a:srcRect l="2865" t="8167" r="979" b="47816"/>
          <a:stretch/>
        </p:blipFill>
        <p:spPr>
          <a:xfrm>
            <a:off x="1847928" y="4704306"/>
            <a:ext cx="5142638" cy="437861"/>
          </a:xfrm>
          <a:prstGeom prst="rect">
            <a:avLst/>
          </a:prstGeom>
        </p:spPr>
      </p:pic>
      <p:pic>
        <p:nvPicPr>
          <p:cNvPr id="13" name="图片 12">
            <a:extLst>
              <a:ext uri="{FF2B5EF4-FFF2-40B4-BE49-F238E27FC236}">
                <a16:creationId xmlns:a16="http://schemas.microsoft.com/office/drawing/2014/main" id="{C8DDC999-E297-9A6E-E4D0-48114DFEC68C}"/>
              </a:ext>
            </a:extLst>
          </p:cNvPr>
          <p:cNvPicPr>
            <a:picLocks noChangeAspect="1"/>
          </p:cNvPicPr>
          <p:nvPr/>
        </p:nvPicPr>
        <p:blipFill rotWithShape="1">
          <a:blip r:embed="rId10"/>
          <a:srcRect t="1882"/>
          <a:stretch/>
        </p:blipFill>
        <p:spPr>
          <a:xfrm>
            <a:off x="1836920" y="5328535"/>
            <a:ext cx="1452699" cy="480776"/>
          </a:xfrm>
          <a:prstGeom prst="rect">
            <a:avLst/>
          </a:prstGeom>
        </p:spPr>
      </p:pic>
      <p:pic>
        <p:nvPicPr>
          <p:cNvPr id="16" name="图片 15">
            <a:extLst>
              <a:ext uri="{FF2B5EF4-FFF2-40B4-BE49-F238E27FC236}">
                <a16:creationId xmlns:a16="http://schemas.microsoft.com/office/drawing/2014/main" id="{FD11DDD8-1DFB-C96B-4D00-FFA67CF68935}"/>
              </a:ext>
            </a:extLst>
          </p:cNvPr>
          <p:cNvPicPr>
            <a:picLocks noChangeAspect="1"/>
          </p:cNvPicPr>
          <p:nvPr/>
        </p:nvPicPr>
        <p:blipFill rotWithShape="1">
          <a:blip r:embed="rId11"/>
          <a:srcRect t="6982" b="1"/>
          <a:stretch/>
        </p:blipFill>
        <p:spPr>
          <a:xfrm>
            <a:off x="3640449" y="5408873"/>
            <a:ext cx="2703025" cy="320100"/>
          </a:xfrm>
          <a:prstGeom prst="rect">
            <a:avLst/>
          </a:prstGeom>
        </p:spPr>
      </p:pic>
      <p:sp>
        <p:nvSpPr>
          <p:cNvPr id="17" name="矩形 16">
            <a:extLst>
              <a:ext uri="{FF2B5EF4-FFF2-40B4-BE49-F238E27FC236}">
                <a16:creationId xmlns:a16="http://schemas.microsoft.com/office/drawing/2014/main" id="{A43CD50C-CA51-D98E-6B95-E0C3BB13B52C}"/>
              </a:ext>
            </a:extLst>
          </p:cNvPr>
          <p:cNvSpPr/>
          <p:nvPr/>
        </p:nvSpPr>
        <p:spPr>
          <a:xfrm>
            <a:off x="5922079" y="2363949"/>
            <a:ext cx="1440160" cy="624263"/>
          </a:xfrm>
          <a:prstGeom prst="rect">
            <a:avLst/>
          </a:prstGeom>
          <a:noFill/>
          <a:ln w="22225">
            <a:solidFill>
              <a:srgbClr val="FF0000"/>
            </a:solidFill>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AB8B5C3C-C49D-A85E-1CD7-988BE84AA0A6}"/>
              </a:ext>
            </a:extLst>
          </p:cNvPr>
          <p:cNvSpPr/>
          <p:nvPr/>
        </p:nvSpPr>
        <p:spPr>
          <a:xfrm>
            <a:off x="2584108" y="5269866"/>
            <a:ext cx="817690" cy="574717"/>
          </a:xfrm>
          <a:prstGeom prst="rect">
            <a:avLst/>
          </a:prstGeom>
          <a:noFill/>
          <a:ln w="22225">
            <a:solidFill>
              <a:srgbClr val="FF0000"/>
            </a:solidFill>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5CAED0D9-76AC-3079-6820-5BBDDFB4DFEF}"/>
              </a:ext>
            </a:extLst>
          </p:cNvPr>
          <p:cNvSpPr txBox="1"/>
          <p:nvPr/>
        </p:nvSpPr>
        <p:spPr>
          <a:xfrm>
            <a:off x="2308877" y="5867980"/>
            <a:ext cx="1368152" cy="369332"/>
          </a:xfrm>
          <a:prstGeom prst="rect">
            <a:avLst/>
          </a:prstGeom>
          <a:noFill/>
        </p:spPr>
        <p:txBody>
          <a:bodyPr wrap="square" rtlCol="0">
            <a:spAutoFit/>
          </a:bodyPr>
          <a:lstStyle/>
          <a:p>
            <a:r>
              <a:rPr lang="zh-CN" altLang="en-US" dirty="0">
                <a:solidFill>
                  <a:srgbClr val="FF0000"/>
                </a:solidFill>
                <a:latin typeface="+mj-lt"/>
                <a:ea typeface="微软雅黑" panose="020B0503020204020204" pitchFamily="34" charset="-122"/>
              </a:rPr>
              <a:t>总计算时延</a:t>
            </a:r>
          </a:p>
        </p:txBody>
      </p:sp>
      <p:sp>
        <p:nvSpPr>
          <p:cNvPr id="30" name="文本框 29">
            <a:extLst>
              <a:ext uri="{FF2B5EF4-FFF2-40B4-BE49-F238E27FC236}">
                <a16:creationId xmlns:a16="http://schemas.microsoft.com/office/drawing/2014/main" id="{0F01C2BF-B613-72F0-DF2E-EAAD2EE01820}"/>
              </a:ext>
            </a:extLst>
          </p:cNvPr>
          <p:cNvSpPr txBox="1"/>
          <p:nvPr/>
        </p:nvSpPr>
        <p:spPr>
          <a:xfrm>
            <a:off x="5994087" y="1955330"/>
            <a:ext cx="1368152" cy="369332"/>
          </a:xfrm>
          <a:prstGeom prst="rect">
            <a:avLst/>
          </a:prstGeom>
          <a:noFill/>
        </p:spPr>
        <p:txBody>
          <a:bodyPr wrap="square" rtlCol="0">
            <a:spAutoFit/>
          </a:bodyPr>
          <a:lstStyle/>
          <a:p>
            <a:r>
              <a:rPr lang="zh-CN" altLang="en-US" dirty="0">
                <a:solidFill>
                  <a:srgbClr val="FF0000"/>
                </a:solidFill>
                <a:latin typeface="+mj-lt"/>
                <a:ea typeface="微软雅黑" panose="020B0503020204020204" pitchFamily="34" charset="-122"/>
              </a:rPr>
              <a:t>总通信时延</a:t>
            </a:r>
          </a:p>
        </p:txBody>
      </p:sp>
      <p:sp>
        <p:nvSpPr>
          <p:cNvPr id="31" name="矩形 30">
            <a:extLst>
              <a:ext uri="{FF2B5EF4-FFF2-40B4-BE49-F238E27FC236}">
                <a16:creationId xmlns:a16="http://schemas.microsoft.com/office/drawing/2014/main" id="{5E27B07F-A6DD-9896-3507-B3805886D7DF}"/>
              </a:ext>
            </a:extLst>
          </p:cNvPr>
          <p:cNvSpPr/>
          <p:nvPr/>
        </p:nvSpPr>
        <p:spPr>
          <a:xfrm>
            <a:off x="1775520" y="3105531"/>
            <a:ext cx="936407" cy="624263"/>
          </a:xfrm>
          <a:prstGeom prst="rect">
            <a:avLst/>
          </a:prstGeom>
          <a:noFill/>
          <a:ln w="22225">
            <a:solidFill>
              <a:srgbClr val="00B050"/>
            </a:solidFill>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556A94FB-C9E8-F0C2-97D7-ED1835A4D187}"/>
              </a:ext>
            </a:extLst>
          </p:cNvPr>
          <p:cNvSpPr/>
          <p:nvPr/>
        </p:nvSpPr>
        <p:spPr>
          <a:xfrm>
            <a:off x="1775519" y="3952848"/>
            <a:ext cx="936407" cy="624263"/>
          </a:xfrm>
          <a:prstGeom prst="rect">
            <a:avLst/>
          </a:prstGeom>
          <a:noFill/>
          <a:ln w="22225">
            <a:solidFill>
              <a:srgbClr val="00B050"/>
            </a:solidFill>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7044426E-650D-F515-9E53-8D9CDB790E00}"/>
              </a:ext>
            </a:extLst>
          </p:cNvPr>
          <p:cNvSpPr txBox="1"/>
          <p:nvPr/>
        </p:nvSpPr>
        <p:spPr>
          <a:xfrm>
            <a:off x="591628" y="3955728"/>
            <a:ext cx="1138238" cy="646331"/>
          </a:xfrm>
          <a:prstGeom prst="rect">
            <a:avLst/>
          </a:prstGeom>
          <a:noFill/>
        </p:spPr>
        <p:txBody>
          <a:bodyPr wrap="square" rtlCol="0">
            <a:spAutoFit/>
          </a:bodyPr>
          <a:lstStyle/>
          <a:p>
            <a:r>
              <a:rPr lang="zh-CN" altLang="en-US" dirty="0">
                <a:solidFill>
                  <a:srgbClr val="00B050"/>
                </a:solidFill>
                <a:latin typeface="+mj-lt"/>
                <a:ea typeface="微软雅黑" panose="020B0503020204020204" pitchFamily="34" charset="-122"/>
              </a:rPr>
              <a:t>后向通信总时延</a:t>
            </a:r>
          </a:p>
        </p:txBody>
      </p:sp>
      <p:sp>
        <p:nvSpPr>
          <p:cNvPr id="34" name="文本框 33">
            <a:extLst>
              <a:ext uri="{FF2B5EF4-FFF2-40B4-BE49-F238E27FC236}">
                <a16:creationId xmlns:a16="http://schemas.microsoft.com/office/drawing/2014/main" id="{41EA6D78-85AB-0308-2640-53DF6F7F201C}"/>
              </a:ext>
            </a:extLst>
          </p:cNvPr>
          <p:cNvSpPr txBox="1"/>
          <p:nvPr/>
        </p:nvSpPr>
        <p:spPr>
          <a:xfrm>
            <a:off x="584791" y="3090570"/>
            <a:ext cx="1138238" cy="646331"/>
          </a:xfrm>
          <a:prstGeom prst="rect">
            <a:avLst/>
          </a:prstGeom>
          <a:noFill/>
        </p:spPr>
        <p:txBody>
          <a:bodyPr wrap="square" rtlCol="0">
            <a:spAutoFit/>
          </a:bodyPr>
          <a:lstStyle/>
          <a:p>
            <a:r>
              <a:rPr lang="zh-CN" altLang="en-US" dirty="0">
                <a:solidFill>
                  <a:srgbClr val="00B050"/>
                </a:solidFill>
                <a:latin typeface="+mj-lt"/>
                <a:ea typeface="微软雅黑" panose="020B0503020204020204" pitchFamily="34" charset="-122"/>
              </a:rPr>
              <a:t>前向通信总时延</a:t>
            </a:r>
          </a:p>
        </p:txBody>
      </p:sp>
      <p:pic>
        <p:nvPicPr>
          <p:cNvPr id="36" name="图片 35">
            <a:extLst>
              <a:ext uri="{FF2B5EF4-FFF2-40B4-BE49-F238E27FC236}">
                <a16:creationId xmlns:a16="http://schemas.microsoft.com/office/drawing/2014/main" id="{26610609-44F8-5EA7-532E-E970D0D73C24}"/>
              </a:ext>
            </a:extLst>
          </p:cNvPr>
          <p:cNvPicPr>
            <a:picLocks noChangeAspect="1"/>
          </p:cNvPicPr>
          <p:nvPr/>
        </p:nvPicPr>
        <p:blipFill rotWithShape="1">
          <a:blip r:embed="rId9"/>
          <a:srcRect l="2865" t="53890" r="979" b="2093"/>
          <a:stretch/>
        </p:blipFill>
        <p:spPr>
          <a:xfrm>
            <a:off x="6600056" y="4704306"/>
            <a:ext cx="5142638" cy="437861"/>
          </a:xfrm>
          <a:prstGeom prst="rect">
            <a:avLst/>
          </a:prstGeom>
        </p:spPr>
      </p:pic>
      <p:sp>
        <p:nvSpPr>
          <p:cNvPr id="37" name="矩形 36">
            <a:extLst>
              <a:ext uri="{FF2B5EF4-FFF2-40B4-BE49-F238E27FC236}">
                <a16:creationId xmlns:a16="http://schemas.microsoft.com/office/drawing/2014/main" id="{8A713B75-C6AC-E222-3A3D-1C4B73AE9A66}"/>
              </a:ext>
            </a:extLst>
          </p:cNvPr>
          <p:cNvSpPr/>
          <p:nvPr/>
        </p:nvSpPr>
        <p:spPr>
          <a:xfrm>
            <a:off x="9352944" y="4577111"/>
            <a:ext cx="360040" cy="252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85059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解决方案</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latin typeface="微软雅黑" panose="020B0503020204020204" pitchFamily="34" charset="-122"/>
                <a:ea typeface="微软雅黑" panose="020B0503020204020204" pitchFamily="34" charset="-122"/>
              </a:rPr>
              <a:t>16</a:t>
            </a:fld>
            <a:endParaRPr lang="zh-CN"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699C4AC7-72FF-402D-848B-49FF7ED5197A}"/>
              </a:ext>
            </a:extLst>
          </p:cNvPr>
          <p:cNvSpPr txBox="1"/>
          <p:nvPr/>
        </p:nvSpPr>
        <p:spPr>
          <a:xfrm>
            <a:off x="369201" y="734684"/>
            <a:ext cx="9039167"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金字塔计算模型下的最优工作量分配</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D41A746B-D367-1BB8-E7C7-19EE0F34BC88}"/>
              </a:ext>
            </a:extLst>
          </p:cNvPr>
          <p:cNvPicPr>
            <a:picLocks noChangeAspect="1"/>
          </p:cNvPicPr>
          <p:nvPr/>
        </p:nvPicPr>
        <p:blipFill rotWithShape="1">
          <a:blip r:embed="rId3"/>
          <a:srcRect l="51577" t="9348" r="1913"/>
          <a:stretch/>
        </p:blipFill>
        <p:spPr>
          <a:xfrm>
            <a:off x="7392144" y="1246869"/>
            <a:ext cx="3823272" cy="1925034"/>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B84DA02-3DE4-2C99-6FC8-694FF1A1F223}"/>
                  </a:ext>
                </a:extLst>
              </p:cNvPr>
              <p:cNvSpPr txBox="1"/>
              <p:nvPr/>
            </p:nvSpPr>
            <p:spPr>
              <a:xfrm>
                <a:off x="868621" y="1468601"/>
                <a:ext cx="7024960" cy="873957"/>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dirty="0">
                    <a:solidFill>
                      <a:srgbClr val="000000"/>
                    </a:solidFill>
                    <a:ea typeface="微软雅黑" panose="020B0503020204020204" pitchFamily="34" charset="-122"/>
                  </a:rPr>
                  <a:t>设任意调度顺</a:t>
                </a:r>
                <a:r>
                  <a:rPr lang="zh-CN" altLang="en-US" dirty="0">
                    <a:latin typeface="-apple-system"/>
                  </a:rPr>
                  <a:t>序</a:t>
                </a:r>
                <a14:m>
                  <m:oMath xmlns:m="http://schemas.openxmlformats.org/officeDocument/2006/math">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b="0" i="1" dirty="0">
                            <a:solidFill>
                              <a:srgbClr val="000000"/>
                            </a:solidFill>
                            <a:latin typeface="Cambria Math" panose="02040503050406030204" pitchFamily="18" charset="0"/>
                            <a:ea typeface="微软雅黑" panose="020B0503020204020204" pitchFamily="34" charset="-122"/>
                          </a:rPr>
                          <m:t>&lt;</m:t>
                        </m:r>
                        <m:r>
                          <a:rPr lang="en-US" altLang="zh-CN" b="0" i="1" dirty="0">
                            <a:solidFill>
                              <a:srgbClr val="000000"/>
                            </a:solidFill>
                            <a:latin typeface="Cambria Math" panose="02040503050406030204" pitchFamily="18" charset="0"/>
                            <a:ea typeface="微软雅黑" panose="020B0503020204020204" pitchFamily="34" charset="-122"/>
                          </a:rPr>
                          <m:t>𝑢</m:t>
                        </m:r>
                      </m:e>
                      <m:sub>
                        <m:r>
                          <a:rPr lang="en-US" altLang="zh-CN" b="0" i="1" dirty="0">
                            <a:solidFill>
                              <a:srgbClr val="000000"/>
                            </a:solidFill>
                            <a:latin typeface="Cambria Math" panose="02040503050406030204" pitchFamily="18" charset="0"/>
                            <a:ea typeface="微软雅黑" panose="020B0503020204020204" pitchFamily="34" charset="-122"/>
                          </a:rPr>
                          <m:t>1</m:t>
                        </m:r>
                      </m:sub>
                    </m:sSub>
                    <m:r>
                      <a:rPr lang="en-US" altLang="zh-CN" b="0" i="1" dirty="0">
                        <a:solidFill>
                          <a:srgbClr val="000000"/>
                        </a:solidFill>
                        <a:latin typeface="Cambria Math" panose="02040503050406030204" pitchFamily="18" charset="0"/>
                        <a:ea typeface="微软雅黑" panose="020B0503020204020204" pitchFamily="34" charset="-122"/>
                      </a:rPr>
                      <m:t>,</m:t>
                    </m:r>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b="0" i="1" dirty="0">
                            <a:solidFill>
                              <a:srgbClr val="000000"/>
                            </a:solidFill>
                            <a:latin typeface="Cambria Math" panose="02040503050406030204" pitchFamily="18" charset="0"/>
                            <a:ea typeface="微软雅黑" panose="020B0503020204020204" pitchFamily="34" charset="-122"/>
                          </a:rPr>
                          <m:t>𝑢</m:t>
                        </m:r>
                      </m:e>
                      <m:sub>
                        <m:r>
                          <a:rPr lang="en-US" altLang="zh-CN" b="0" i="1" dirty="0">
                            <a:solidFill>
                              <a:srgbClr val="000000"/>
                            </a:solidFill>
                            <a:latin typeface="Cambria Math" panose="02040503050406030204" pitchFamily="18" charset="0"/>
                            <a:ea typeface="微软雅黑" panose="020B0503020204020204" pitchFamily="34" charset="-122"/>
                          </a:rPr>
                          <m:t>2</m:t>
                        </m:r>
                      </m:sub>
                    </m:sSub>
                    <m:r>
                      <a:rPr lang="en-US" altLang="zh-CN" b="0" i="1" dirty="0" smtClean="0">
                        <a:solidFill>
                          <a:srgbClr val="000000"/>
                        </a:solidFill>
                        <a:latin typeface="Cambria Math" panose="02040503050406030204" pitchFamily="18" charset="0"/>
                        <a:ea typeface="微软雅黑" panose="020B0503020204020204" pitchFamily="34" charset="-122"/>
                      </a:rPr>
                      <m:t>, …,</m:t>
                    </m:r>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b="0" i="1" dirty="0">
                            <a:solidFill>
                              <a:srgbClr val="000000"/>
                            </a:solidFill>
                            <a:latin typeface="Cambria Math" panose="02040503050406030204" pitchFamily="18" charset="0"/>
                            <a:ea typeface="微软雅黑" panose="020B0503020204020204" pitchFamily="34" charset="-122"/>
                          </a:rPr>
                          <m:t>𝑢</m:t>
                        </m:r>
                      </m:e>
                      <m:sub>
                        <m:r>
                          <a:rPr lang="en-US" altLang="zh-CN" b="0" i="1" dirty="0" smtClean="0">
                            <a:solidFill>
                              <a:srgbClr val="000000"/>
                            </a:solidFill>
                            <a:latin typeface="Cambria Math" panose="02040503050406030204" pitchFamily="18" charset="0"/>
                            <a:ea typeface="微软雅黑" panose="020B0503020204020204" pitchFamily="34" charset="-122"/>
                          </a:rPr>
                          <m:t>𝑁</m:t>
                        </m:r>
                      </m:sub>
                    </m:sSub>
                    <m:r>
                      <a:rPr lang="en-US" altLang="zh-CN" b="0" i="1" dirty="0" smtClean="0">
                        <a:solidFill>
                          <a:srgbClr val="000000"/>
                        </a:solidFill>
                        <a:latin typeface="Cambria Math" panose="02040503050406030204" pitchFamily="18" charset="0"/>
                        <a:ea typeface="微软雅黑" panose="020B0503020204020204" pitchFamily="34" charset="-122"/>
                      </a:rPr>
                      <m:t>&gt;</m:t>
                    </m:r>
                    <m:r>
                      <a:rPr lang="zh-CN" altLang="en-US" i="1" dirty="0">
                        <a:solidFill>
                          <a:srgbClr val="000000"/>
                        </a:solidFill>
                        <a:latin typeface="Cambria Math" panose="02040503050406030204" pitchFamily="18" charset="0"/>
                        <a:ea typeface="微软雅黑" panose="020B0503020204020204" pitchFamily="34" charset="-122"/>
                      </a:rPr>
                      <m:t>，</m:t>
                    </m:r>
                  </m:oMath>
                </a14:m>
                <a:r>
                  <a:rPr lang="zh-CN" altLang="en-US" dirty="0">
                    <a:solidFill>
                      <a:srgbClr val="000000"/>
                    </a:solidFill>
                    <a:ea typeface="微软雅黑" panose="020B0503020204020204" pitchFamily="34" charset="-122"/>
                  </a:rPr>
                  <a:t>分配给</a:t>
                </a:r>
                <a14:m>
                  <m:oMath xmlns:m="http://schemas.openxmlformats.org/officeDocument/2006/math">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b="0" i="1" dirty="0">
                            <a:solidFill>
                              <a:srgbClr val="000000"/>
                            </a:solidFill>
                            <a:latin typeface="Cambria Math" panose="02040503050406030204" pitchFamily="18" charset="0"/>
                            <a:ea typeface="微软雅黑" panose="020B0503020204020204" pitchFamily="34" charset="-122"/>
                          </a:rPr>
                          <m:t>𝑢</m:t>
                        </m:r>
                      </m:e>
                      <m:sub>
                        <m:r>
                          <a:rPr lang="en-US" altLang="zh-CN" b="0" i="1" dirty="0">
                            <a:solidFill>
                              <a:srgbClr val="000000"/>
                            </a:solidFill>
                            <a:latin typeface="Cambria Math" panose="02040503050406030204" pitchFamily="18" charset="0"/>
                            <a:ea typeface="微软雅黑" panose="020B0503020204020204" pitchFamily="34" charset="-122"/>
                          </a:rPr>
                          <m:t>𝑖</m:t>
                        </m:r>
                      </m:sub>
                    </m:sSub>
                  </m:oMath>
                </a14:m>
                <a:r>
                  <a:rPr lang="zh-CN" altLang="en-US" dirty="0">
                    <a:solidFill>
                      <a:srgbClr val="000000"/>
                    </a:solidFill>
                    <a:ea typeface="微软雅黑" panose="020B0503020204020204" pitchFamily="34" charset="-122"/>
                  </a:rPr>
                  <a:t>的最优工作量为</a:t>
                </a:r>
                <a14:m>
                  <m:oMath xmlns:m="http://schemas.openxmlformats.org/officeDocument/2006/math">
                    <m:sSub>
                      <m:sSubPr>
                        <m:ctrlPr>
                          <a:rPr lang="en-US" altLang="zh-CN" i="1" dirty="0" smtClean="0">
                            <a:solidFill>
                              <a:srgbClr val="000000"/>
                            </a:solidFill>
                            <a:latin typeface="Cambria Math" panose="02040503050406030204" pitchFamily="18" charset="0"/>
                            <a:ea typeface="微软雅黑" panose="020B0503020204020204" pitchFamily="34" charset="-122"/>
                          </a:rPr>
                        </m:ctrlPr>
                      </m:sSubPr>
                      <m:e>
                        <m:r>
                          <a:rPr lang="zh-CN" altLang="en-US" b="0" i="1" dirty="0">
                            <a:solidFill>
                              <a:srgbClr val="000000"/>
                            </a:solidFill>
                            <a:latin typeface="Cambria Math" panose="02040503050406030204" pitchFamily="18" charset="0"/>
                            <a:ea typeface="微软雅黑" panose="020B0503020204020204" pitchFamily="34" charset="-122"/>
                          </a:rPr>
                          <m:t>𝜔</m:t>
                        </m:r>
                      </m:e>
                      <m:sub>
                        <m:r>
                          <a:rPr lang="en-US" altLang="zh-CN" b="0" i="1" dirty="0" smtClean="0">
                            <a:solidFill>
                              <a:srgbClr val="000000"/>
                            </a:solidFill>
                            <a:latin typeface="Cambria Math" panose="02040503050406030204" pitchFamily="18" charset="0"/>
                            <a:ea typeface="微软雅黑" panose="020B0503020204020204" pitchFamily="34" charset="-122"/>
                          </a:rPr>
                          <m:t>𝑖</m:t>
                        </m:r>
                      </m:sub>
                    </m:sSub>
                  </m:oMath>
                </a14:m>
                <a:r>
                  <a:rPr lang="zh-CN" altLang="en-US" i="0" dirty="0">
                    <a:solidFill>
                      <a:srgbClr val="000000"/>
                    </a:solidFill>
                    <a:latin typeface="+mj-lt"/>
                    <a:ea typeface="微软雅黑" panose="020B0503020204020204" pitchFamily="34" charset="-122"/>
                  </a:rPr>
                  <a:t>，</a:t>
                </a:r>
                <a14:m>
                  <m:oMath xmlns:m="http://schemas.openxmlformats.org/officeDocument/2006/math">
                    <m:sSub>
                      <m:sSubPr>
                        <m:ctrlPr>
                          <a:rPr lang="en-US" altLang="zh-CN" i="1" dirty="0" smtClean="0">
                            <a:solidFill>
                              <a:srgbClr val="000000"/>
                            </a:solidFill>
                            <a:latin typeface="Cambria Math" panose="02040503050406030204" pitchFamily="18" charset="0"/>
                            <a:ea typeface="微软雅黑" panose="020B0503020204020204" pitchFamily="34" charset="-122"/>
                          </a:rPr>
                        </m:ctrlPr>
                      </m:sSubPr>
                      <m:e>
                        <m:r>
                          <a:rPr lang="en-US" altLang="zh-CN" b="0" i="1" dirty="0">
                            <a:solidFill>
                              <a:srgbClr val="000000"/>
                            </a:solidFill>
                            <a:latin typeface="Cambria Math" panose="02040503050406030204" pitchFamily="18" charset="0"/>
                            <a:ea typeface="微软雅黑" panose="020B0503020204020204" pitchFamily="34" charset="-122"/>
                          </a:rPr>
                          <m:t>𝑢</m:t>
                        </m:r>
                      </m:e>
                      <m:sub>
                        <m:r>
                          <a:rPr lang="en-US" altLang="zh-CN" b="0" i="1" dirty="0" smtClean="0">
                            <a:solidFill>
                              <a:srgbClr val="000000"/>
                            </a:solidFill>
                            <a:latin typeface="Cambria Math" panose="02040503050406030204" pitchFamily="18" charset="0"/>
                            <a:ea typeface="微软雅黑" panose="020B0503020204020204" pitchFamily="34" charset="-122"/>
                          </a:rPr>
                          <m:t>𝑖</m:t>
                        </m:r>
                      </m:sub>
                    </m:sSub>
                    <m:r>
                      <a:rPr lang="en-US" altLang="zh-CN" b="0" i="1" dirty="0" smtClean="0">
                        <a:solidFill>
                          <a:srgbClr val="000000"/>
                        </a:solidFill>
                        <a:latin typeface="Cambria Math" panose="02040503050406030204" pitchFamily="18" charset="0"/>
                        <a:ea typeface="微软雅黑" panose="020B0503020204020204" pitchFamily="34" charset="-122"/>
                      </a:rPr>
                      <m:t>,</m:t>
                    </m:r>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b="0" i="1" dirty="0">
                            <a:solidFill>
                              <a:srgbClr val="000000"/>
                            </a:solidFill>
                            <a:latin typeface="Cambria Math" panose="02040503050406030204" pitchFamily="18" charset="0"/>
                            <a:ea typeface="微软雅黑" panose="020B0503020204020204" pitchFamily="34" charset="-122"/>
                          </a:rPr>
                          <m:t>𝑢</m:t>
                        </m:r>
                      </m:e>
                      <m:sub>
                        <m:r>
                          <a:rPr lang="en-US" altLang="zh-CN" b="0" i="1" dirty="0" smtClean="0">
                            <a:solidFill>
                              <a:srgbClr val="000000"/>
                            </a:solidFill>
                            <a:latin typeface="Cambria Math" panose="02040503050406030204" pitchFamily="18" charset="0"/>
                            <a:ea typeface="微软雅黑" panose="020B0503020204020204" pitchFamily="34" charset="-122"/>
                          </a:rPr>
                          <m:t>𝑖</m:t>
                        </m:r>
                        <m:r>
                          <a:rPr lang="en-US" altLang="zh-CN" b="0" i="1" dirty="0" smtClean="0">
                            <a:solidFill>
                              <a:srgbClr val="000000"/>
                            </a:solidFill>
                            <a:latin typeface="Cambria Math" panose="02040503050406030204" pitchFamily="18" charset="0"/>
                            <a:ea typeface="微软雅黑" panose="020B0503020204020204" pitchFamily="34" charset="-122"/>
                          </a:rPr>
                          <m:t>+1</m:t>
                        </m:r>
                      </m:sub>
                    </m:sSub>
                  </m:oMath>
                </a14:m>
                <a:r>
                  <a:rPr lang="zh-CN" altLang="en-US" dirty="0">
                    <a:solidFill>
                      <a:srgbClr val="000000"/>
                    </a:solidFill>
                    <a:ea typeface="微软雅黑" panose="020B0503020204020204" pitchFamily="34" charset="-122"/>
                  </a:rPr>
                  <a:t>是两个连续的设备。</a:t>
                </a:r>
                <a:endParaRPr lang="zh-CN" altLang="en-US" dirty="0"/>
              </a:p>
            </p:txBody>
          </p:sp>
        </mc:Choice>
        <mc:Fallback xmlns="">
          <p:sp>
            <p:nvSpPr>
              <p:cNvPr id="8" name="文本框 7">
                <a:extLst>
                  <a:ext uri="{FF2B5EF4-FFF2-40B4-BE49-F238E27FC236}">
                    <a16:creationId xmlns:a16="http://schemas.microsoft.com/office/drawing/2014/main" id="{1B84DA02-3DE4-2C99-6FC8-694FF1A1F223}"/>
                  </a:ext>
                </a:extLst>
              </p:cNvPr>
              <p:cNvSpPr txBox="1">
                <a:spLocks noRot="1" noChangeAspect="1" noMove="1" noResize="1" noEditPoints="1" noAdjustHandles="1" noChangeArrowheads="1" noChangeShapeType="1" noTextEdit="1"/>
              </p:cNvSpPr>
              <p:nvPr/>
            </p:nvSpPr>
            <p:spPr>
              <a:xfrm>
                <a:off x="868621" y="1468601"/>
                <a:ext cx="7024960" cy="873957"/>
              </a:xfrm>
              <a:prstGeom prst="rect">
                <a:avLst/>
              </a:prstGeom>
              <a:blipFill>
                <a:blip r:embed="rId4"/>
                <a:stretch>
                  <a:fillRect l="-520" r="-607" b="-10490"/>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102E5876-E31A-13E8-6309-ADEF7D288849}"/>
              </a:ext>
            </a:extLst>
          </p:cNvPr>
          <p:cNvPicPr>
            <a:picLocks noChangeAspect="1"/>
          </p:cNvPicPr>
          <p:nvPr/>
        </p:nvPicPr>
        <p:blipFill rotWithShape="1">
          <a:blip r:embed="rId5"/>
          <a:srcRect l="590" t="4386" r="-1" b="55134"/>
          <a:stretch/>
        </p:blipFill>
        <p:spPr>
          <a:xfrm>
            <a:off x="1162832" y="2434640"/>
            <a:ext cx="5197706" cy="280501"/>
          </a:xfrm>
          <a:prstGeom prst="rect">
            <a:avLst/>
          </a:prstGeom>
        </p:spPr>
      </p:pic>
      <p:grpSp>
        <p:nvGrpSpPr>
          <p:cNvPr id="29" name="组合 28">
            <a:extLst>
              <a:ext uri="{FF2B5EF4-FFF2-40B4-BE49-F238E27FC236}">
                <a16:creationId xmlns:a16="http://schemas.microsoft.com/office/drawing/2014/main" id="{C2359AAA-6E13-32CF-0142-F91FC161AC9E}"/>
              </a:ext>
            </a:extLst>
          </p:cNvPr>
          <p:cNvGrpSpPr/>
          <p:nvPr/>
        </p:nvGrpSpPr>
        <p:grpSpPr>
          <a:xfrm>
            <a:off x="1162832" y="3520923"/>
            <a:ext cx="3308323" cy="430298"/>
            <a:chOff x="1162832" y="3534340"/>
            <a:chExt cx="3308323" cy="430298"/>
          </a:xfrm>
        </p:grpSpPr>
        <p:pic>
          <p:nvPicPr>
            <p:cNvPr id="13" name="图片 12">
              <a:extLst>
                <a:ext uri="{FF2B5EF4-FFF2-40B4-BE49-F238E27FC236}">
                  <a16:creationId xmlns:a16="http://schemas.microsoft.com/office/drawing/2014/main" id="{C1769BB9-7404-670B-FAD9-262AD9DE140A}"/>
                </a:ext>
              </a:extLst>
            </p:cNvPr>
            <p:cNvPicPr>
              <a:picLocks noChangeAspect="1"/>
            </p:cNvPicPr>
            <p:nvPr/>
          </p:nvPicPr>
          <p:blipFill rotWithShape="1">
            <a:blip r:embed="rId6"/>
            <a:srcRect t="1" r="18768" b="1401"/>
            <a:stretch/>
          </p:blipFill>
          <p:spPr>
            <a:xfrm>
              <a:off x="1162832" y="3591086"/>
              <a:ext cx="1116744" cy="359252"/>
            </a:xfrm>
            <a:prstGeom prst="rect">
              <a:avLst/>
            </a:prstGeom>
          </p:spPr>
        </p:pic>
        <p:pic>
          <p:nvPicPr>
            <p:cNvPr id="15" name="图片 14">
              <a:extLst>
                <a:ext uri="{FF2B5EF4-FFF2-40B4-BE49-F238E27FC236}">
                  <a16:creationId xmlns:a16="http://schemas.microsoft.com/office/drawing/2014/main" id="{7CB2B862-D1B5-1D73-C1B1-EDAE7EAA060D}"/>
                </a:ext>
              </a:extLst>
            </p:cNvPr>
            <p:cNvPicPr>
              <a:picLocks noChangeAspect="1"/>
            </p:cNvPicPr>
            <p:nvPr/>
          </p:nvPicPr>
          <p:blipFill>
            <a:blip r:embed="rId7"/>
            <a:stretch>
              <a:fillRect/>
            </a:stretch>
          </p:blipFill>
          <p:spPr>
            <a:xfrm>
              <a:off x="2327634" y="3534340"/>
              <a:ext cx="2143521" cy="430298"/>
            </a:xfrm>
            <a:prstGeom prst="rect">
              <a:avLst/>
            </a:prstGeom>
          </p:spPr>
        </p:pic>
      </p:grpSp>
      <p:grpSp>
        <p:nvGrpSpPr>
          <p:cNvPr id="30" name="组合 29">
            <a:extLst>
              <a:ext uri="{FF2B5EF4-FFF2-40B4-BE49-F238E27FC236}">
                <a16:creationId xmlns:a16="http://schemas.microsoft.com/office/drawing/2014/main" id="{D13676B7-81F2-CA31-31D6-C68D06F07F67}"/>
              </a:ext>
            </a:extLst>
          </p:cNvPr>
          <p:cNvGrpSpPr/>
          <p:nvPr/>
        </p:nvGrpSpPr>
        <p:grpSpPr>
          <a:xfrm>
            <a:off x="1162832" y="4084176"/>
            <a:ext cx="2700920" cy="666846"/>
            <a:chOff x="1973065" y="4181290"/>
            <a:chExt cx="2514587" cy="593918"/>
          </a:xfrm>
        </p:grpSpPr>
        <p:pic>
          <p:nvPicPr>
            <p:cNvPr id="16" name="图片 15">
              <a:extLst>
                <a:ext uri="{FF2B5EF4-FFF2-40B4-BE49-F238E27FC236}">
                  <a16:creationId xmlns:a16="http://schemas.microsoft.com/office/drawing/2014/main" id="{11BD054B-E4D2-5642-AB3F-D38D11208579}"/>
                </a:ext>
              </a:extLst>
            </p:cNvPr>
            <p:cNvPicPr>
              <a:picLocks noChangeAspect="1"/>
            </p:cNvPicPr>
            <p:nvPr/>
          </p:nvPicPr>
          <p:blipFill>
            <a:blip r:embed="rId8"/>
            <a:stretch>
              <a:fillRect/>
            </a:stretch>
          </p:blipFill>
          <p:spPr>
            <a:xfrm>
              <a:off x="2454698" y="4181290"/>
              <a:ext cx="2032954" cy="593918"/>
            </a:xfrm>
            <a:prstGeom prst="rect">
              <a:avLst/>
            </a:prstGeom>
          </p:spPr>
        </p:pic>
        <p:pic>
          <p:nvPicPr>
            <p:cNvPr id="17" name="图片 16">
              <a:extLst>
                <a:ext uri="{FF2B5EF4-FFF2-40B4-BE49-F238E27FC236}">
                  <a16:creationId xmlns:a16="http://schemas.microsoft.com/office/drawing/2014/main" id="{AE4EC3CB-BA4E-FDF7-9CC4-D410AEDF4FB5}"/>
                </a:ext>
              </a:extLst>
            </p:cNvPr>
            <p:cNvPicPr>
              <a:picLocks noChangeAspect="1"/>
            </p:cNvPicPr>
            <p:nvPr/>
          </p:nvPicPr>
          <p:blipFill rotWithShape="1">
            <a:blip r:embed="rId9"/>
            <a:srcRect r="76569"/>
            <a:stretch/>
          </p:blipFill>
          <p:spPr>
            <a:xfrm>
              <a:off x="1973065" y="4292367"/>
              <a:ext cx="451650" cy="416137"/>
            </a:xfrm>
            <a:prstGeom prst="rect">
              <a:avLst/>
            </a:prstGeom>
          </p:spPr>
        </p:pic>
      </p:grpSp>
      <p:pic>
        <p:nvPicPr>
          <p:cNvPr id="18" name="图片 17">
            <a:extLst>
              <a:ext uri="{FF2B5EF4-FFF2-40B4-BE49-F238E27FC236}">
                <a16:creationId xmlns:a16="http://schemas.microsoft.com/office/drawing/2014/main" id="{064F516B-D3BF-C76A-4A4F-0C67CB731017}"/>
              </a:ext>
            </a:extLst>
          </p:cNvPr>
          <p:cNvPicPr>
            <a:picLocks noChangeAspect="1"/>
          </p:cNvPicPr>
          <p:nvPr/>
        </p:nvPicPr>
        <p:blipFill>
          <a:blip r:embed="rId10"/>
          <a:stretch>
            <a:fillRect/>
          </a:stretch>
        </p:blipFill>
        <p:spPr>
          <a:xfrm>
            <a:off x="1162832" y="4956905"/>
            <a:ext cx="1617047" cy="226610"/>
          </a:xfrm>
          <a:prstGeom prst="rect">
            <a:avLst/>
          </a:prstGeom>
        </p:spPr>
      </p:pic>
      <p:pic>
        <p:nvPicPr>
          <p:cNvPr id="19" name="图片 18">
            <a:extLst>
              <a:ext uri="{FF2B5EF4-FFF2-40B4-BE49-F238E27FC236}">
                <a16:creationId xmlns:a16="http://schemas.microsoft.com/office/drawing/2014/main" id="{48E81CED-F0DB-791A-134D-5D9566751038}"/>
              </a:ext>
            </a:extLst>
          </p:cNvPr>
          <p:cNvPicPr>
            <a:picLocks noChangeAspect="1"/>
          </p:cNvPicPr>
          <p:nvPr/>
        </p:nvPicPr>
        <p:blipFill>
          <a:blip r:embed="rId11"/>
          <a:stretch>
            <a:fillRect/>
          </a:stretch>
        </p:blipFill>
        <p:spPr>
          <a:xfrm>
            <a:off x="3143672" y="4883976"/>
            <a:ext cx="1976526" cy="372468"/>
          </a:xfrm>
          <a:prstGeom prst="rect">
            <a:avLst/>
          </a:prstGeom>
        </p:spPr>
      </p:pic>
      <p:pic>
        <p:nvPicPr>
          <p:cNvPr id="20" name="图片 19">
            <a:extLst>
              <a:ext uri="{FF2B5EF4-FFF2-40B4-BE49-F238E27FC236}">
                <a16:creationId xmlns:a16="http://schemas.microsoft.com/office/drawing/2014/main" id="{E1BBC06D-33DB-BF8C-222B-F80AF6CDB385}"/>
              </a:ext>
            </a:extLst>
          </p:cNvPr>
          <p:cNvPicPr>
            <a:picLocks noChangeAspect="1"/>
          </p:cNvPicPr>
          <p:nvPr/>
        </p:nvPicPr>
        <p:blipFill>
          <a:blip r:embed="rId12"/>
          <a:stretch>
            <a:fillRect/>
          </a:stretch>
        </p:blipFill>
        <p:spPr>
          <a:xfrm>
            <a:off x="1162832" y="5389399"/>
            <a:ext cx="4616687" cy="690948"/>
          </a:xfrm>
          <a:prstGeom prst="rect">
            <a:avLst/>
          </a:prstGeom>
        </p:spPr>
      </p:pic>
      <p:pic>
        <p:nvPicPr>
          <p:cNvPr id="21" name="图片 20">
            <a:extLst>
              <a:ext uri="{FF2B5EF4-FFF2-40B4-BE49-F238E27FC236}">
                <a16:creationId xmlns:a16="http://schemas.microsoft.com/office/drawing/2014/main" id="{FD073B71-D91E-02F8-EF81-75E346B8581A}"/>
              </a:ext>
            </a:extLst>
          </p:cNvPr>
          <p:cNvPicPr>
            <a:picLocks noChangeAspect="1"/>
          </p:cNvPicPr>
          <p:nvPr/>
        </p:nvPicPr>
        <p:blipFill>
          <a:blip r:embed="rId13"/>
          <a:stretch>
            <a:fillRect/>
          </a:stretch>
        </p:blipFill>
        <p:spPr>
          <a:xfrm>
            <a:off x="6556499" y="3885695"/>
            <a:ext cx="4898096" cy="641274"/>
          </a:xfrm>
          <a:prstGeom prst="rect">
            <a:avLst/>
          </a:prstGeom>
        </p:spPr>
      </p:pic>
      <p:pic>
        <p:nvPicPr>
          <p:cNvPr id="22" name="图片 21">
            <a:extLst>
              <a:ext uri="{FF2B5EF4-FFF2-40B4-BE49-F238E27FC236}">
                <a16:creationId xmlns:a16="http://schemas.microsoft.com/office/drawing/2014/main" id="{A6961FF4-2CCF-15A7-D32F-32907873130B}"/>
              </a:ext>
            </a:extLst>
          </p:cNvPr>
          <p:cNvPicPr>
            <a:picLocks noChangeAspect="1"/>
          </p:cNvPicPr>
          <p:nvPr/>
        </p:nvPicPr>
        <p:blipFill>
          <a:blip r:embed="rId14"/>
          <a:stretch>
            <a:fillRect/>
          </a:stretch>
        </p:blipFill>
        <p:spPr>
          <a:xfrm>
            <a:off x="7633050" y="4756889"/>
            <a:ext cx="3825553" cy="759971"/>
          </a:xfrm>
          <a:prstGeom prst="rect">
            <a:avLst/>
          </a:prstGeom>
        </p:spPr>
      </p:pic>
      <p:pic>
        <p:nvPicPr>
          <p:cNvPr id="23" name="图片 22">
            <a:extLst>
              <a:ext uri="{FF2B5EF4-FFF2-40B4-BE49-F238E27FC236}">
                <a16:creationId xmlns:a16="http://schemas.microsoft.com/office/drawing/2014/main" id="{CF015CC3-40D8-8AF9-BAA7-F6E70C1C321D}"/>
              </a:ext>
            </a:extLst>
          </p:cNvPr>
          <p:cNvPicPr>
            <a:picLocks noChangeAspect="1"/>
          </p:cNvPicPr>
          <p:nvPr/>
        </p:nvPicPr>
        <p:blipFill rotWithShape="1">
          <a:blip r:embed="rId5"/>
          <a:srcRect l="590" t="46654" r="19108"/>
          <a:stretch/>
        </p:blipFill>
        <p:spPr>
          <a:xfrm>
            <a:off x="1162833" y="2861683"/>
            <a:ext cx="5149192" cy="453357"/>
          </a:xfrm>
          <a:prstGeom prst="rect">
            <a:avLst/>
          </a:prstGeom>
        </p:spPr>
      </p:pic>
      <p:sp>
        <p:nvSpPr>
          <p:cNvPr id="31" name="矩形 30">
            <a:extLst>
              <a:ext uri="{FF2B5EF4-FFF2-40B4-BE49-F238E27FC236}">
                <a16:creationId xmlns:a16="http://schemas.microsoft.com/office/drawing/2014/main" id="{1F658B9D-BF3C-D6E0-E6EF-A3104E63BA65}"/>
              </a:ext>
            </a:extLst>
          </p:cNvPr>
          <p:cNvSpPr/>
          <p:nvPr/>
        </p:nvSpPr>
        <p:spPr>
          <a:xfrm>
            <a:off x="6412483" y="3669471"/>
            <a:ext cx="5198259" cy="2016223"/>
          </a:xfrm>
          <a:prstGeom prst="rect">
            <a:avLst/>
          </a:prstGeom>
          <a:noFill/>
          <a:ln w="22225">
            <a:solidFill>
              <a:srgbClr val="0070C0"/>
            </a:solidFill>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5768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解决方案</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latin typeface="微软雅黑" panose="020B0503020204020204" pitchFamily="34" charset="-122"/>
                <a:ea typeface="微软雅黑" panose="020B0503020204020204" pitchFamily="34" charset="-122"/>
              </a:rPr>
              <a:t>17</a:t>
            </a:fld>
            <a:endParaRPr lang="zh-CN"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699C4AC7-72FF-402D-848B-49FF7ED5197A}"/>
              </a:ext>
            </a:extLst>
          </p:cNvPr>
          <p:cNvSpPr txBox="1"/>
          <p:nvPr/>
        </p:nvSpPr>
        <p:spPr>
          <a:xfrm>
            <a:off x="369201" y="734684"/>
            <a:ext cx="9039167"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相同通信速率下的最优调度顺序</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70DD0700-1F97-DD3F-14F2-7BC37895F620}"/>
              </a:ext>
            </a:extLst>
          </p:cNvPr>
          <p:cNvPicPr>
            <a:picLocks noChangeAspect="1"/>
          </p:cNvPicPr>
          <p:nvPr/>
        </p:nvPicPr>
        <p:blipFill>
          <a:blip r:embed="rId3"/>
          <a:stretch>
            <a:fillRect/>
          </a:stretch>
        </p:blipFill>
        <p:spPr>
          <a:xfrm>
            <a:off x="1967060" y="1620636"/>
            <a:ext cx="8257880" cy="2456436"/>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0FE5E14-015E-0CA5-39F1-CBA16A536667}"/>
                  </a:ext>
                </a:extLst>
              </p:cNvPr>
              <p:cNvSpPr txBox="1"/>
              <p:nvPr/>
            </p:nvSpPr>
            <p:spPr>
              <a:xfrm>
                <a:off x="1487488" y="4085335"/>
                <a:ext cx="9769700" cy="2550698"/>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b="0" i="0" dirty="0">
                    <a:effectLst/>
                    <a:latin typeface="-apple-system"/>
                  </a:rPr>
                  <a:t>设所有设备具有相同的通信速率</a:t>
                </a:r>
                <a14:m>
                  <m:oMath xmlns:m="http://schemas.openxmlformats.org/officeDocument/2006/math">
                    <m:r>
                      <a:rPr lang="en-US" altLang="zh-CN" b="0" i="1" dirty="0" smtClean="0">
                        <a:effectLst/>
                        <a:latin typeface="Cambria Math" panose="02040503050406030204" pitchFamily="18" charset="0"/>
                      </a:rPr>
                      <m:t>𝑟</m:t>
                    </m:r>
                  </m:oMath>
                </a14:m>
                <a:r>
                  <a:rPr lang="zh-CN" altLang="en-US" b="0" i="0" dirty="0">
                    <a:effectLst/>
                    <a:latin typeface="-apple-system"/>
                  </a:rPr>
                  <a:t>，即</a:t>
                </a:r>
                <a14:m>
                  <m:oMath xmlns:m="http://schemas.openxmlformats.org/officeDocument/2006/math">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𝑟</m:t>
                        </m:r>
                      </m:e>
                      <m:sub>
                        <m:r>
                          <a:rPr lang="en-US" altLang="zh-CN" b="0" i="1" dirty="0" smtClean="0">
                            <a:solidFill>
                              <a:srgbClr val="000000"/>
                            </a:solidFill>
                            <a:latin typeface="Cambria Math" panose="02040503050406030204" pitchFamily="18" charset="0"/>
                            <a:ea typeface="微软雅黑" panose="020B0503020204020204" pitchFamily="34" charset="-122"/>
                          </a:rPr>
                          <m:t>𝑖</m:t>
                        </m:r>
                      </m:sub>
                    </m:sSub>
                  </m:oMath>
                </a14:m>
                <a:r>
                  <a:rPr lang="en-US" altLang="zh-CN" dirty="0">
                    <a:latin typeface="-apple-system"/>
                  </a:rPr>
                  <a:t> =</a:t>
                </a:r>
                <a:r>
                  <a:rPr lang="en-US" altLang="zh-CN" dirty="0"/>
                  <a:t> </a:t>
                </a:r>
                <a14:m>
                  <m:oMath xmlns:m="http://schemas.openxmlformats.org/officeDocument/2006/math">
                    <m:r>
                      <a:rPr lang="en-US" altLang="zh-CN" i="1" dirty="0" smtClean="0">
                        <a:latin typeface="Cambria Math" panose="02040503050406030204" pitchFamily="18" charset="0"/>
                      </a:rPr>
                      <m:t>𝑟</m:t>
                    </m:r>
                    <m:r>
                      <a:rPr lang="en-US" altLang="zh-CN" i="1" dirty="0" smtClean="0">
                        <a:latin typeface="Cambria Math" panose="02040503050406030204" pitchFamily="18" charset="0"/>
                      </a:rPr>
                      <m:t> (1≤</m:t>
                    </m:r>
                    <m:r>
                      <a:rPr lang="en-US" altLang="zh-CN" b="0" i="1" dirty="0" smtClean="0">
                        <a:effectLst/>
                        <a:latin typeface="Cambria Math" panose="02040503050406030204" pitchFamily="18" charset="0"/>
                      </a:rPr>
                      <m:t>𝑖</m:t>
                    </m:r>
                    <m:r>
                      <a:rPr lang="en-US" altLang="zh-CN" b="0" i="1" dirty="0" smtClean="0">
                        <a:effectLst/>
                        <a:latin typeface="Cambria Math" panose="02040503050406030204" pitchFamily="18" charset="0"/>
                      </a:rPr>
                      <m:t>≤</m:t>
                    </m:r>
                    <m:r>
                      <a:rPr lang="en-US" altLang="zh-CN" b="0" i="1" dirty="0" smtClean="0">
                        <a:effectLst/>
                        <a:latin typeface="Cambria Math" panose="02040503050406030204" pitchFamily="18" charset="0"/>
                      </a:rPr>
                      <m:t>𝑁</m:t>
                    </m:r>
                    <m:r>
                      <a:rPr lang="en-US" altLang="zh-CN" b="0" i="1" dirty="0" smtClean="0">
                        <a:effectLst/>
                        <a:latin typeface="Cambria Math" panose="02040503050406030204" pitchFamily="18" charset="0"/>
                      </a:rPr>
                      <m:t>)</m:t>
                    </m:r>
                  </m:oMath>
                </a14:m>
                <a:r>
                  <a:rPr lang="zh-CN" altLang="en-US" b="0" i="0" dirty="0">
                    <a:effectLst/>
                    <a:latin typeface="-apple-system"/>
                  </a:rPr>
                  <a:t>，假设</a:t>
                </a:r>
                <a14:m>
                  <m:oMath xmlns:m="http://schemas.openxmlformats.org/officeDocument/2006/math">
                    <m:sSub>
                      <m:sSubPr>
                        <m:ctrlPr>
                          <a:rPr lang="en-US" altLang="zh-CN" i="1" dirty="0" smtClean="0">
                            <a:solidFill>
                              <a:srgbClr val="000000"/>
                            </a:solidFill>
                            <a:latin typeface="Cambria Math" panose="02040503050406030204" pitchFamily="18" charset="0"/>
                            <a:ea typeface="微软雅黑" panose="020B0503020204020204" pitchFamily="34" charset="-122"/>
                          </a:rPr>
                        </m:ctrlPr>
                      </m:sSubPr>
                      <m:e>
                        <m:r>
                          <a:rPr lang="en-US" altLang="zh-CN" b="0" i="1" dirty="0" smtClean="0">
                            <a:solidFill>
                              <a:srgbClr val="000000"/>
                            </a:solidFill>
                            <a:latin typeface="Cambria Math" panose="02040503050406030204" pitchFamily="18" charset="0"/>
                            <a:ea typeface="微软雅黑" panose="020B0503020204020204" pitchFamily="34" charset="-122"/>
                          </a:rPr>
                          <m:t>𝑜</m:t>
                        </m:r>
                        <m:r>
                          <a:rPr lang="en-US" altLang="zh-CN" b="0" i="1" dirty="0" smtClean="0">
                            <a:solidFill>
                              <a:srgbClr val="000000"/>
                            </a:solidFill>
                            <a:latin typeface="Cambria Math" panose="02040503050406030204" pitchFamily="18" charset="0"/>
                            <a:ea typeface="微软雅黑" panose="020B0503020204020204" pitchFamily="34" charset="-122"/>
                          </a:rPr>
                          <m:t>=&lt;</m:t>
                        </m:r>
                        <m:r>
                          <a:rPr lang="en-US" altLang="zh-CN" b="0" i="1" dirty="0">
                            <a:solidFill>
                              <a:srgbClr val="000000"/>
                            </a:solidFill>
                            <a:latin typeface="Cambria Math" panose="02040503050406030204" pitchFamily="18" charset="0"/>
                            <a:ea typeface="微软雅黑" panose="020B0503020204020204" pitchFamily="34" charset="-122"/>
                          </a:rPr>
                          <m:t>𝑢</m:t>
                        </m:r>
                      </m:e>
                      <m:sub>
                        <m:r>
                          <a:rPr lang="en-US" altLang="zh-CN" b="0" i="1" dirty="0">
                            <a:solidFill>
                              <a:srgbClr val="000000"/>
                            </a:solidFill>
                            <a:latin typeface="Cambria Math" panose="02040503050406030204" pitchFamily="18" charset="0"/>
                            <a:ea typeface="微软雅黑" panose="020B0503020204020204" pitchFamily="34" charset="-122"/>
                          </a:rPr>
                          <m:t>1</m:t>
                        </m:r>
                      </m:sub>
                    </m:sSub>
                    <m:r>
                      <a:rPr lang="en-US" altLang="zh-CN" b="0" i="1" dirty="0">
                        <a:solidFill>
                          <a:srgbClr val="000000"/>
                        </a:solidFill>
                        <a:latin typeface="Cambria Math" panose="02040503050406030204" pitchFamily="18" charset="0"/>
                        <a:ea typeface="微软雅黑" panose="020B0503020204020204" pitchFamily="34" charset="-122"/>
                      </a:rPr>
                      <m:t>,</m:t>
                    </m:r>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b="0" i="1" dirty="0">
                            <a:solidFill>
                              <a:srgbClr val="000000"/>
                            </a:solidFill>
                            <a:latin typeface="Cambria Math" panose="02040503050406030204" pitchFamily="18" charset="0"/>
                            <a:ea typeface="微软雅黑" panose="020B0503020204020204" pitchFamily="34" charset="-122"/>
                          </a:rPr>
                          <m:t>𝑢</m:t>
                        </m:r>
                      </m:e>
                      <m:sub>
                        <m:r>
                          <a:rPr lang="en-US" altLang="zh-CN" b="0" i="1" dirty="0">
                            <a:solidFill>
                              <a:srgbClr val="000000"/>
                            </a:solidFill>
                            <a:latin typeface="Cambria Math" panose="02040503050406030204" pitchFamily="18" charset="0"/>
                            <a:ea typeface="微软雅黑" panose="020B0503020204020204" pitchFamily="34" charset="-122"/>
                          </a:rPr>
                          <m:t>2</m:t>
                        </m:r>
                      </m:sub>
                    </m:sSub>
                    <m:r>
                      <a:rPr lang="en-US" altLang="zh-CN" b="0" i="1" dirty="0" smtClean="0">
                        <a:solidFill>
                          <a:srgbClr val="000000"/>
                        </a:solidFill>
                        <a:latin typeface="Cambria Math" panose="02040503050406030204" pitchFamily="18" charset="0"/>
                        <a:ea typeface="微软雅黑" panose="020B0503020204020204" pitchFamily="34" charset="-122"/>
                      </a:rPr>
                      <m:t>, …,</m:t>
                    </m:r>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b="0" i="1" dirty="0">
                            <a:solidFill>
                              <a:srgbClr val="000000"/>
                            </a:solidFill>
                            <a:latin typeface="Cambria Math" panose="02040503050406030204" pitchFamily="18" charset="0"/>
                            <a:ea typeface="微软雅黑" panose="020B0503020204020204" pitchFamily="34" charset="-122"/>
                          </a:rPr>
                          <m:t>𝑢</m:t>
                        </m:r>
                      </m:e>
                      <m:sub>
                        <m:r>
                          <a:rPr lang="en-US" altLang="zh-CN" b="0" i="1" dirty="0" smtClean="0">
                            <a:solidFill>
                              <a:srgbClr val="000000"/>
                            </a:solidFill>
                            <a:latin typeface="Cambria Math" panose="02040503050406030204" pitchFamily="18" charset="0"/>
                            <a:ea typeface="微软雅黑" panose="020B0503020204020204" pitchFamily="34" charset="-122"/>
                          </a:rPr>
                          <m:t>𝑁</m:t>
                        </m:r>
                      </m:sub>
                    </m:sSub>
                    <m:r>
                      <a:rPr lang="en-US" altLang="zh-CN" b="0" i="1" dirty="0" smtClean="0">
                        <a:solidFill>
                          <a:srgbClr val="000000"/>
                        </a:solidFill>
                        <a:latin typeface="Cambria Math" panose="02040503050406030204" pitchFamily="18" charset="0"/>
                        <a:ea typeface="微软雅黑" panose="020B0503020204020204" pitchFamily="34" charset="-122"/>
                      </a:rPr>
                      <m:t>&gt;</m:t>
                    </m:r>
                  </m:oMath>
                </a14:m>
                <a:r>
                  <a:rPr lang="zh-CN" altLang="en-US" b="0" i="0" dirty="0">
                    <a:effectLst/>
                    <a:latin typeface="-apple-system"/>
                  </a:rPr>
                  <a:t>是任意调度顺序，其中</a:t>
                </a:r>
                <a14:m>
                  <m:oMath xmlns:m="http://schemas.openxmlformats.org/officeDocument/2006/math">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𝑟</m:t>
                        </m:r>
                      </m:e>
                      <m:sub>
                        <m:r>
                          <a:rPr lang="en-US" altLang="zh-CN" i="1" dirty="0">
                            <a:solidFill>
                              <a:srgbClr val="000000"/>
                            </a:solidFill>
                            <a:latin typeface="Cambria Math" panose="02040503050406030204" pitchFamily="18" charset="0"/>
                            <a:ea typeface="微软雅黑" panose="020B0503020204020204" pitchFamily="34" charset="-122"/>
                          </a:rPr>
                          <m:t>𝑋</m:t>
                        </m:r>
                      </m:sub>
                    </m:sSub>
                  </m:oMath>
                </a14:m>
                <a:r>
                  <a:rPr lang="en-US" altLang="zh-CN" dirty="0">
                    <a:latin typeface="-apple-system"/>
                  </a:rPr>
                  <a:t> </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oMath>
                </a14:m>
                <a:r>
                  <a:rPr lang="en-US" altLang="zh-CN" dirty="0">
                    <a:latin typeface="-apple-system"/>
                  </a:rPr>
                  <a:t> </a:t>
                </a:r>
                <a14:m>
                  <m:oMath xmlns:m="http://schemas.openxmlformats.org/officeDocument/2006/math">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𝑟</m:t>
                        </m:r>
                      </m:e>
                      <m:sub>
                        <m:r>
                          <a:rPr lang="en-US" altLang="zh-CN" i="1" dirty="0">
                            <a:solidFill>
                              <a:srgbClr val="000000"/>
                            </a:solidFill>
                            <a:latin typeface="Cambria Math" panose="02040503050406030204" pitchFamily="18" charset="0"/>
                            <a:ea typeface="微软雅黑" panose="020B0503020204020204" pitchFamily="34" charset="-122"/>
                          </a:rPr>
                          <m:t>𝑌</m:t>
                        </m:r>
                      </m:sub>
                    </m:sSub>
                  </m:oMath>
                </a14:m>
                <a:r>
                  <a:rPr lang="zh-CN" altLang="en-US" b="0" i="0" dirty="0">
                    <a:effectLst/>
                    <a:latin typeface="-apple-system"/>
                  </a:rPr>
                  <a:t>。设</a:t>
                </a:r>
                <a14:m>
                  <m:oMath xmlns:m="http://schemas.openxmlformats.org/officeDocument/2006/math">
                    <m:sSup>
                      <m:sSupPr>
                        <m:ctrlPr>
                          <a:rPr lang="en-US" altLang="zh-CN" i="1" dirty="0">
                            <a:solidFill>
                              <a:srgbClr val="000000"/>
                            </a:solidFill>
                            <a:latin typeface="Cambria Math" panose="02040503050406030204" pitchFamily="18" charset="0"/>
                            <a:ea typeface="微软雅黑" panose="020B0503020204020204" pitchFamily="34" charset="-122"/>
                          </a:rPr>
                        </m:ctrlPr>
                      </m:sSupPr>
                      <m:e>
                        <m:r>
                          <a:rPr lang="en-US" altLang="zh-CN" i="1" dirty="0">
                            <a:solidFill>
                              <a:srgbClr val="000000"/>
                            </a:solidFill>
                            <a:latin typeface="Cambria Math" panose="02040503050406030204" pitchFamily="18" charset="0"/>
                            <a:ea typeface="微软雅黑" panose="020B0503020204020204" pitchFamily="34" charset="-122"/>
                          </a:rPr>
                          <m:t>𝑜</m:t>
                        </m:r>
                      </m:e>
                      <m:sup>
                        <m:r>
                          <a:rPr lang="en-US" altLang="zh-CN" i="1" dirty="0">
                            <a:solidFill>
                              <a:srgbClr val="000000"/>
                            </a:solidFill>
                            <a:latin typeface="Cambria Math" panose="02040503050406030204" pitchFamily="18" charset="0"/>
                            <a:ea typeface="微软雅黑" panose="020B0503020204020204" pitchFamily="34" charset="-122"/>
                          </a:rPr>
                          <m:t>′</m:t>
                        </m:r>
                      </m:sup>
                    </m:sSup>
                  </m:oMath>
                </a14:m>
                <a:r>
                  <a:rPr lang="zh-CN" altLang="en-US" b="0" i="0" dirty="0">
                    <a:effectLst/>
                    <a:latin typeface="-apple-system"/>
                  </a:rPr>
                  <a:t>为更改</a:t>
                </a:r>
                <a14:m>
                  <m:oMath xmlns:m="http://schemas.openxmlformats.org/officeDocument/2006/math">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𝑢</m:t>
                        </m:r>
                      </m:e>
                      <m:sub>
                        <m:r>
                          <a:rPr lang="en-US" altLang="zh-CN" i="1" dirty="0">
                            <a:solidFill>
                              <a:srgbClr val="000000"/>
                            </a:solidFill>
                            <a:latin typeface="Cambria Math" panose="02040503050406030204" pitchFamily="18" charset="0"/>
                            <a:ea typeface="微软雅黑" panose="020B0503020204020204" pitchFamily="34" charset="-122"/>
                          </a:rPr>
                          <m:t>𝑋</m:t>
                        </m:r>
                      </m:sub>
                    </m:sSub>
                  </m:oMath>
                </a14:m>
                <a:r>
                  <a:rPr lang="en-US" altLang="zh-CN" dirty="0">
                    <a:latin typeface="-apple-system"/>
                  </a:rPr>
                  <a:t> </a:t>
                </a:r>
                <a:r>
                  <a:rPr lang="zh-CN" altLang="en-US" dirty="0">
                    <a:latin typeface="-apple-system"/>
                  </a:rPr>
                  <a:t>和 </a:t>
                </a:r>
                <a14:m>
                  <m:oMath xmlns:m="http://schemas.openxmlformats.org/officeDocument/2006/math">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𝑢</m:t>
                        </m:r>
                      </m:e>
                      <m:sub>
                        <m:r>
                          <a:rPr lang="en-US" altLang="zh-CN" i="1" dirty="0">
                            <a:solidFill>
                              <a:srgbClr val="000000"/>
                            </a:solidFill>
                            <a:latin typeface="Cambria Math" panose="02040503050406030204" pitchFamily="18" charset="0"/>
                            <a:ea typeface="微软雅黑" panose="020B0503020204020204" pitchFamily="34" charset="-122"/>
                          </a:rPr>
                          <m:t>𝑌</m:t>
                        </m:r>
                      </m:sub>
                    </m:sSub>
                    <m:r>
                      <a:rPr lang="zh-CN" altLang="en-US" i="1" dirty="0" smtClean="0">
                        <a:solidFill>
                          <a:srgbClr val="000000"/>
                        </a:solidFill>
                        <a:latin typeface="Cambria Math" panose="02040503050406030204" pitchFamily="18" charset="0"/>
                        <a:ea typeface="微软雅黑" panose="020B0503020204020204" pitchFamily="34" charset="-122"/>
                      </a:rPr>
                      <m:t>后</m:t>
                    </m:r>
                  </m:oMath>
                </a14:m>
                <a:r>
                  <a:rPr lang="zh-CN" altLang="en-US" b="0" i="0" dirty="0">
                    <a:effectLst/>
                    <a:latin typeface="-apple-system"/>
                  </a:rPr>
                  <a:t>的调度顺序，即</a:t>
                </a:r>
                <a14:m>
                  <m:oMath xmlns:m="http://schemas.openxmlformats.org/officeDocument/2006/math">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sSup>
                          <m:sSupPr>
                            <m:ctrlPr>
                              <a:rPr lang="en-US" altLang="zh-CN" i="1" dirty="0">
                                <a:solidFill>
                                  <a:srgbClr val="000000"/>
                                </a:solidFill>
                                <a:latin typeface="Cambria Math" panose="02040503050406030204" pitchFamily="18" charset="0"/>
                                <a:ea typeface="微软雅黑" panose="020B0503020204020204" pitchFamily="34" charset="-122"/>
                              </a:rPr>
                            </m:ctrlPr>
                          </m:sSupPr>
                          <m:e>
                            <m:r>
                              <a:rPr lang="en-US" altLang="zh-CN" i="1" dirty="0">
                                <a:solidFill>
                                  <a:srgbClr val="000000"/>
                                </a:solidFill>
                                <a:latin typeface="Cambria Math" panose="02040503050406030204" pitchFamily="18" charset="0"/>
                                <a:ea typeface="微软雅黑" panose="020B0503020204020204" pitchFamily="34" charset="-122"/>
                              </a:rPr>
                              <m:t>𝑜</m:t>
                            </m:r>
                          </m:e>
                          <m:sup>
                            <m:r>
                              <a:rPr lang="en-US" altLang="zh-CN" i="1" dirty="0">
                                <a:solidFill>
                                  <a:srgbClr val="000000"/>
                                </a:solidFill>
                                <a:latin typeface="Cambria Math" panose="02040503050406030204" pitchFamily="18" charset="0"/>
                                <a:ea typeface="微软雅黑" panose="020B0503020204020204" pitchFamily="34" charset="-122"/>
                              </a:rPr>
                              <m:t>′</m:t>
                            </m:r>
                          </m:sup>
                        </m:sSup>
                        <m:r>
                          <a:rPr lang="en-US" altLang="zh-CN" i="1" dirty="0">
                            <a:solidFill>
                              <a:srgbClr val="000000"/>
                            </a:solidFill>
                            <a:latin typeface="Cambria Math" panose="02040503050406030204" pitchFamily="18" charset="0"/>
                            <a:ea typeface="微软雅黑" panose="020B0503020204020204" pitchFamily="34" charset="-122"/>
                          </a:rPr>
                          <m:t>=&lt;</m:t>
                        </m:r>
                        <m:r>
                          <a:rPr lang="en-US" altLang="zh-CN" i="1" dirty="0">
                            <a:solidFill>
                              <a:srgbClr val="000000"/>
                            </a:solidFill>
                            <a:latin typeface="Cambria Math" panose="02040503050406030204" pitchFamily="18" charset="0"/>
                            <a:ea typeface="微软雅黑" panose="020B0503020204020204" pitchFamily="34" charset="-122"/>
                          </a:rPr>
                          <m:t>𝑢</m:t>
                        </m:r>
                      </m:e>
                      <m:sub>
                        <m:r>
                          <a:rPr lang="en-US" altLang="zh-CN" i="1" dirty="0">
                            <a:solidFill>
                              <a:srgbClr val="000000"/>
                            </a:solidFill>
                            <a:latin typeface="Cambria Math" panose="02040503050406030204" pitchFamily="18" charset="0"/>
                            <a:ea typeface="微软雅黑" panose="020B0503020204020204" pitchFamily="34" charset="-122"/>
                          </a:rPr>
                          <m:t>1</m:t>
                        </m:r>
                      </m:sub>
                    </m:sSub>
                    <m:r>
                      <a:rPr lang="en-US" altLang="zh-CN" i="1" dirty="0">
                        <a:solidFill>
                          <a:srgbClr val="000000"/>
                        </a:solidFill>
                        <a:latin typeface="Cambria Math" panose="02040503050406030204" pitchFamily="18" charset="0"/>
                        <a:ea typeface="微软雅黑" panose="020B0503020204020204" pitchFamily="34" charset="-122"/>
                      </a:rPr>
                      <m:t>,</m:t>
                    </m:r>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m:t>
                        </m:r>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𝑢</m:t>
                            </m:r>
                          </m:e>
                          <m:sub>
                            <m:r>
                              <a:rPr lang="en-US" altLang="zh-CN" i="1" dirty="0">
                                <a:solidFill>
                                  <a:srgbClr val="000000"/>
                                </a:solidFill>
                                <a:latin typeface="Cambria Math" panose="02040503050406030204" pitchFamily="18" charset="0"/>
                                <a:ea typeface="微软雅黑" panose="020B0503020204020204" pitchFamily="34" charset="-122"/>
                              </a:rPr>
                              <m:t>𝑌</m:t>
                            </m:r>
                          </m:sub>
                        </m:sSub>
                        <m:r>
                          <a:rPr lang="en-US" altLang="zh-CN" i="1" dirty="0">
                            <a:solidFill>
                              <a:srgbClr val="000000"/>
                            </a:solidFill>
                            <a:latin typeface="Cambria Math" panose="02040503050406030204" pitchFamily="18" charset="0"/>
                            <a:ea typeface="微软雅黑" panose="020B0503020204020204" pitchFamily="34" charset="-122"/>
                          </a:rPr>
                          <m:t>,</m:t>
                        </m:r>
                        <m:r>
                          <a:rPr lang="en-US" altLang="zh-CN" i="1" dirty="0">
                            <a:solidFill>
                              <a:srgbClr val="000000"/>
                            </a:solidFill>
                            <a:latin typeface="Cambria Math" panose="02040503050406030204" pitchFamily="18" charset="0"/>
                            <a:ea typeface="微软雅黑" panose="020B0503020204020204" pitchFamily="34" charset="-122"/>
                          </a:rPr>
                          <m:t>𝑢</m:t>
                        </m:r>
                      </m:e>
                      <m:sub>
                        <m:r>
                          <a:rPr lang="en-US" altLang="zh-CN" i="1" dirty="0">
                            <a:solidFill>
                              <a:srgbClr val="000000"/>
                            </a:solidFill>
                            <a:latin typeface="Cambria Math" panose="02040503050406030204" pitchFamily="18" charset="0"/>
                            <a:ea typeface="微软雅黑" panose="020B0503020204020204" pitchFamily="34" charset="-122"/>
                          </a:rPr>
                          <m:t>𝑋</m:t>
                        </m:r>
                      </m:sub>
                    </m:sSub>
                    <m:r>
                      <a:rPr lang="en-US" altLang="zh-CN" i="1" dirty="0">
                        <a:solidFill>
                          <a:srgbClr val="000000"/>
                        </a:solidFill>
                        <a:latin typeface="Cambria Math" panose="02040503050406030204" pitchFamily="18" charset="0"/>
                        <a:ea typeface="微软雅黑" panose="020B0503020204020204" pitchFamily="34" charset="-122"/>
                      </a:rPr>
                      <m:t>, …,</m:t>
                    </m:r>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𝑢</m:t>
                        </m:r>
                      </m:e>
                      <m:sub>
                        <m:r>
                          <a:rPr lang="en-US" altLang="zh-CN" i="1" dirty="0">
                            <a:solidFill>
                              <a:srgbClr val="000000"/>
                            </a:solidFill>
                            <a:latin typeface="Cambria Math" panose="02040503050406030204" pitchFamily="18" charset="0"/>
                            <a:ea typeface="微软雅黑" panose="020B0503020204020204" pitchFamily="34" charset="-122"/>
                          </a:rPr>
                          <m:t>𝑁</m:t>
                        </m:r>
                      </m:sub>
                    </m:sSub>
                    <m:r>
                      <a:rPr lang="en-US" altLang="zh-CN" i="1" dirty="0">
                        <a:solidFill>
                          <a:srgbClr val="000000"/>
                        </a:solidFill>
                        <a:latin typeface="Cambria Math" panose="02040503050406030204" pitchFamily="18" charset="0"/>
                        <a:ea typeface="微软雅黑" panose="020B0503020204020204" pitchFamily="34" charset="-122"/>
                      </a:rPr>
                      <m:t>&gt;</m:t>
                    </m:r>
                    <m:r>
                      <a:rPr lang="zh-CN" altLang="en-US" i="1" dirty="0">
                        <a:solidFill>
                          <a:srgbClr val="000000"/>
                        </a:solidFill>
                        <a:latin typeface="Cambria Math" panose="02040503050406030204" pitchFamily="18" charset="0"/>
                        <a:ea typeface="微软雅黑" panose="020B0503020204020204" pitchFamily="34" charset="-122"/>
                      </a:rPr>
                      <m:t>。</m:t>
                    </m:r>
                  </m:oMath>
                </a14:m>
                <a:r>
                  <a:rPr lang="zh-CN" altLang="en-US" dirty="0">
                    <a:latin typeface="-apple-system"/>
                  </a:rPr>
                  <a:t>则有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𝐿</m:t>
                        </m:r>
                      </m:e>
                      <m:sub>
                        <m:r>
                          <a:rPr lang="en-US" altLang="zh-CN" i="1" dirty="0">
                            <a:latin typeface="Cambria Math" panose="02040503050406030204" pitchFamily="18" charset="0"/>
                          </a:rPr>
                          <m:t>𝑜</m:t>
                        </m:r>
                      </m:sub>
                    </m:sSub>
                    <m:r>
                      <a:rPr lang="en-US" altLang="zh-CN" dirty="0" smtClean="0">
                        <a:latin typeface="Cambria Math" panose="02040503050406030204" pitchFamily="18" charset="0"/>
                        <a:ea typeface="Cambria Math" panose="02040503050406030204" pitchFamily="18" charset="0"/>
                      </a:rPr>
                      <m:t>=</m:t>
                    </m:r>
                  </m:oMath>
                </a14:m>
                <a:r>
                  <a:rPr lang="en-US" altLang="zh-CN" dirty="0">
                    <a:latin typeface="-apple-system"/>
                  </a:rPr>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𝐿</m:t>
                        </m:r>
                      </m:e>
                      <m:sub>
                        <m:sSup>
                          <m:sSupPr>
                            <m:ctrlPr>
                              <a:rPr lang="en-US" altLang="zh-CN" i="1" dirty="0">
                                <a:solidFill>
                                  <a:srgbClr val="000000"/>
                                </a:solidFill>
                                <a:latin typeface="Cambria Math" panose="02040503050406030204" pitchFamily="18" charset="0"/>
                                <a:ea typeface="微软雅黑" panose="020B0503020204020204" pitchFamily="34" charset="-122"/>
                              </a:rPr>
                            </m:ctrlPr>
                          </m:sSupPr>
                          <m:e>
                            <m:r>
                              <a:rPr lang="en-US" altLang="zh-CN" i="1" dirty="0">
                                <a:solidFill>
                                  <a:srgbClr val="000000"/>
                                </a:solidFill>
                                <a:latin typeface="Cambria Math" panose="02040503050406030204" pitchFamily="18" charset="0"/>
                                <a:ea typeface="微软雅黑" panose="020B0503020204020204" pitchFamily="34" charset="-122"/>
                              </a:rPr>
                              <m:t>𝑜</m:t>
                            </m:r>
                          </m:e>
                          <m:sup>
                            <m:r>
                              <a:rPr lang="en-US" altLang="zh-CN" i="1" dirty="0">
                                <a:solidFill>
                                  <a:srgbClr val="000000"/>
                                </a:solidFill>
                                <a:latin typeface="Cambria Math" panose="02040503050406030204" pitchFamily="18" charset="0"/>
                                <a:ea typeface="微软雅黑" panose="020B0503020204020204" pitchFamily="34" charset="-122"/>
                              </a:rPr>
                              <m:t>′</m:t>
                            </m:r>
                          </m:sup>
                        </m:sSup>
                      </m:sub>
                    </m:sSub>
                    <m:r>
                      <a:rPr lang="en-US" altLang="zh-CN" i="1" dirty="0">
                        <a:solidFill>
                          <a:srgbClr val="000000"/>
                        </a:solidFill>
                        <a:latin typeface="Cambria Math" panose="02040503050406030204" pitchFamily="18" charset="0"/>
                        <a:ea typeface="微软雅黑" panose="020B0503020204020204" pitchFamily="34" charset="-122"/>
                      </a:rPr>
                      <m:t> </m:t>
                    </m:r>
                  </m:oMath>
                </a14:m>
                <a:r>
                  <a:rPr lang="zh-CN" altLang="en-US" b="0" i="0" dirty="0">
                    <a:effectLst/>
                    <a:latin typeface="-apple-system"/>
                  </a:rPr>
                  <a:t>，其中</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𝐿</m:t>
                        </m:r>
                      </m:e>
                      <m:sub>
                        <m:r>
                          <a:rPr lang="en-US" altLang="zh-CN" i="1" dirty="0">
                            <a:latin typeface="Cambria Math" panose="02040503050406030204" pitchFamily="18" charset="0"/>
                          </a:rPr>
                          <m:t>𝑜</m:t>
                        </m:r>
                      </m:sub>
                    </m:sSub>
                  </m:oMath>
                </a14:m>
                <a:r>
                  <a:rPr lang="zh-CN" altLang="en-US" b="0" i="0" dirty="0">
                    <a:effectLst/>
                    <a:latin typeface="-apple-system"/>
                  </a:rPr>
                  <a:t>表示金字塔计算模型下调度顺序为</a:t>
                </a:r>
                <a14:m>
                  <m:oMath xmlns:m="http://schemas.openxmlformats.org/officeDocument/2006/math">
                    <m:r>
                      <a:rPr lang="en-US" altLang="zh-CN" b="0" i="1" dirty="0" smtClean="0">
                        <a:effectLst/>
                        <a:latin typeface="Cambria Math" panose="02040503050406030204" pitchFamily="18" charset="0"/>
                      </a:rPr>
                      <m:t>𝑜</m:t>
                    </m:r>
                  </m:oMath>
                </a14:m>
                <a:r>
                  <a:rPr lang="zh-CN" altLang="en-US" b="0" i="0" dirty="0">
                    <a:effectLst/>
                    <a:latin typeface="-apple-system"/>
                  </a:rPr>
                  <a:t>的最优时延。（引理</a:t>
                </a:r>
                <a:r>
                  <a:rPr lang="en-US" altLang="zh-CN" b="0" i="0" dirty="0">
                    <a:effectLst/>
                    <a:latin typeface="-apple-system"/>
                  </a:rPr>
                  <a:t>2</a:t>
                </a:r>
                <a:r>
                  <a:rPr lang="zh-CN" altLang="en-US" b="0" i="0" dirty="0">
                    <a:effectLst/>
                    <a:latin typeface="-apple-system"/>
                  </a:rPr>
                  <a:t>）</a:t>
                </a:r>
                <a:endParaRPr lang="en-US" altLang="zh-CN" b="0" i="0" dirty="0">
                  <a:effectLst/>
                  <a:latin typeface="-apple-system"/>
                </a:endParaRPr>
              </a:p>
              <a:p>
                <a:pPr marL="285750" indent="-285750">
                  <a:lnSpc>
                    <a:spcPct val="150000"/>
                  </a:lnSpc>
                  <a:buFont typeface="Wingdings" panose="05000000000000000000" pitchFamily="2" charset="2"/>
                  <a:buChar char="p"/>
                </a:pPr>
                <a:r>
                  <a:rPr lang="zh-CN" altLang="en-US" b="0" i="0" dirty="0">
                    <a:effectLst/>
                    <a:latin typeface="-apple-system"/>
                  </a:rPr>
                  <a:t>假设</a:t>
                </a:r>
                <a14:m>
                  <m:oMath xmlns:m="http://schemas.openxmlformats.org/officeDocument/2006/math">
                    <m:sSub>
                      <m:sSubPr>
                        <m:ctrlPr>
                          <a:rPr lang="en-US" altLang="zh-CN" i="1" dirty="0" smtClean="0">
                            <a:solidFill>
                              <a:srgbClr val="000000"/>
                            </a:solidFill>
                            <a:latin typeface="Cambria Math" panose="02040503050406030204" pitchFamily="18" charset="0"/>
                            <a:ea typeface="微软雅黑" panose="020B0503020204020204" pitchFamily="34" charset="-122"/>
                          </a:rPr>
                        </m:ctrlPr>
                      </m:sSubPr>
                      <m:e>
                        <m:r>
                          <a:rPr lang="en-US" altLang="zh-CN" b="0" i="1" dirty="0" smtClean="0">
                            <a:solidFill>
                              <a:srgbClr val="000000"/>
                            </a:solidFill>
                            <a:latin typeface="Cambria Math" panose="02040503050406030204" pitchFamily="18" charset="0"/>
                            <a:ea typeface="微软雅黑" panose="020B0503020204020204" pitchFamily="34" charset="-122"/>
                          </a:rPr>
                          <m:t>𝑜</m:t>
                        </m:r>
                        <m:r>
                          <a:rPr lang="en-US" altLang="zh-CN" b="0" i="1" dirty="0" smtClean="0">
                            <a:solidFill>
                              <a:srgbClr val="000000"/>
                            </a:solidFill>
                            <a:latin typeface="Cambria Math" panose="02040503050406030204" pitchFamily="18" charset="0"/>
                            <a:ea typeface="微软雅黑" panose="020B0503020204020204" pitchFamily="34" charset="-122"/>
                          </a:rPr>
                          <m:t>=&lt;</m:t>
                        </m:r>
                        <m:r>
                          <a:rPr lang="en-US" altLang="zh-CN" b="0" i="1" dirty="0">
                            <a:solidFill>
                              <a:srgbClr val="000000"/>
                            </a:solidFill>
                            <a:latin typeface="Cambria Math" panose="02040503050406030204" pitchFamily="18" charset="0"/>
                            <a:ea typeface="微软雅黑" panose="020B0503020204020204" pitchFamily="34" charset="-122"/>
                          </a:rPr>
                          <m:t>𝑢</m:t>
                        </m:r>
                      </m:e>
                      <m:sub>
                        <m:r>
                          <a:rPr lang="en-US" altLang="zh-CN" b="0" i="1" dirty="0">
                            <a:solidFill>
                              <a:srgbClr val="000000"/>
                            </a:solidFill>
                            <a:latin typeface="Cambria Math" panose="02040503050406030204" pitchFamily="18" charset="0"/>
                            <a:ea typeface="微软雅黑" panose="020B0503020204020204" pitchFamily="34" charset="-122"/>
                          </a:rPr>
                          <m:t>1</m:t>
                        </m:r>
                      </m:sub>
                    </m:sSub>
                    <m:r>
                      <a:rPr lang="en-US" altLang="zh-CN" b="0" i="1" dirty="0">
                        <a:solidFill>
                          <a:srgbClr val="000000"/>
                        </a:solidFill>
                        <a:latin typeface="Cambria Math" panose="02040503050406030204" pitchFamily="18" charset="0"/>
                        <a:ea typeface="微软雅黑" panose="020B0503020204020204" pitchFamily="34" charset="-122"/>
                      </a:rPr>
                      <m:t>,</m:t>
                    </m:r>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b="0" i="1" dirty="0">
                            <a:solidFill>
                              <a:srgbClr val="000000"/>
                            </a:solidFill>
                            <a:latin typeface="Cambria Math" panose="02040503050406030204" pitchFamily="18" charset="0"/>
                            <a:ea typeface="微软雅黑" panose="020B0503020204020204" pitchFamily="34" charset="-122"/>
                          </a:rPr>
                          <m:t>𝑢</m:t>
                        </m:r>
                      </m:e>
                      <m:sub>
                        <m:r>
                          <a:rPr lang="en-US" altLang="zh-CN" b="0" i="1" dirty="0">
                            <a:solidFill>
                              <a:srgbClr val="000000"/>
                            </a:solidFill>
                            <a:latin typeface="Cambria Math" panose="02040503050406030204" pitchFamily="18" charset="0"/>
                            <a:ea typeface="微软雅黑" panose="020B0503020204020204" pitchFamily="34" charset="-122"/>
                          </a:rPr>
                          <m:t>2</m:t>
                        </m:r>
                      </m:sub>
                    </m:sSub>
                    <m:r>
                      <a:rPr lang="en-US" altLang="zh-CN" b="0" i="1" dirty="0" smtClean="0">
                        <a:solidFill>
                          <a:srgbClr val="000000"/>
                        </a:solidFill>
                        <a:latin typeface="Cambria Math" panose="02040503050406030204" pitchFamily="18" charset="0"/>
                        <a:ea typeface="微软雅黑" panose="020B0503020204020204" pitchFamily="34" charset="-122"/>
                      </a:rPr>
                      <m:t>, …,</m:t>
                    </m:r>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b="0" i="1" dirty="0">
                            <a:solidFill>
                              <a:srgbClr val="000000"/>
                            </a:solidFill>
                            <a:latin typeface="Cambria Math" panose="02040503050406030204" pitchFamily="18" charset="0"/>
                            <a:ea typeface="微软雅黑" panose="020B0503020204020204" pitchFamily="34" charset="-122"/>
                          </a:rPr>
                          <m:t>𝑢</m:t>
                        </m:r>
                      </m:e>
                      <m:sub>
                        <m:r>
                          <a:rPr lang="en-US" altLang="zh-CN" b="0" i="1" dirty="0" smtClean="0">
                            <a:solidFill>
                              <a:srgbClr val="000000"/>
                            </a:solidFill>
                            <a:latin typeface="Cambria Math" panose="02040503050406030204" pitchFamily="18" charset="0"/>
                            <a:ea typeface="微软雅黑" panose="020B0503020204020204" pitchFamily="34" charset="-122"/>
                          </a:rPr>
                          <m:t>𝑁</m:t>
                        </m:r>
                      </m:sub>
                    </m:sSub>
                    <m:r>
                      <a:rPr lang="en-US" altLang="zh-CN" b="0" i="1" dirty="0" smtClean="0">
                        <a:solidFill>
                          <a:srgbClr val="000000"/>
                        </a:solidFill>
                        <a:latin typeface="Cambria Math" panose="02040503050406030204" pitchFamily="18" charset="0"/>
                        <a:ea typeface="微软雅黑" panose="020B0503020204020204" pitchFamily="34" charset="-122"/>
                      </a:rPr>
                      <m:t>&gt;</m:t>
                    </m:r>
                  </m:oMath>
                </a14:m>
                <a:r>
                  <a:rPr lang="zh-CN" altLang="en-US" b="0" i="0" dirty="0">
                    <a:effectLst/>
                    <a:latin typeface="-apple-system"/>
                  </a:rPr>
                  <a:t>是任意调度顺序，</a:t>
                </a:r>
                <a:r>
                  <a:rPr lang="en-US" altLang="zh-CN" dirty="0">
                    <a:solidFill>
                      <a:srgbClr val="000000"/>
                    </a:solidFill>
                    <a:ea typeface="微软雅黑" panose="020B0503020204020204" pitchFamily="34" charset="-122"/>
                  </a:rPr>
                  <a:t> </a:t>
                </a:r>
                <a14:m>
                  <m:oMath xmlns:m="http://schemas.openxmlformats.org/officeDocument/2006/math">
                    <m:sSup>
                      <m:sSupPr>
                        <m:ctrlPr>
                          <a:rPr lang="en-US" altLang="zh-CN" i="1" dirty="0" smtClean="0">
                            <a:solidFill>
                              <a:srgbClr val="000000"/>
                            </a:solidFill>
                            <a:latin typeface="Cambria Math" panose="02040503050406030204" pitchFamily="18" charset="0"/>
                            <a:ea typeface="微软雅黑" panose="020B0503020204020204" pitchFamily="34" charset="-122"/>
                          </a:rPr>
                        </m:ctrlPr>
                      </m:sSupPr>
                      <m:e>
                        <m:r>
                          <a:rPr lang="en-US" altLang="zh-CN" i="1" dirty="0">
                            <a:solidFill>
                              <a:srgbClr val="000000"/>
                            </a:solidFill>
                            <a:latin typeface="Cambria Math" panose="02040503050406030204" pitchFamily="18" charset="0"/>
                            <a:ea typeface="微软雅黑" panose="020B0503020204020204" pitchFamily="34" charset="-122"/>
                          </a:rPr>
                          <m:t>𝑜</m:t>
                        </m:r>
                      </m:e>
                      <m:sup>
                        <m:r>
                          <a:rPr lang="en-US" altLang="zh-CN" b="0" i="1" dirty="0" smtClean="0">
                            <a:solidFill>
                              <a:srgbClr val="000000"/>
                            </a:solidFill>
                            <a:latin typeface="Cambria Math" panose="02040503050406030204" pitchFamily="18" charset="0"/>
                            <a:ea typeface="微软雅黑" panose="020B0503020204020204" pitchFamily="34" charset="-122"/>
                          </a:rPr>
                          <m:t>′</m:t>
                        </m:r>
                      </m:sup>
                    </m:sSup>
                  </m:oMath>
                </a14:m>
                <a:r>
                  <a:rPr lang="zh-CN" altLang="en-US" b="0" i="0" dirty="0">
                    <a:effectLst/>
                    <a:latin typeface="-apple-system"/>
                  </a:rPr>
                  <a:t>是不同于</a:t>
                </a:r>
                <a14:m>
                  <m:oMath xmlns:m="http://schemas.openxmlformats.org/officeDocument/2006/math">
                    <m:r>
                      <a:rPr lang="en-US" altLang="zh-CN" i="1" dirty="0">
                        <a:solidFill>
                          <a:srgbClr val="000000"/>
                        </a:solidFill>
                        <a:latin typeface="Cambria Math" panose="02040503050406030204" pitchFamily="18" charset="0"/>
                        <a:ea typeface="微软雅黑" panose="020B0503020204020204" pitchFamily="34" charset="-122"/>
                      </a:rPr>
                      <m:t>𝑜</m:t>
                    </m:r>
                  </m:oMath>
                </a14:m>
                <a:r>
                  <a:rPr lang="zh-CN" altLang="en-US" b="0" i="0" dirty="0">
                    <a:effectLst/>
                    <a:latin typeface="-apple-system"/>
                  </a:rPr>
                  <a:t>的调度顺序。如果所有设备具有相同的通信速率，则基于金字塔计算模型的</a:t>
                </a:r>
                <a14:m>
                  <m:oMath xmlns:m="http://schemas.openxmlformats.org/officeDocument/2006/math">
                    <m:sSub>
                      <m:sSubPr>
                        <m:ctrlPr>
                          <a:rPr lang="en-US" altLang="zh-CN" b="0" i="1" dirty="0" smtClean="0">
                            <a:effectLst/>
                            <a:latin typeface="Cambria Math" panose="02040503050406030204" pitchFamily="18" charset="0"/>
                          </a:rPr>
                        </m:ctrlPr>
                      </m:sSubPr>
                      <m:e>
                        <m:r>
                          <a:rPr lang="en-US" altLang="zh-CN" i="1" dirty="0">
                            <a:latin typeface="Cambria Math" panose="02040503050406030204" pitchFamily="18" charset="0"/>
                          </a:rPr>
                          <m:t>𝐿</m:t>
                        </m:r>
                      </m:e>
                      <m:sub>
                        <m:r>
                          <a:rPr lang="en-US" altLang="zh-CN" i="1" dirty="0">
                            <a:latin typeface="Cambria Math" panose="02040503050406030204" pitchFamily="18" charset="0"/>
                          </a:rPr>
                          <m:t>𝑜</m:t>
                        </m:r>
                      </m:sub>
                    </m:sSub>
                    <m:r>
                      <a:rPr lang="en-US" altLang="zh-CN" b="0" i="1" dirty="0" smtClean="0">
                        <a:effectLst/>
                        <a:latin typeface="Cambria Math" panose="02040503050406030204" pitchFamily="18" charset="0"/>
                      </a:rPr>
                      <m:t> </m:t>
                    </m:r>
                  </m:oMath>
                </a14:m>
                <a:r>
                  <a:rPr lang="en-US" altLang="zh-CN" b="0" i="0" dirty="0">
                    <a:effectLst/>
                    <a:latin typeface="-apple-system"/>
                  </a:rPr>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𝐿</m:t>
                        </m:r>
                      </m:e>
                      <m:sub>
                        <m:sSup>
                          <m:sSupPr>
                            <m:ctrlPr>
                              <a:rPr lang="en-US" altLang="zh-CN" i="1" dirty="0">
                                <a:solidFill>
                                  <a:srgbClr val="000000"/>
                                </a:solidFill>
                                <a:latin typeface="Cambria Math" panose="02040503050406030204" pitchFamily="18" charset="0"/>
                                <a:ea typeface="微软雅黑" panose="020B0503020204020204" pitchFamily="34" charset="-122"/>
                              </a:rPr>
                            </m:ctrlPr>
                          </m:sSupPr>
                          <m:e>
                            <m:r>
                              <a:rPr lang="en-US" altLang="zh-CN" i="1" dirty="0">
                                <a:solidFill>
                                  <a:srgbClr val="000000"/>
                                </a:solidFill>
                                <a:latin typeface="Cambria Math" panose="02040503050406030204" pitchFamily="18" charset="0"/>
                                <a:ea typeface="微软雅黑" panose="020B0503020204020204" pitchFamily="34" charset="-122"/>
                              </a:rPr>
                              <m:t>𝑜</m:t>
                            </m:r>
                          </m:e>
                          <m:sup>
                            <m:r>
                              <a:rPr lang="en-US" altLang="zh-CN" i="1" dirty="0">
                                <a:solidFill>
                                  <a:srgbClr val="000000"/>
                                </a:solidFill>
                                <a:latin typeface="Cambria Math" panose="02040503050406030204" pitchFamily="18" charset="0"/>
                                <a:ea typeface="微软雅黑" panose="020B0503020204020204" pitchFamily="34" charset="-122"/>
                              </a:rPr>
                              <m:t>′</m:t>
                            </m:r>
                          </m:sup>
                        </m:sSup>
                      </m:sub>
                    </m:sSub>
                    <m:r>
                      <a:rPr lang="en-US" altLang="zh-CN" i="1" dirty="0" smtClean="0">
                        <a:latin typeface="Cambria Math" panose="02040503050406030204" pitchFamily="18" charset="0"/>
                      </a:rPr>
                      <m:t> </m:t>
                    </m:r>
                  </m:oMath>
                </a14:m>
                <a:r>
                  <a:rPr lang="zh-CN" altLang="en-US" b="0" i="0" dirty="0">
                    <a:effectLst/>
                    <a:latin typeface="-apple-system"/>
                  </a:rPr>
                  <a:t>。（定理</a:t>
                </a:r>
                <a:r>
                  <a:rPr lang="en-US" altLang="zh-CN" b="0" i="0" dirty="0">
                    <a:effectLst/>
                    <a:latin typeface="-apple-system"/>
                  </a:rPr>
                  <a:t>3</a:t>
                </a:r>
                <a:r>
                  <a:rPr lang="zh-CN" altLang="en-US" b="0" i="0" dirty="0">
                    <a:effectLst/>
                    <a:latin typeface="-apple-system"/>
                  </a:rPr>
                  <a:t>）</a:t>
                </a:r>
                <a:endParaRPr lang="en-US" altLang="zh-CN" b="0" i="0" dirty="0">
                  <a:effectLst/>
                  <a:latin typeface="-apple-system"/>
                </a:endParaRPr>
              </a:p>
              <a:p>
                <a:pPr marL="285750" indent="-285750">
                  <a:lnSpc>
                    <a:spcPct val="150000"/>
                  </a:lnSpc>
                  <a:buFont typeface="Wingdings" panose="05000000000000000000" pitchFamily="2" charset="2"/>
                  <a:buChar char="p"/>
                </a:pPr>
                <a:r>
                  <a:rPr lang="zh-CN" altLang="en-US" b="1" i="0" dirty="0">
                    <a:effectLst/>
                    <a:latin typeface="-apple-system"/>
                  </a:rPr>
                  <a:t>在相同通信速率下，最优时延与调度顺序无关</a:t>
                </a:r>
                <a:r>
                  <a:rPr lang="zh-CN" altLang="en-US" b="0" i="0" dirty="0">
                    <a:effectLst/>
                    <a:latin typeface="-apple-system"/>
                  </a:rPr>
                  <a:t>。</a:t>
                </a:r>
                <a:endParaRPr lang="en-US" altLang="zh-CN" b="0" i="0" dirty="0">
                  <a:effectLst/>
                  <a:latin typeface="-apple-system"/>
                </a:endParaRPr>
              </a:p>
            </p:txBody>
          </p:sp>
        </mc:Choice>
        <mc:Fallback xmlns="">
          <p:sp>
            <p:nvSpPr>
              <p:cNvPr id="10" name="文本框 9">
                <a:extLst>
                  <a:ext uri="{FF2B5EF4-FFF2-40B4-BE49-F238E27FC236}">
                    <a16:creationId xmlns:a16="http://schemas.microsoft.com/office/drawing/2014/main" id="{50FE5E14-015E-0CA5-39F1-CBA16A536667}"/>
                  </a:ext>
                </a:extLst>
              </p:cNvPr>
              <p:cNvSpPr txBox="1">
                <a:spLocks noRot="1" noChangeAspect="1" noMove="1" noResize="1" noEditPoints="1" noAdjustHandles="1" noChangeArrowheads="1" noChangeShapeType="1" noTextEdit="1"/>
              </p:cNvSpPr>
              <p:nvPr/>
            </p:nvSpPr>
            <p:spPr>
              <a:xfrm>
                <a:off x="1487488" y="4085335"/>
                <a:ext cx="9769700" cy="2550698"/>
              </a:xfrm>
              <a:prstGeom prst="rect">
                <a:avLst/>
              </a:prstGeom>
              <a:blipFill>
                <a:blip r:embed="rId4"/>
                <a:stretch>
                  <a:fillRect l="-374" r="-499" b="-2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9E66C72-2197-17BB-A785-E29B936B8E29}"/>
                  </a:ext>
                </a:extLst>
              </p:cNvPr>
              <p:cNvSpPr txBox="1"/>
              <p:nvPr/>
            </p:nvSpPr>
            <p:spPr>
              <a:xfrm>
                <a:off x="9982200" y="2060848"/>
                <a:ext cx="2239471" cy="507831"/>
              </a:xfrm>
              <a:prstGeom prst="rect">
                <a:avLst/>
              </a:prstGeom>
              <a:noFill/>
            </p:spPr>
            <p:txBody>
              <a:bodyPr wrap="square">
                <a:spAutoFit/>
              </a:bodyPr>
              <a:lstStyle/>
              <a:p>
                <a:pPr fontAlgn="base">
                  <a:lnSpc>
                    <a:spcPct val="150000"/>
                  </a:lnSpc>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lang="en-US" altLang="zh-CN" sz="1800" i="1" dirty="0" smtClean="0">
                              <a:effectLst/>
                              <a:latin typeface="Cambria Math" panose="02040503050406030204" pitchFamily="18" charset="0"/>
                            </a:rPr>
                          </m:ctrlPr>
                        </m:sSubPr>
                        <m:e>
                          <m:r>
                            <a:rPr lang="en-US" altLang="zh-CN" sz="1800" b="0" i="1" dirty="0" smtClean="0">
                              <a:effectLst/>
                              <a:latin typeface="Cambria Math" panose="02040503050406030204" pitchFamily="18" charset="0"/>
                            </a:rPr>
                            <m:t>𝑟</m:t>
                          </m:r>
                        </m:e>
                        <m:sub>
                          <m:r>
                            <a:rPr lang="en-US" altLang="zh-CN" sz="1800" b="0" i="1" dirty="0" smtClean="0">
                              <a:effectLst/>
                              <a:latin typeface="Cambria Math" panose="02040503050406030204" pitchFamily="18" charset="0"/>
                            </a:rPr>
                            <m:t>𝑋</m:t>
                          </m:r>
                        </m:sub>
                      </m:sSub>
                      <m:r>
                        <a:rPr lang="en-US" altLang="zh-CN" sz="1800" b="0" i="1" dirty="0" smtClean="0">
                          <a:effectLst/>
                          <a:latin typeface="Cambria Math" panose="02040503050406030204" pitchFamily="18" charset="0"/>
                        </a:rPr>
                        <m:t>=</m:t>
                      </m:r>
                      <m:r>
                        <a:rPr lang="en-US" altLang="zh-CN" sz="1800" b="0" i="1" dirty="0">
                          <a:effectLst/>
                          <a:latin typeface="Cambria Math" panose="02040503050406030204" pitchFamily="18" charset="0"/>
                        </a:rPr>
                        <m:t>4</m:t>
                      </m:r>
                      <m:r>
                        <a:rPr lang="zh-CN" altLang="en-US" sz="1800" b="0" i="1" dirty="0">
                          <a:effectLst/>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a:latin typeface="Cambria Math" panose="02040503050406030204" pitchFamily="18" charset="0"/>
                            </a:rPr>
                            <m:t>𝑋</m:t>
                          </m:r>
                        </m:sub>
                      </m:sSub>
                      <m:r>
                        <a:rPr lang="en-US" altLang="zh-CN" b="0" i="1" dirty="0">
                          <a:latin typeface="Cambria Math" panose="02040503050406030204" pitchFamily="18" charset="0"/>
                        </a:rPr>
                        <m:t>=1</m:t>
                      </m:r>
                    </m:oMath>
                  </m:oMathPara>
                </a14:m>
                <a:endParaRPr lang="en-US" altLang="zh-CN" dirty="0">
                  <a:solidFill>
                    <a:srgbClr val="000000"/>
                  </a:solidFill>
                  <a:latin typeface="微软雅黑" panose="020B0503020204020204" pitchFamily="34" charset="-122"/>
                  <a:ea typeface="微软雅黑" panose="020B0503020204020204" pitchFamily="34" charset="-122"/>
                </a:endParaRPr>
              </a:p>
            </p:txBody>
          </p:sp>
        </mc:Choice>
        <mc:Fallback xmlns="">
          <p:sp>
            <p:nvSpPr>
              <p:cNvPr id="15" name="文本框 14">
                <a:extLst>
                  <a:ext uri="{FF2B5EF4-FFF2-40B4-BE49-F238E27FC236}">
                    <a16:creationId xmlns:a16="http://schemas.microsoft.com/office/drawing/2014/main" id="{19E66C72-2197-17BB-A785-E29B936B8E29}"/>
                  </a:ext>
                </a:extLst>
              </p:cNvPr>
              <p:cNvSpPr txBox="1">
                <a:spLocks noRot="1" noChangeAspect="1" noMove="1" noResize="1" noEditPoints="1" noAdjustHandles="1" noChangeArrowheads="1" noChangeShapeType="1" noTextEdit="1"/>
              </p:cNvSpPr>
              <p:nvPr/>
            </p:nvSpPr>
            <p:spPr>
              <a:xfrm>
                <a:off x="9982200" y="2060848"/>
                <a:ext cx="2239471" cy="50783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BBADC6C-F63D-6AF5-2629-5159F2D4F7E5}"/>
                  </a:ext>
                </a:extLst>
              </p:cNvPr>
              <p:cNvSpPr txBox="1"/>
              <p:nvPr/>
            </p:nvSpPr>
            <p:spPr>
              <a:xfrm>
                <a:off x="9984849" y="2413465"/>
                <a:ext cx="2239471" cy="507831"/>
              </a:xfrm>
              <a:prstGeom prst="rect">
                <a:avLst/>
              </a:prstGeom>
              <a:noFill/>
            </p:spPr>
            <p:txBody>
              <a:bodyPr wrap="square">
                <a:spAutoFit/>
              </a:bodyPr>
              <a:lstStyle/>
              <a:p>
                <a:pPr fontAlgn="base">
                  <a:lnSpc>
                    <a:spcPct val="150000"/>
                  </a:lnSpc>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lang="en-US" altLang="zh-CN" sz="1800" i="1" dirty="0" smtClean="0">
                              <a:effectLst/>
                              <a:latin typeface="Cambria Math" panose="02040503050406030204" pitchFamily="18" charset="0"/>
                            </a:rPr>
                          </m:ctrlPr>
                        </m:sSubPr>
                        <m:e>
                          <m:r>
                            <a:rPr lang="en-US" altLang="zh-CN" sz="1800" b="0" i="1" dirty="0" smtClean="0">
                              <a:effectLst/>
                              <a:latin typeface="Cambria Math" panose="02040503050406030204" pitchFamily="18" charset="0"/>
                            </a:rPr>
                            <m:t>𝑟</m:t>
                          </m:r>
                        </m:e>
                        <m:sub>
                          <m:r>
                            <a:rPr lang="en-US" altLang="zh-CN" sz="1800" b="0" i="1" dirty="0" smtClean="0">
                              <a:effectLst/>
                              <a:latin typeface="Cambria Math" panose="02040503050406030204" pitchFamily="18" charset="0"/>
                            </a:rPr>
                            <m:t>𝑌</m:t>
                          </m:r>
                        </m:sub>
                      </m:sSub>
                      <m:r>
                        <a:rPr lang="en-US" altLang="zh-CN" sz="1800" b="0" i="1" dirty="0" smtClean="0">
                          <a:effectLst/>
                          <a:latin typeface="Cambria Math" panose="02040503050406030204" pitchFamily="18" charset="0"/>
                        </a:rPr>
                        <m:t>=</m:t>
                      </m:r>
                      <m:r>
                        <a:rPr lang="en-US" altLang="zh-CN" sz="1800" b="0" i="1" dirty="0">
                          <a:effectLst/>
                          <a:latin typeface="Cambria Math" panose="02040503050406030204" pitchFamily="18" charset="0"/>
                        </a:rPr>
                        <m:t>4</m:t>
                      </m:r>
                      <m:r>
                        <a:rPr lang="zh-CN" altLang="en-US" sz="1800" b="0" i="1" dirty="0">
                          <a:effectLst/>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𝑌</m:t>
                          </m:r>
                        </m:sub>
                      </m:sSub>
                      <m:r>
                        <a:rPr lang="en-US" altLang="zh-CN" b="0" i="1" dirty="0">
                          <a:latin typeface="Cambria Math" panose="02040503050406030204" pitchFamily="18" charset="0"/>
                        </a:rPr>
                        <m:t>=</m:t>
                      </m:r>
                      <m:r>
                        <a:rPr lang="en-US" altLang="zh-CN" b="0" i="1" dirty="0" smtClean="0">
                          <a:latin typeface="Cambria Math" panose="02040503050406030204" pitchFamily="18" charset="0"/>
                        </a:rPr>
                        <m:t>3</m:t>
                      </m:r>
                    </m:oMath>
                  </m:oMathPara>
                </a14:m>
                <a:endParaRPr lang="en-US" altLang="zh-CN" dirty="0">
                  <a:solidFill>
                    <a:srgbClr val="000000"/>
                  </a:solidFill>
                  <a:latin typeface="微软雅黑" panose="020B0503020204020204" pitchFamily="34" charset="-122"/>
                  <a:ea typeface="微软雅黑" panose="020B0503020204020204" pitchFamily="34" charset="-122"/>
                </a:endParaRPr>
              </a:p>
            </p:txBody>
          </p:sp>
        </mc:Choice>
        <mc:Fallback xmlns="">
          <p:sp>
            <p:nvSpPr>
              <p:cNvPr id="16" name="文本框 15">
                <a:extLst>
                  <a:ext uri="{FF2B5EF4-FFF2-40B4-BE49-F238E27FC236}">
                    <a16:creationId xmlns:a16="http://schemas.microsoft.com/office/drawing/2014/main" id="{FBBADC6C-F63D-6AF5-2629-5159F2D4F7E5}"/>
                  </a:ext>
                </a:extLst>
              </p:cNvPr>
              <p:cNvSpPr txBox="1">
                <a:spLocks noRot="1" noChangeAspect="1" noMove="1" noResize="1" noEditPoints="1" noAdjustHandles="1" noChangeArrowheads="1" noChangeShapeType="1" noTextEdit="1"/>
              </p:cNvSpPr>
              <p:nvPr/>
            </p:nvSpPr>
            <p:spPr>
              <a:xfrm>
                <a:off x="9984849" y="2413465"/>
                <a:ext cx="2239471" cy="50783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C35D6E0-66BE-5005-8E03-1F307B233A6C}"/>
                  </a:ext>
                </a:extLst>
              </p:cNvPr>
              <p:cNvSpPr txBox="1"/>
              <p:nvPr/>
            </p:nvSpPr>
            <p:spPr>
              <a:xfrm>
                <a:off x="5904" y="2413465"/>
                <a:ext cx="2239471" cy="507831"/>
              </a:xfrm>
              <a:prstGeom prst="rect">
                <a:avLst/>
              </a:prstGeom>
              <a:noFill/>
            </p:spPr>
            <p:txBody>
              <a:bodyPr wrap="square">
                <a:spAutoFit/>
              </a:bodyPr>
              <a:lstStyle/>
              <a:p>
                <a:pPr fontAlgn="base">
                  <a:lnSpc>
                    <a:spcPct val="150000"/>
                  </a:lnSpc>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lang="en-US" altLang="zh-CN" sz="1800" i="1" dirty="0" smtClean="0">
                              <a:effectLst/>
                              <a:latin typeface="Cambria Math" panose="02040503050406030204" pitchFamily="18" charset="0"/>
                            </a:rPr>
                          </m:ctrlPr>
                        </m:sSubPr>
                        <m:e>
                          <m:r>
                            <a:rPr lang="en-US" altLang="zh-CN" sz="1800" b="0" i="1" dirty="0" smtClean="0">
                              <a:effectLst/>
                              <a:latin typeface="Cambria Math" panose="02040503050406030204" pitchFamily="18" charset="0"/>
                            </a:rPr>
                            <m:t>𝑟</m:t>
                          </m:r>
                        </m:e>
                        <m:sub>
                          <m:r>
                            <a:rPr lang="en-US" altLang="zh-CN" sz="1800" b="0" i="1" dirty="0" smtClean="0">
                              <a:effectLst/>
                              <a:latin typeface="Cambria Math" panose="02040503050406030204" pitchFamily="18" charset="0"/>
                            </a:rPr>
                            <m:t>𝑋</m:t>
                          </m:r>
                        </m:sub>
                      </m:sSub>
                      <m:r>
                        <a:rPr lang="en-US" altLang="zh-CN" sz="1800" b="0" i="1" dirty="0" smtClean="0">
                          <a:effectLst/>
                          <a:latin typeface="Cambria Math" panose="02040503050406030204" pitchFamily="18" charset="0"/>
                        </a:rPr>
                        <m:t>=</m:t>
                      </m:r>
                      <m:r>
                        <a:rPr lang="en-US" altLang="zh-CN" sz="1800" b="0" i="1" dirty="0">
                          <a:effectLst/>
                          <a:latin typeface="Cambria Math" panose="02040503050406030204" pitchFamily="18" charset="0"/>
                        </a:rPr>
                        <m:t>4</m:t>
                      </m:r>
                      <m:r>
                        <a:rPr lang="zh-CN" altLang="en-US" sz="1800" b="0" i="1" dirty="0">
                          <a:effectLst/>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a:latin typeface="Cambria Math" panose="02040503050406030204" pitchFamily="18" charset="0"/>
                            </a:rPr>
                            <m:t>𝑋</m:t>
                          </m:r>
                        </m:sub>
                      </m:sSub>
                      <m:r>
                        <a:rPr lang="en-US" altLang="zh-CN" b="0" i="1" dirty="0">
                          <a:latin typeface="Cambria Math" panose="02040503050406030204" pitchFamily="18" charset="0"/>
                        </a:rPr>
                        <m:t>=1</m:t>
                      </m:r>
                    </m:oMath>
                  </m:oMathPara>
                </a14:m>
                <a:endParaRPr lang="en-US" altLang="zh-CN" dirty="0">
                  <a:solidFill>
                    <a:srgbClr val="000000"/>
                  </a:solidFill>
                  <a:latin typeface="微软雅黑" panose="020B0503020204020204" pitchFamily="34" charset="-122"/>
                  <a:ea typeface="微软雅黑" panose="020B0503020204020204" pitchFamily="34" charset="-122"/>
                </a:endParaRPr>
              </a:p>
            </p:txBody>
          </p:sp>
        </mc:Choice>
        <mc:Fallback xmlns="">
          <p:sp>
            <p:nvSpPr>
              <p:cNvPr id="17" name="文本框 16">
                <a:extLst>
                  <a:ext uri="{FF2B5EF4-FFF2-40B4-BE49-F238E27FC236}">
                    <a16:creationId xmlns:a16="http://schemas.microsoft.com/office/drawing/2014/main" id="{CC35D6E0-66BE-5005-8E03-1F307B233A6C}"/>
                  </a:ext>
                </a:extLst>
              </p:cNvPr>
              <p:cNvSpPr txBox="1">
                <a:spLocks noRot="1" noChangeAspect="1" noMove="1" noResize="1" noEditPoints="1" noAdjustHandles="1" noChangeArrowheads="1" noChangeShapeType="1" noTextEdit="1"/>
              </p:cNvSpPr>
              <p:nvPr/>
            </p:nvSpPr>
            <p:spPr>
              <a:xfrm>
                <a:off x="5904" y="2413465"/>
                <a:ext cx="2239471" cy="50783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236E102-7B0D-94BD-19FB-A7BB894516B7}"/>
                  </a:ext>
                </a:extLst>
              </p:cNvPr>
              <p:cNvSpPr txBox="1"/>
              <p:nvPr/>
            </p:nvSpPr>
            <p:spPr>
              <a:xfrm>
                <a:off x="7616" y="2060848"/>
                <a:ext cx="2239471" cy="507831"/>
              </a:xfrm>
              <a:prstGeom prst="rect">
                <a:avLst/>
              </a:prstGeom>
              <a:noFill/>
            </p:spPr>
            <p:txBody>
              <a:bodyPr wrap="square">
                <a:spAutoFit/>
              </a:bodyPr>
              <a:lstStyle/>
              <a:p>
                <a:pPr fontAlgn="base">
                  <a:lnSpc>
                    <a:spcPct val="150000"/>
                  </a:lnSpc>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lang="en-US" altLang="zh-CN" sz="1800" i="1" dirty="0" smtClean="0">
                              <a:effectLst/>
                              <a:latin typeface="Cambria Math" panose="02040503050406030204" pitchFamily="18" charset="0"/>
                            </a:rPr>
                          </m:ctrlPr>
                        </m:sSubPr>
                        <m:e>
                          <m:r>
                            <a:rPr lang="en-US" altLang="zh-CN" sz="1800" b="0" i="1" dirty="0" smtClean="0">
                              <a:effectLst/>
                              <a:latin typeface="Cambria Math" panose="02040503050406030204" pitchFamily="18" charset="0"/>
                            </a:rPr>
                            <m:t>𝑟</m:t>
                          </m:r>
                        </m:e>
                        <m:sub>
                          <m:r>
                            <a:rPr lang="en-US" altLang="zh-CN" sz="1800" b="0" i="1" dirty="0" smtClean="0">
                              <a:effectLst/>
                              <a:latin typeface="Cambria Math" panose="02040503050406030204" pitchFamily="18" charset="0"/>
                            </a:rPr>
                            <m:t>𝑌</m:t>
                          </m:r>
                        </m:sub>
                      </m:sSub>
                      <m:r>
                        <a:rPr lang="en-US" altLang="zh-CN" sz="1800" b="0" i="1" dirty="0" smtClean="0">
                          <a:effectLst/>
                          <a:latin typeface="Cambria Math" panose="02040503050406030204" pitchFamily="18" charset="0"/>
                        </a:rPr>
                        <m:t>=</m:t>
                      </m:r>
                      <m:r>
                        <a:rPr lang="en-US" altLang="zh-CN" sz="1800" b="0" i="1" dirty="0">
                          <a:effectLst/>
                          <a:latin typeface="Cambria Math" panose="02040503050406030204" pitchFamily="18" charset="0"/>
                        </a:rPr>
                        <m:t>4</m:t>
                      </m:r>
                      <m:r>
                        <a:rPr lang="zh-CN" altLang="en-US" sz="1800" b="0" i="1" dirty="0">
                          <a:effectLst/>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𝑌</m:t>
                          </m:r>
                        </m:sub>
                      </m:sSub>
                      <m:r>
                        <a:rPr lang="en-US" altLang="zh-CN" b="0" i="1" dirty="0">
                          <a:latin typeface="Cambria Math" panose="02040503050406030204" pitchFamily="18" charset="0"/>
                        </a:rPr>
                        <m:t>=</m:t>
                      </m:r>
                      <m:r>
                        <a:rPr lang="en-US" altLang="zh-CN" b="0" i="1" dirty="0" smtClean="0">
                          <a:latin typeface="Cambria Math" panose="02040503050406030204" pitchFamily="18" charset="0"/>
                        </a:rPr>
                        <m:t>3</m:t>
                      </m:r>
                    </m:oMath>
                  </m:oMathPara>
                </a14:m>
                <a:endParaRPr lang="en-US" altLang="zh-CN" dirty="0">
                  <a:solidFill>
                    <a:srgbClr val="000000"/>
                  </a:solidFill>
                  <a:latin typeface="微软雅黑" panose="020B0503020204020204" pitchFamily="34" charset="-122"/>
                  <a:ea typeface="微软雅黑" panose="020B0503020204020204" pitchFamily="34" charset="-122"/>
                </a:endParaRPr>
              </a:p>
            </p:txBody>
          </p:sp>
        </mc:Choice>
        <mc:Fallback xmlns="">
          <p:sp>
            <p:nvSpPr>
              <p:cNvPr id="18" name="文本框 17">
                <a:extLst>
                  <a:ext uri="{FF2B5EF4-FFF2-40B4-BE49-F238E27FC236}">
                    <a16:creationId xmlns:a16="http://schemas.microsoft.com/office/drawing/2014/main" id="{E236E102-7B0D-94BD-19FB-A7BB894516B7}"/>
                  </a:ext>
                </a:extLst>
              </p:cNvPr>
              <p:cNvSpPr txBox="1">
                <a:spLocks noRot="1" noChangeAspect="1" noMove="1" noResize="1" noEditPoints="1" noAdjustHandles="1" noChangeArrowheads="1" noChangeShapeType="1" noTextEdit="1"/>
              </p:cNvSpPr>
              <p:nvPr/>
            </p:nvSpPr>
            <p:spPr>
              <a:xfrm>
                <a:off x="7616" y="2060848"/>
                <a:ext cx="2239471" cy="507831"/>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60153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解决方案</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latin typeface="微软雅黑" panose="020B0503020204020204" pitchFamily="34" charset="-122"/>
                <a:ea typeface="微软雅黑" panose="020B0503020204020204" pitchFamily="34" charset="-122"/>
              </a:rPr>
              <a:t>18</a:t>
            </a:fld>
            <a:endParaRPr lang="zh-CN"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699C4AC7-72FF-402D-848B-49FF7ED5197A}"/>
              </a:ext>
            </a:extLst>
          </p:cNvPr>
          <p:cNvSpPr txBox="1"/>
          <p:nvPr/>
        </p:nvSpPr>
        <p:spPr>
          <a:xfrm>
            <a:off x="369201" y="734684"/>
            <a:ext cx="9039167"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任意通信速率下的最优调度顺序</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矩形 19">
            <a:extLst>
              <a:ext uri="{FF2B5EF4-FFF2-40B4-BE49-F238E27FC236}">
                <a16:creationId xmlns:a16="http://schemas.microsoft.com/office/drawing/2014/main" id="{C9690D14-DD52-75C1-CBE3-AE28990D458B}"/>
              </a:ext>
            </a:extLst>
          </p:cNvPr>
          <p:cNvSpPr/>
          <p:nvPr/>
        </p:nvSpPr>
        <p:spPr>
          <a:xfrm>
            <a:off x="2586593" y="2630213"/>
            <a:ext cx="2285271" cy="301517"/>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D2C714A7-FAAF-7903-A71F-68E57281215C}"/>
              </a:ext>
            </a:extLst>
          </p:cNvPr>
          <p:cNvSpPr/>
          <p:nvPr/>
        </p:nvSpPr>
        <p:spPr>
          <a:xfrm>
            <a:off x="1690472" y="2630213"/>
            <a:ext cx="896407" cy="301515"/>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6F6CBABF-F209-E842-2C99-48C5CD1EE794}"/>
              </a:ext>
            </a:extLst>
          </p:cNvPr>
          <p:cNvSpPr/>
          <p:nvPr/>
        </p:nvSpPr>
        <p:spPr>
          <a:xfrm>
            <a:off x="4827380" y="2630212"/>
            <a:ext cx="894617" cy="301515"/>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E1207312-F3A6-86DD-114F-B2CAACD698C0}"/>
              </a:ext>
            </a:extLst>
          </p:cNvPr>
          <p:cNvSpPr/>
          <p:nvPr/>
        </p:nvSpPr>
        <p:spPr>
          <a:xfrm>
            <a:off x="2736098" y="2139345"/>
            <a:ext cx="1760809" cy="301515"/>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9EB8CDB6-E2D7-FC9D-D1CA-04233980F415}"/>
              </a:ext>
            </a:extLst>
          </p:cNvPr>
          <p:cNvSpPr/>
          <p:nvPr/>
        </p:nvSpPr>
        <p:spPr>
          <a:xfrm>
            <a:off x="4284357" y="2139344"/>
            <a:ext cx="543023" cy="301515"/>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E0FA663C-EF24-4AC1-D27C-89ADDC2703E6}"/>
              </a:ext>
            </a:extLst>
          </p:cNvPr>
          <p:cNvSpPr/>
          <p:nvPr/>
        </p:nvSpPr>
        <p:spPr>
          <a:xfrm>
            <a:off x="2592081" y="2139345"/>
            <a:ext cx="552981" cy="301515"/>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ADE276AC-902B-1080-9210-D35744F7336E}"/>
                  </a:ext>
                </a:extLst>
              </p:cNvPr>
              <p:cNvSpPr txBox="1"/>
              <p:nvPr/>
            </p:nvSpPr>
            <p:spPr>
              <a:xfrm>
                <a:off x="2153155" y="2071527"/>
                <a:ext cx="3980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solidFill>
                                <a:srgbClr val="000000"/>
                              </a:solidFill>
                              <a:latin typeface="Cambria Math" panose="02040503050406030204" pitchFamily="18" charset="0"/>
                              <a:ea typeface="微软雅黑" panose="020B0503020204020204" pitchFamily="34" charset="-122"/>
                            </a:rPr>
                          </m:ctrlPr>
                        </m:sSubPr>
                        <m:e>
                          <m:r>
                            <a:rPr lang="en-US" altLang="zh-CN" b="0" i="1" dirty="0">
                              <a:solidFill>
                                <a:srgbClr val="000000"/>
                              </a:solidFill>
                              <a:latin typeface="Cambria Math" panose="02040503050406030204" pitchFamily="18" charset="0"/>
                              <a:ea typeface="微软雅黑" panose="020B0503020204020204" pitchFamily="34" charset="-122"/>
                            </a:rPr>
                            <m:t>𝑢</m:t>
                          </m:r>
                        </m:e>
                        <m:sub>
                          <m:r>
                            <a:rPr lang="en-US" altLang="zh-CN" b="0" i="1" dirty="0" smtClean="0">
                              <a:solidFill>
                                <a:srgbClr val="000000"/>
                              </a:solidFill>
                              <a:latin typeface="Cambria Math" panose="02040503050406030204" pitchFamily="18" charset="0"/>
                              <a:ea typeface="微软雅黑" panose="020B0503020204020204" pitchFamily="34" charset="-122"/>
                            </a:rPr>
                            <m:t>𝑌</m:t>
                          </m:r>
                        </m:sub>
                      </m:sSub>
                    </m:oMath>
                  </m:oMathPara>
                </a14:m>
                <a:endParaRPr lang="zh-CN" altLang="en-US" dirty="0"/>
              </a:p>
            </p:txBody>
          </p:sp>
        </mc:Choice>
        <mc:Fallback xmlns="">
          <p:sp>
            <p:nvSpPr>
              <p:cNvPr id="44" name="文本框 43">
                <a:extLst>
                  <a:ext uri="{FF2B5EF4-FFF2-40B4-BE49-F238E27FC236}">
                    <a16:creationId xmlns:a16="http://schemas.microsoft.com/office/drawing/2014/main" id="{ADE276AC-902B-1080-9210-D35744F7336E}"/>
                  </a:ext>
                </a:extLst>
              </p:cNvPr>
              <p:cNvSpPr txBox="1">
                <a:spLocks noRot="1" noChangeAspect="1" noMove="1" noResize="1" noEditPoints="1" noAdjustHandles="1" noChangeArrowheads="1" noChangeShapeType="1" noTextEdit="1"/>
              </p:cNvSpPr>
              <p:nvPr/>
            </p:nvSpPr>
            <p:spPr>
              <a:xfrm>
                <a:off x="2153155" y="2071527"/>
                <a:ext cx="398077" cy="369332"/>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2FC661DE-0BEE-A38B-190A-34AAC75069CC}"/>
                  </a:ext>
                </a:extLst>
              </p:cNvPr>
              <p:cNvSpPr txBox="1"/>
              <p:nvPr/>
            </p:nvSpPr>
            <p:spPr>
              <a:xfrm>
                <a:off x="1265262" y="2558524"/>
                <a:ext cx="3980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solidFill>
                                <a:srgbClr val="000000"/>
                              </a:solidFill>
                              <a:latin typeface="Cambria Math" panose="02040503050406030204" pitchFamily="18" charset="0"/>
                              <a:ea typeface="微软雅黑" panose="020B0503020204020204" pitchFamily="34" charset="-122"/>
                            </a:rPr>
                          </m:ctrlPr>
                        </m:sSubPr>
                        <m:e>
                          <m:r>
                            <a:rPr lang="en-US" altLang="zh-CN" b="0" i="1" dirty="0">
                              <a:solidFill>
                                <a:srgbClr val="000000"/>
                              </a:solidFill>
                              <a:latin typeface="Cambria Math" panose="02040503050406030204" pitchFamily="18" charset="0"/>
                              <a:ea typeface="微软雅黑" panose="020B0503020204020204" pitchFamily="34" charset="-122"/>
                            </a:rPr>
                            <m:t>𝑢</m:t>
                          </m:r>
                        </m:e>
                        <m:sub>
                          <m:r>
                            <a:rPr lang="en-US" altLang="zh-CN" b="0" i="1" dirty="0" smtClean="0">
                              <a:solidFill>
                                <a:srgbClr val="000000"/>
                              </a:solidFill>
                              <a:latin typeface="Cambria Math" panose="02040503050406030204" pitchFamily="18" charset="0"/>
                              <a:ea typeface="微软雅黑" panose="020B0503020204020204" pitchFamily="34" charset="-122"/>
                            </a:rPr>
                            <m:t>𝑋</m:t>
                          </m:r>
                        </m:sub>
                      </m:sSub>
                    </m:oMath>
                  </m:oMathPara>
                </a14:m>
                <a:endParaRPr lang="zh-CN" altLang="en-US" dirty="0"/>
              </a:p>
            </p:txBody>
          </p:sp>
        </mc:Choice>
        <mc:Fallback xmlns="">
          <p:sp>
            <p:nvSpPr>
              <p:cNvPr id="51" name="文本框 50">
                <a:extLst>
                  <a:ext uri="{FF2B5EF4-FFF2-40B4-BE49-F238E27FC236}">
                    <a16:creationId xmlns:a16="http://schemas.microsoft.com/office/drawing/2014/main" id="{2FC661DE-0BEE-A38B-190A-34AAC75069CC}"/>
                  </a:ext>
                </a:extLst>
              </p:cNvPr>
              <p:cNvSpPr txBox="1">
                <a:spLocks noRot="1" noChangeAspect="1" noMove="1" noResize="1" noEditPoints="1" noAdjustHandles="1" noChangeArrowheads="1" noChangeShapeType="1" noTextEdit="1"/>
              </p:cNvSpPr>
              <p:nvPr/>
            </p:nvSpPr>
            <p:spPr>
              <a:xfrm>
                <a:off x="1265262" y="2558524"/>
                <a:ext cx="398077"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3704F6D2-EC6A-C9FA-6C23-B049FAABFCD5}"/>
                  </a:ext>
                </a:extLst>
              </p:cNvPr>
              <p:cNvSpPr txBox="1"/>
              <p:nvPr/>
            </p:nvSpPr>
            <p:spPr>
              <a:xfrm>
                <a:off x="839416" y="3478645"/>
                <a:ext cx="10513168" cy="2867132"/>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b="0" i="0" dirty="0">
                    <a:effectLst/>
                    <a:latin typeface="-apple-system"/>
                  </a:rPr>
                  <a:t>假设 </a:t>
                </a:r>
                <a14:m>
                  <m:oMath xmlns:m="http://schemas.openxmlformats.org/officeDocument/2006/math">
                    <m:sSub>
                      <m:sSubPr>
                        <m:ctrlPr>
                          <a:rPr lang="en-US" altLang="zh-CN" i="1" dirty="0" smtClean="0">
                            <a:solidFill>
                              <a:srgbClr val="000000"/>
                            </a:solidFill>
                            <a:latin typeface="Cambria Math" panose="02040503050406030204" pitchFamily="18" charset="0"/>
                            <a:ea typeface="微软雅黑" panose="020B0503020204020204" pitchFamily="34" charset="-122"/>
                          </a:rPr>
                        </m:ctrlPr>
                      </m:sSubPr>
                      <m:e>
                        <m:r>
                          <a:rPr lang="en-US" altLang="zh-CN" b="0" i="1" dirty="0" smtClean="0">
                            <a:solidFill>
                              <a:srgbClr val="000000"/>
                            </a:solidFill>
                            <a:latin typeface="Cambria Math" panose="02040503050406030204" pitchFamily="18" charset="0"/>
                            <a:ea typeface="微软雅黑" panose="020B0503020204020204" pitchFamily="34" charset="-122"/>
                          </a:rPr>
                          <m:t>𝑜</m:t>
                        </m:r>
                        <m:r>
                          <a:rPr lang="en-US" altLang="zh-CN" b="0" i="1" dirty="0" smtClean="0">
                            <a:solidFill>
                              <a:srgbClr val="000000"/>
                            </a:solidFill>
                            <a:latin typeface="Cambria Math" panose="02040503050406030204" pitchFamily="18" charset="0"/>
                            <a:ea typeface="微软雅黑" panose="020B0503020204020204" pitchFamily="34" charset="-122"/>
                          </a:rPr>
                          <m:t>=&lt;</m:t>
                        </m:r>
                        <m:r>
                          <a:rPr lang="en-US" altLang="zh-CN" b="0" i="1" dirty="0">
                            <a:solidFill>
                              <a:srgbClr val="000000"/>
                            </a:solidFill>
                            <a:latin typeface="Cambria Math" panose="02040503050406030204" pitchFamily="18" charset="0"/>
                            <a:ea typeface="微软雅黑" panose="020B0503020204020204" pitchFamily="34" charset="-122"/>
                          </a:rPr>
                          <m:t>𝑢</m:t>
                        </m:r>
                      </m:e>
                      <m:sub>
                        <m:r>
                          <a:rPr lang="en-US" altLang="zh-CN" b="0" i="1" dirty="0">
                            <a:solidFill>
                              <a:srgbClr val="000000"/>
                            </a:solidFill>
                            <a:latin typeface="Cambria Math" panose="02040503050406030204" pitchFamily="18" charset="0"/>
                            <a:ea typeface="微软雅黑" panose="020B0503020204020204" pitchFamily="34" charset="-122"/>
                          </a:rPr>
                          <m:t>1</m:t>
                        </m:r>
                      </m:sub>
                    </m:sSub>
                    <m:r>
                      <a:rPr lang="en-US" altLang="zh-CN" b="0" i="1" dirty="0">
                        <a:solidFill>
                          <a:srgbClr val="000000"/>
                        </a:solidFill>
                        <a:latin typeface="Cambria Math" panose="02040503050406030204" pitchFamily="18" charset="0"/>
                        <a:ea typeface="微软雅黑" panose="020B0503020204020204" pitchFamily="34" charset="-122"/>
                      </a:rPr>
                      <m:t>,</m:t>
                    </m:r>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m:t>
                        </m:r>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𝑢</m:t>
                            </m:r>
                          </m:e>
                          <m:sub>
                            <m:r>
                              <a:rPr lang="en-US" altLang="zh-CN" b="0" i="1" dirty="0" smtClean="0">
                                <a:solidFill>
                                  <a:srgbClr val="000000"/>
                                </a:solidFill>
                                <a:latin typeface="Cambria Math" panose="02040503050406030204" pitchFamily="18" charset="0"/>
                                <a:ea typeface="微软雅黑" panose="020B0503020204020204" pitchFamily="34" charset="-122"/>
                              </a:rPr>
                              <m:t>𝑋</m:t>
                            </m:r>
                          </m:sub>
                        </m:sSub>
                        <m:r>
                          <a:rPr lang="en-US" altLang="zh-CN" b="0" i="1" dirty="0" smtClean="0">
                            <a:solidFill>
                              <a:srgbClr val="000000"/>
                            </a:solidFill>
                            <a:latin typeface="Cambria Math" panose="02040503050406030204" pitchFamily="18" charset="0"/>
                            <a:ea typeface="微软雅黑" panose="020B0503020204020204" pitchFamily="34" charset="-122"/>
                          </a:rPr>
                          <m:t>,</m:t>
                        </m:r>
                        <m:r>
                          <a:rPr lang="en-US" altLang="zh-CN" b="0" i="1" dirty="0">
                            <a:solidFill>
                              <a:srgbClr val="000000"/>
                            </a:solidFill>
                            <a:latin typeface="Cambria Math" panose="02040503050406030204" pitchFamily="18" charset="0"/>
                            <a:ea typeface="微软雅黑" panose="020B0503020204020204" pitchFamily="34" charset="-122"/>
                          </a:rPr>
                          <m:t>𝑢</m:t>
                        </m:r>
                      </m:e>
                      <m:sub>
                        <m:r>
                          <a:rPr lang="en-US" altLang="zh-CN" b="0" i="1" dirty="0" smtClean="0">
                            <a:solidFill>
                              <a:srgbClr val="000000"/>
                            </a:solidFill>
                            <a:latin typeface="Cambria Math" panose="02040503050406030204" pitchFamily="18" charset="0"/>
                            <a:ea typeface="微软雅黑" panose="020B0503020204020204" pitchFamily="34" charset="-122"/>
                          </a:rPr>
                          <m:t>𝑌</m:t>
                        </m:r>
                      </m:sub>
                    </m:sSub>
                    <m:r>
                      <a:rPr lang="en-US" altLang="zh-CN" b="0" i="1" dirty="0" smtClean="0">
                        <a:solidFill>
                          <a:srgbClr val="000000"/>
                        </a:solidFill>
                        <a:latin typeface="Cambria Math" panose="02040503050406030204" pitchFamily="18" charset="0"/>
                        <a:ea typeface="微软雅黑" panose="020B0503020204020204" pitchFamily="34" charset="-122"/>
                      </a:rPr>
                      <m:t>, …,</m:t>
                    </m:r>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b="0" i="1" dirty="0">
                            <a:solidFill>
                              <a:srgbClr val="000000"/>
                            </a:solidFill>
                            <a:latin typeface="Cambria Math" panose="02040503050406030204" pitchFamily="18" charset="0"/>
                            <a:ea typeface="微软雅黑" panose="020B0503020204020204" pitchFamily="34" charset="-122"/>
                          </a:rPr>
                          <m:t>𝑢</m:t>
                        </m:r>
                      </m:e>
                      <m:sub>
                        <m:r>
                          <a:rPr lang="en-US" altLang="zh-CN" b="0" i="1" dirty="0" smtClean="0">
                            <a:solidFill>
                              <a:srgbClr val="000000"/>
                            </a:solidFill>
                            <a:latin typeface="Cambria Math" panose="02040503050406030204" pitchFamily="18" charset="0"/>
                            <a:ea typeface="微软雅黑" panose="020B0503020204020204" pitchFamily="34" charset="-122"/>
                          </a:rPr>
                          <m:t>𝑁</m:t>
                        </m:r>
                      </m:sub>
                    </m:sSub>
                    <m:r>
                      <a:rPr lang="en-US" altLang="zh-CN" b="0" i="1" dirty="0" smtClean="0">
                        <a:solidFill>
                          <a:srgbClr val="000000"/>
                        </a:solidFill>
                        <a:latin typeface="Cambria Math" panose="02040503050406030204" pitchFamily="18" charset="0"/>
                        <a:ea typeface="微软雅黑" panose="020B0503020204020204" pitchFamily="34" charset="-122"/>
                      </a:rPr>
                      <m:t>&gt;</m:t>
                    </m:r>
                  </m:oMath>
                </a14:m>
                <a:r>
                  <a:rPr lang="zh-CN" altLang="en-US" b="0" i="0" dirty="0">
                    <a:effectLst/>
                    <a:latin typeface="-apple-system"/>
                  </a:rPr>
                  <a:t>是任意调度顺序，其中对于设备 </a:t>
                </a:r>
                <a14:m>
                  <m:oMath xmlns:m="http://schemas.openxmlformats.org/officeDocument/2006/math">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𝑢</m:t>
                        </m:r>
                      </m:e>
                      <m:sub>
                        <m:r>
                          <a:rPr lang="en-US" altLang="zh-CN" i="1" dirty="0">
                            <a:solidFill>
                              <a:srgbClr val="000000"/>
                            </a:solidFill>
                            <a:latin typeface="Cambria Math" panose="02040503050406030204" pitchFamily="18" charset="0"/>
                            <a:ea typeface="微软雅黑" panose="020B0503020204020204" pitchFamily="34" charset="-122"/>
                          </a:rPr>
                          <m:t>𝑋</m:t>
                        </m:r>
                      </m:sub>
                    </m:sSub>
                  </m:oMath>
                </a14:m>
                <a:r>
                  <a:rPr lang="en-US" altLang="zh-CN" b="0" i="0" dirty="0">
                    <a:effectLst/>
                    <a:latin typeface="-apple-system"/>
                  </a:rPr>
                  <a:t> </a:t>
                </a:r>
                <a:r>
                  <a:rPr lang="zh-CN" altLang="en-US" b="0" i="0" dirty="0">
                    <a:effectLst/>
                    <a:latin typeface="-apple-system"/>
                  </a:rPr>
                  <a:t>和 </a:t>
                </a:r>
                <a14:m>
                  <m:oMath xmlns:m="http://schemas.openxmlformats.org/officeDocument/2006/math">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𝑢</m:t>
                        </m:r>
                      </m:e>
                      <m:sub>
                        <m:r>
                          <a:rPr lang="en-US" altLang="zh-CN" i="1" dirty="0">
                            <a:solidFill>
                              <a:srgbClr val="000000"/>
                            </a:solidFill>
                            <a:latin typeface="Cambria Math" panose="02040503050406030204" pitchFamily="18" charset="0"/>
                            <a:ea typeface="微软雅黑" panose="020B0503020204020204" pitchFamily="34" charset="-122"/>
                          </a:rPr>
                          <m:t>𝑌</m:t>
                        </m:r>
                      </m:sub>
                    </m:sSub>
                    <m:r>
                      <a:rPr lang="en-US" altLang="zh-CN" i="1" dirty="0" smtClean="0">
                        <a:solidFill>
                          <a:srgbClr val="000000"/>
                        </a:solidFill>
                        <a:latin typeface="Cambria Math" panose="02040503050406030204" pitchFamily="18" charset="0"/>
                        <a:ea typeface="微软雅黑" panose="020B0503020204020204" pitchFamily="34" charset="-122"/>
                      </a:rPr>
                      <m:t> </m:t>
                    </m:r>
                  </m:oMath>
                </a14:m>
                <a:r>
                  <a:rPr lang="zh-CN" altLang="en-US" b="0" i="0" dirty="0">
                    <a:effectLst/>
                    <a:latin typeface="-apple-system"/>
                  </a:rPr>
                  <a:t>，</a:t>
                </a:r>
                <a:r>
                  <a:rPr lang="en-US" altLang="zh-CN" dirty="0">
                    <a:solidFill>
                      <a:srgbClr val="000000"/>
                    </a:solidFill>
                    <a:ea typeface="微软雅黑" panose="020B0503020204020204" pitchFamily="34" charset="-122"/>
                  </a:rPr>
                  <a:t> </a:t>
                </a:r>
                <a14:m>
                  <m:oMath xmlns:m="http://schemas.openxmlformats.org/officeDocument/2006/math">
                    <m:sSub>
                      <m:sSubPr>
                        <m:ctrlPr>
                          <a:rPr lang="en-US" altLang="zh-CN" i="1" dirty="0" smtClean="0">
                            <a:solidFill>
                              <a:srgbClr val="000000"/>
                            </a:solidFill>
                            <a:latin typeface="Cambria Math" panose="02040503050406030204" pitchFamily="18" charset="0"/>
                            <a:ea typeface="微软雅黑" panose="020B0503020204020204" pitchFamily="34" charset="-122"/>
                          </a:rPr>
                        </m:ctrlPr>
                      </m:sSubPr>
                      <m:e>
                        <m:r>
                          <a:rPr lang="en-US" altLang="zh-CN" b="0" i="1" dirty="0" smtClean="0">
                            <a:solidFill>
                              <a:srgbClr val="000000"/>
                            </a:solidFill>
                            <a:latin typeface="Cambria Math" panose="02040503050406030204" pitchFamily="18" charset="0"/>
                            <a:ea typeface="微软雅黑" panose="020B0503020204020204" pitchFamily="34" charset="-122"/>
                          </a:rPr>
                          <m:t>𝑟</m:t>
                        </m:r>
                      </m:e>
                      <m:sub>
                        <m:r>
                          <a:rPr lang="en-US" altLang="zh-CN" i="1" dirty="0">
                            <a:solidFill>
                              <a:srgbClr val="000000"/>
                            </a:solidFill>
                            <a:latin typeface="Cambria Math" panose="02040503050406030204" pitchFamily="18" charset="0"/>
                            <a:ea typeface="微软雅黑" panose="020B0503020204020204" pitchFamily="34" charset="-122"/>
                          </a:rPr>
                          <m:t>𝑋</m:t>
                        </m:r>
                      </m:sub>
                    </m:sSub>
                  </m:oMath>
                </a14:m>
                <a:r>
                  <a:rPr lang="en-US" altLang="zh-CN" b="0" i="0" dirty="0">
                    <a:effectLst/>
                    <a:latin typeface="-apple-system"/>
                  </a:rPr>
                  <a:t> &lt; </a:t>
                </a:r>
                <a14:m>
                  <m:oMath xmlns:m="http://schemas.openxmlformats.org/officeDocument/2006/math">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b="0" i="1" dirty="0" smtClean="0">
                            <a:solidFill>
                              <a:srgbClr val="000000"/>
                            </a:solidFill>
                            <a:latin typeface="Cambria Math" panose="02040503050406030204" pitchFamily="18" charset="0"/>
                            <a:ea typeface="微软雅黑" panose="020B0503020204020204" pitchFamily="34" charset="-122"/>
                          </a:rPr>
                          <m:t>𝑟</m:t>
                        </m:r>
                      </m:e>
                      <m:sub>
                        <m:r>
                          <a:rPr lang="en-US" altLang="zh-CN" i="1" dirty="0">
                            <a:solidFill>
                              <a:srgbClr val="000000"/>
                            </a:solidFill>
                            <a:latin typeface="Cambria Math" panose="02040503050406030204" pitchFamily="18" charset="0"/>
                            <a:ea typeface="微软雅黑" panose="020B0503020204020204" pitchFamily="34" charset="-122"/>
                          </a:rPr>
                          <m:t>𝑌</m:t>
                        </m:r>
                      </m:sub>
                    </m:sSub>
                    <m:r>
                      <a:rPr lang="en-US" altLang="zh-CN" i="1" dirty="0" smtClean="0">
                        <a:solidFill>
                          <a:srgbClr val="000000"/>
                        </a:solidFill>
                        <a:latin typeface="Cambria Math" panose="02040503050406030204" pitchFamily="18" charset="0"/>
                        <a:ea typeface="微软雅黑" panose="020B0503020204020204" pitchFamily="34" charset="-122"/>
                      </a:rPr>
                      <m:t> </m:t>
                    </m:r>
                  </m:oMath>
                </a14:m>
                <a:r>
                  <a:rPr lang="zh-CN" altLang="en-US" b="0" i="0" dirty="0">
                    <a:effectLst/>
                    <a:latin typeface="-apple-system"/>
                  </a:rPr>
                  <a:t>。令 </a:t>
                </a:r>
                <a14:m>
                  <m:oMath xmlns:m="http://schemas.openxmlformats.org/officeDocument/2006/math">
                    <m:sSup>
                      <m:sSupPr>
                        <m:ctrlPr>
                          <a:rPr lang="en-US" altLang="zh-CN" i="1" dirty="0">
                            <a:solidFill>
                              <a:srgbClr val="000000"/>
                            </a:solidFill>
                            <a:latin typeface="Cambria Math" panose="02040503050406030204" pitchFamily="18" charset="0"/>
                            <a:ea typeface="微软雅黑" panose="020B0503020204020204" pitchFamily="34" charset="-122"/>
                          </a:rPr>
                        </m:ctrlPr>
                      </m:sSupPr>
                      <m:e>
                        <m:r>
                          <a:rPr lang="en-US" altLang="zh-CN" i="1" dirty="0">
                            <a:solidFill>
                              <a:srgbClr val="000000"/>
                            </a:solidFill>
                            <a:latin typeface="Cambria Math" panose="02040503050406030204" pitchFamily="18" charset="0"/>
                            <a:ea typeface="微软雅黑" panose="020B0503020204020204" pitchFamily="34" charset="-122"/>
                          </a:rPr>
                          <m:t>𝑜</m:t>
                        </m:r>
                      </m:e>
                      <m:sup>
                        <m:r>
                          <a:rPr lang="en-US" altLang="zh-CN" i="1" dirty="0">
                            <a:solidFill>
                              <a:srgbClr val="000000"/>
                            </a:solidFill>
                            <a:latin typeface="Cambria Math" panose="02040503050406030204" pitchFamily="18" charset="0"/>
                            <a:ea typeface="微软雅黑" panose="020B0503020204020204" pitchFamily="34" charset="-122"/>
                          </a:rPr>
                          <m:t>′</m:t>
                        </m:r>
                      </m:sup>
                    </m:sSup>
                  </m:oMath>
                </a14:m>
                <a:r>
                  <a:rPr lang="zh-CN" altLang="en-US" b="0" i="0" dirty="0">
                    <a:effectLst/>
                    <a:latin typeface="-apple-system"/>
                  </a:rPr>
                  <a:t>为更改 </a:t>
                </a:r>
                <a14:m>
                  <m:oMath xmlns:m="http://schemas.openxmlformats.org/officeDocument/2006/math">
                    <m:sSub>
                      <m:sSubPr>
                        <m:ctrlPr>
                          <a:rPr lang="en-US" altLang="zh-CN" i="1" dirty="0" smtClean="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𝑢</m:t>
                        </m:r>
                      </m:e>
                      <m:sub>
                        <m:r>
                          <a:rPr lang="en-US" altLang="zh-CN" i="1" dirty="0">
                            <a:solidFill>
                              <a:srgbClr val="000000"/>
                            </a:solidFill>
                            <a:latin typeface="Cambria Math" panose="02040503050406030204" pitchFamily="18" charset="0"/>
                            <a:ea typeface="微软雅黑" panose="020B0503020204020204" pitchFamily="34" charset="-122"/>
                          </a:rPr>
                          <m:t>𝑋</m:t>
                        </m:r>
                      </m:sub>
                    </m:sSub>
                  </m:oMath>
                </a14:m>
                <a:r>
                  <a:rPr lang="en-US" altLang="zh-CN" b="0" i="0" dirty="0">
                    <a:effectLst/>
                    <a:latin typeface="-apple-system"/>
                  </a:rPr>
                  <a:t> </a:t>
                </a:r>
                <a:r>
                  <a:rPr lang="zh-CN" altLang="en-US" b="0" i="0" dirty="0">
                    <a:effectLst/>
                    <a:latin typeface="-apple-system"/>
                  </a:rPr>
                  <a:t>和 </a:t>
                </a:r>
                <a14:m>
                  <m:oMath xmlns:m="http://schemas.openxmlformats.org/officeDocument/2006/math">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𝑢</m:t>
                        </m:r>
                      </m:e>
                      <m:sub>
                        <m:r>
                          <a:rPr lang="en-US" altLang="zh-CN" b="0" i="1" dirty="0" smtClean="0">
                            <a:solidFill>
                              <a:srgbClr val="000000"/>
                            </a:solidFill>
                            <a:latin typeface="Cambria Math" panose="02040503050406030204" pitchFamily="18" charset="0"/>
                            <a:ea typeface="微软雅黑" panose="020B0503020204020204" pitchFamily="34" charset="-122"/>
                          </a:rPr>
                          <m:t>𝑌</m:t>
                        </m:r>
                      </m:sub>
                    </m:sSub>
                  </m:oMath>
                </a14:m>
                <a:r>
                  <a:rPr lang="zh-CN" altLang="en-US" b="0" i="0" dirty="0">
                    <a:effectLst/>
                    <a:latin typeface="-apple-system"/>
                  </a:rPr>
                  <a:t>时的调度顺序，即 </a:t>
                </a:r>
                <a14:m>
                  <m:oMath xmlns:m="http://schemas.openxmlformats.org/officeDocument/2006/math">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sSup>
                          <m:sSupPr>
                            <m:ctrlPr>
                              <a:rPr lang="en-US" altLang="zh-CN" i="1" dirty="0">
                                <a:solidFill>
                                  <a:srgbClr val="000000"/>
                                </a:solidFill>
                                <a:latin typeface="Cambria Math" panose="02040503050406030204" pitchFamily="18" charset="0"/>
                                <a:ea typeface="微软雅黑" panose="020B0503020204020204" pitchFamily="34" charset="-122"/>
                              </a:rPr>
                            </m:ctrlPr>
                          </m:sSupPr>
                          <m:e>
                            <m:r>
                              <a:rPr lang="en-US" altLang="zh-CN" i="1" dirty="0">
                                <a:solidFill>
                                  <a:srgbClr val="000000"/>
                                </a:solidFill>
                                <a:latin typeface="Cambria Math" panose="02040503050406030204" pitchFamily="18" charset="0"/>
                                <a:ea typeface="微软雅黑" panose="020B0503020204020204" pitchFamily="34" charset="-122"/>
                              </a:rPr>
                              <m:t>𝑜</m:t>
                            </m:r>
                          </m:e>
                          <m:sup>
                            <m:r>
                              <a:rPr lang="en-US" altLang="zh-CN" i="1" dirty="0">
                                <a:solidFill>
                                  <a:srgbClr val="000000"/>
                                </a:solidFill>
                                <a:latin typeface="Cambria Math" panose="02040503050406030204" pitchFamily="18" charset="0"/>
                                <a:ea typeface="微软雅黑" panose="020B0503020204020204" pitchFamily="34" charset="-122"/>
                              </a:rPr>
                              <m:t>′</m:t>
                            </m:r>
                          </m:sup>
                        </m:sSup>
                        <m:r>
                          <a:rPr lang="en-US" altLang="zh-CN" i="1" dirty="0">
                            <a:solidFill>
                              <a:srgbClr val="000000"/>
                            </a:solidFill>
                            <a:latin typeface="Cambria Math" panose="02040503050406030204" pitchFamily="18" charset="0"/>
                            <a:ea typeface="微软雅黑" panose="020B0503020204020204" pitchFamily="34" charset="-122"/>
                          </a:rPr>
                          <m:t>=&lt;</m:t>
                        </m:r>
                        <m:r>
                          <a:rPr lang="en-US" altLang="zh-CN" i="1" dirty="0">
                            <a:solidFill>
                              <a:srgbClr val="000000"/>
                            </a:solidFill>
                            <a:latin typeface="Cambria Math" panose="02040503050406030204" pitchFamily="18" charset="0"/>
                            <a:ea typeface="微软雅黑" panose="020B0503020204020204" pitchFamily="34" charset="-122"/>
                          </a:rPr>
                          <m:t>𝑢</m:t>
                        </m:r>
                      </m:e>
                      <m:sub>
                        <m:r>
                          <a:rPr lang="en-US" altLang="zh-CN" i="1" dirty="0">
                            <a:solidFill>
                              <a:srgbClr val="000000"/>
                            </a:solidFill>
                            <a:latin typeface="Cambria Math" panose="02040503050406030204" pitchFamily="18" charset="0"/>
                            <a:ea typeface="微软雅黑" panose="020B0503020204020204" pitchFamily="34" charset="-122"/>
                          </a:rPr>
                          <m:t>1</m:t>
                        </m:r>
                      </m:sub>
                    </m:sSub>
                    <m:r>
                      <a:rPr lang="en-US" altLang="zh-CN" i="1" dirty="0">
                        <a:solidFill>
                          <a:srgbClr val="000000"/>
                        </a:solidFill>
                        <a:latin typeface="Cambria Math" panose="02040503050406030204" pitchFamily="18" charset="0"/>
                        <a:ea typeface="微软雅黑" panose="020B0503020204020204" pitchFamily="34" charset="-122"/>
                      </a:rPr>
                      <m:t>,</m:t>
                    </m:r>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m:t>
                        </m:r>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𝑢</m:t>
                            </m:r>
                          </m:e>
                          <m:sub>
                            <m:r>
                              <a:rPr lang="en-US" altLang="zh-CN" b="0" i="1" dirty="0" smtClean="0">
                                <a:solidFill>
                                  <a:srgbClr val="000000"/>
                                </a:solidFill>
                                <a:latin typeface="Cambria Math" panose="02040503050406030204" pitchFamily="18" charset="0"/>
                                <a:ea typeface="微软雅黑" panose="020B0503020204020204" pitchFamily="34" charset="-122"/>
                              </a:rPr>
                              <m:t>𝑌</m:t>
                            </m:r>
                          </m:sub>
                        </m:sSub>
                        <m:r>
                          <a:rPr lang="en-US" altLang="zh-CN" i="1" dirty="0">
                            <a:solidFill>
                              <a:srgbClr val="000000"/>
                            </a:solidFill>
                            <a:latin typeface="Cambria Math" panose="02040503050406030204" pitchFamily="18" charset="0"/>
                            <a:ea typeface="微软雅黑" panose="020B0503020204020204" pitchFamily="34" charset="-122"/>
                          </a:rPr>
                          <m:t>,</m:t>
                        </m:r>
                        <m:r>
                          <a:rPr lang="en-US" altLang="zh-CN" i="1" dirty="0">
                            <a:solidFill>
                              <a:srgbClr val="000000"/>
                            </a:solidFill>
                            <a:latin typeface="Cambria Math" panose="02040503050406030204" pitchFamily="18" charset="0"/>
                            <a:ea typeface="微软雅黑" panose="020B0503020204020204" pitchFamily="34" charset="-122"/>
                          </a:rPr>
                          <m:t>𝑢</m:t>
                        </m:r>
                      </m:e>
                      <m:sub>
                        <m:r>
                          <a:rPr lang="en-US" altLang="zh-CN" b="0" i="1" dirty="0" smtClean="0">
                            <a:solidFill>
                              <a:srgbClr val="000000"/>
                            </a:solidFill>
                            <a:latin typeface="Cambria Math" panose="02040503050406030204" pitchFamily="18" charset="0"/>
                            <a:ea typeface="微软雅黑" panose="020B0503020204020204" pitchFamily="34" charset="-122"/>
                          </a:rPr>
                          <m:t>𝑋</m:t>
                        </m:r>
                      </m:sub>
                    </m:sSub>
                    <m:r>
                      <a:rPr lang="en-US" altLang="zh-CN" i="1" dirty="0">
                        <a:solidFill>
                          <a:srgbClr val="000000"/>
                        </a:solidFill>
                        <a:latin typeface="Cambria Math" panose="02040503050406030204" pitchFamily="18" charset="0"/>
                        <a:ea typeface="微软雅黑" panose="020B0503020204020204" pitchFamily="34" charset="-122"/>
                      </a:rPr>
                      <m:t>,</m:t>
                    </m:r>
                    <m:r>
                      <a:rPr lang="en-US" altLang="zh-CN" i="1" dirty="0" smtClean="0">
                        <a:solidFill>
                          <a:srgbClr val="000000"/>
                        </a:solidFill>
                        <a:latin typeface="Cambria Math" panose="02040503050406030204" pitchFamily="18" charset="0"/>
                        <a:ea typeface="微软雅黑" panose="020B0503020204020204" pitchFamily="34" charset="-122"/>
                      </a:rPr>
                      <m:t> </m:t>
                    </m:r>
                    <m:r>
                      <a:rPr lang="en-US" altLang="zh-CN" i="1" dirty="0">
                        <a:solidFill>
                          <a:srgbClr val="000000"/>
                        </a:solidFill>
                        <a:latin typeface="Cambria Math" panose="02040503050406030204" pitchFamily="18" charset="0"/>
                        <a:ea typeface="微软雅黑" panose="020B0503020204020204" pitchFamily="34" charset="-122"/>
                      </a:rPr>
                      <m:t>…,</m:t>
                    </m:r>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𝑢</m:t>
                        </m:r>
                      </m:e>
                      <m:sub>
                        <m:r>
                          <a:rPr lang="en-US" altLang="zh-CN" i="1" dirty="0">
                            <a:solidFill>
                              <a:srgbClr val="000000"/>
                            </a:solidFill>
                            <a:latin typeface="Cambria Math" panose="02040503050406030204" pitchFamily="18" charset="0"/>
                            <a:ea typeface="微软雅黑" panose="020B0503020204020204" pitchFamily="34" charset="-122"/>
                          </a:rPr>
                          <m:t>𝑁</m:t>
                        </m:r>
                      </m:sub>
                    </m:sSub>
                    <m:r>
                      <a:rPr lang="en-US" altLang="zh-CN" i="1" dirty="0">
                        <a:solidFill>
                          <a:srgbClr val="000000"/>
                        </a:solidFill>
                        <a:latin typeface="Cambria Math" panose="02040503050406030204" pitchFamily="18" charset="0"/>
                        <a:ea typeface="微软雅黑" panose="020B0503020204020204" pitchFamily="34" charset="-122"/>
                      </a:rPr>
                      <m:t>&gt;</m:t>
                    </m:r>
                    <m:r>
                      <a:rPr lang="en-US" altLang="zh-CN" i="1" dirty="0" smtClean="0">
                        <a:solidFill>
                          <a:srgbClr val="000000"/>
                        </a:solidFill>
                        <a:latin typeface="Cambria Math" panose="02040503050406030204" pitchFamily="18" charset="0"/>
                        <a:ea typeface="微软雅黑" panose="020B0503020204020204" pitchFamily="34" charset="-122"/>
                      </a:rPr>
                      <m:t> </m:t>
                    </m:r>
                  </m:oMath>
                </a14:m>
                <a:r>
                  <a:rPr lang="zh-CN" altLang="en-US" b="0" i="0" dirty="0">
                    <a:effectLst/>
                    <a:latin typeface="-apple-system"/>
                  </a:rPr>
                  <a:t>。那么，我们可以有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𝐿</m:t>
                        </m:r>
                      </m:e>
                      <m:sub>
                        <m:r>
                          <a:rPr lang="en-US" altLang="zh-CN" i="1" dirty="0">
                            <a:latin typeface="Cambria Math" panose="02040503050406030204" pitchFamily="18" charset="0"/>
                          </a:rPr>
                          <m:t>𝑜</m:t>
                        </m:r>
                      </m:sub>
                    </m:sSub>
                    <m:r>
                      <a:rPr lang="en-US" altLang="zh-CN" b="0" i="0" dirty="0" smtClean="0">
                        <a:latin typeface="Cambria Math" panose="02040503050406030204" pitchFamily="18" charset="0"/>
                      </a:rPr>
                      <m:t>&gt;</m:t>
                    </m:r>
                  </m:oMath>
                </a14:m>
                <a:r>
                  <a:rPr lang="en-US" altLang="zh-CN" dirty="0">
                    <a:latin typeface="-apple-system"/>
                  </a:rPr>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𝐿</m:t>
                        </m:r>
                      </m:e>
                      <m:sub>
                        <m:sSup>
                          <m:sSupPr>
                            <m:ctrlPr>
                              <a:rPr lang="en-US" altLang="zh-CN" i="1" dirty="0">
                                <a:solidFill>
                                  <a:srgbClr val="000000"/>
                                </a:solidFill>
                                <a:latin typeface="Cambria Math" panose="02040503050406030204" pitchFamily="18" charset="0"/>
                                <a:ea typeface="微软雅黑" panose="020B0503020204020204" pitchFamily="34" charset="-122"/>
                              </a:rPr>
                            </m:ctrlPr>
                          </m:sSupPr>
                          <m:e>
                            <m:r>
                              <a:rPr lang="en-US" altLang="zh-CN" i="1" dirty="0">
                                <a:solidFill>
                                  <a:srgbClr val="000000"/>
                                </a:solidFill>
                                <a:latin typeface="Cambria Math" panose="02040503050406030204" pitchFamily="18" charset="0"/>
                                <a:ea typeface="微软雅黑" panose="020B0503020204020204" pitchFamily="34" charset="-122"/>
                              </a:rPr>
                              <m:t>𝑜</m:t>
                            </m:r>
                          </m:e>
                          <m:sup>
                            <m:r>
                              <a:rPr lang="en-US" altLang="zh-CN" i="1" dirty="0">
                                <a:solidFill>
                                  <a:srgbClr val="000000"/>
                                </a:solidFill>
                                <a:latin typeface="Cambria Math" panose="02040503050406030204" pitchFamily="18" charset="0"/>
                                <a:ea typeface="微软雅黑" panose="020B0503020204020204" pitchFamily="34" charset="-122"/>
                              </a:rPr>
                              <m:t>′</m:t>
                            </m:r>
                          </m:sup>
                        </m:sSup>
                      </m:sub>
                    </m:sSub>
                    <m:r>
                      <a:rPr lang="en-US" altLang="zh-CN" i="1" dirty="0" smtClean="0">
                        <a:solidFill>
                          <a:srgbClr val="000000"/>
                        </a:solidFill>
                        <a:latin typeface="Cambria Math" panose="02040503050406030204" pitchFamily="18" charset="0"/>
                        <a:ea typeface="微软雅黑" panose="020B0503020204020204" pitchFamily="34" charset="-122"/>
                      </a:rPr>
                      <m:t> </m:t>
                    </m:r>
                  </m:oMath>
                </a14:m>
                <a:r>
                  <a:rPr lang="zh-CN" altLang="en-US" b="0" i="0" dirty="0">
                    <a:effectLst/>
                    <a:latin typeface="-apple-system"/>
                  </a:rPr>
                  <a:t>。（引理</a:t>
                </a:r>
                <a:r>
                  <a:rPr lang="en-US" altLang="zh-CN" b="0" i="0" dirty="0">
                    <a:effectLst/>
                    <a:latin typeface="-apple-system"/>
                  </a:rPr>
                  <a:t>3</a:t>
                </a:r>
                <a:r>
                  <a:rPr lang="zh-CN" altLang="en-US" b="0" i="0" dirty="0">
                    <a:effectLst/>
                    <a:latin typeface="-apple-system"/>
                  </a:rPr>
                  <a:t>）</a:t>
                </a:r>
                <a:endParaRPr lang="en-US" altLang="zh-CN" b="0" i="0" dirty="0">
                  <a:effectLst/>
                  <a:latin typeface="-apple-system"/>
                </a:endParaRPr>
              </a:p>
              <a:p>
                <a:pPr marL="285750" indent="-285750">
                  <a:lnSpc>
                    <a:spcPct val="150000"/>
                  </a:lnSpc>
                  <a:buFont typeface="Wingdings" panose="05000000000000000000" pitchFamily="2" charset="2"/>
                  <a:buChar char="p"/>
                </a:pPr>
                <a:r>
                  <a:rPr lang="zh-CN" altLang="en-US" b="0" i="0" dirty="0">
                    <a:effectLst/>
                    <a:latin typeface="-apple-system"/>
                  </a:rPr>
                  <a:t>令</a:t>
                </a:r>
                <a14:m>
                  <m:oMath xmlns:m="http://schemas.openxmlformats.org/officeDocument/2006/math">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𝑜</m:t>
                        </m:r>
                        <m:r>
                          <a:rPr lang="en-US" altLang="zh-CN" i="1" dirty="0">
                            <a:solidFill>
                              <a:srgbClr val="000000"/>
                            </a:solidFill>
                            <a:latin typeface="Cambria Math" panose="02040503050406030204" pitchFamily="18" charset="0"/>
                            <a:ea typeface="微软雅黑" panose="020B0503020204020204" pitchFamily="34" charset="-122"/>
                          </a:rPr>
                          <m:t>=&lt;</m:t>
                        </m:r>
                        <m:r>
                          <a:rPr lang="en-US" altLang="zh-CN" i="1" dirty="0">
                            <a:solidFill>
                              <a:srgbClr val="000000"/>
                            </a:solidFill>
                            <a:latin typeface="Cambria Math" panose="02040503050406030204" pitchFamily="18" charset="0"/>
                            <a:ea typeface="微软雅黑" panose="020B0503020204020204" pitchFamily="34" charset="-122"/>
                          </a:rPr>
                          <m:t>𝑢</m:t>
                        </m:r>
                      </m:e>
                      <m:sub>
                        <m:r>
                          <a:rPr lang="en-US" altLang="zh-CN" i="1" dirty="0">
                            <a:solidFill>
                              <a:srgbClr val="000000"/>
                            </a:solidFill>
                            <a:latin typeface="Cambria Math" panose="02040503050406030204" pitchFamily="18" charset="0"/>
                            <a:ea typeface="微软雅黑" panose="020B0503020204020204" pitchFamily="34" charset="-122"/>
                          </a:rPr>
                          <m:t>1</m:t>
                        </m:r>
                      </m:sub>
                    </m:sSub>
                    <m:r>
                      <a:rPr lang="en-US" altLang="zh-CN" i="1" dirty="0">
                        <a:solidFill>
                          <a:srgbClr val="000000"/>
                        </a:solidFill>
                        <a:latin typeface="Cambria Math" panose="02040503050406030204" pitchFamily="18" charset="0"/>
                        <a:ea typeface="微软雅黑" panose="020B0503020204020204" pitchFamily="34" charset="-122"/>
                      </a:rPr>
                      <m:t>,</m:t>
                    </m:r>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𝑢</m:t>
                        </m:r>
                      </m:e>
                      <m:sub>
                        <m:r>
                          <a:rPr lang="en-US" altLang="zh-CN" i="1" dirty="0">
                            <a:solidFill>
                              <a:srgbClr val="000000"/>
                            </a:solidFill>
                            <a:latin typeface="Cambria Math" panose="02040503050406030204" pitchFamily="18" charset="0"/>
                            <a:ea typeface="微软雅黑" panose="020B0503020204020204" pitchFamily="34" charset="-122"/>
                          </a:rPr>
                          <m:t>2</m:t>
                        </m:r>
                      </m:sub>
                    </m:sSub>
                    <m:r>
                      <a:rPr lang="en-US" altLang="zh-CN" i="1" dirty="0">
                        <a:solidFill>
                          <a:srgbClr val="000000"/>
                        </a:solidFill>
                        <a:latin typeface="Cambria Math" panose="02040503050406030204" pitchFamily="18" charset="0"/>
                        <a:ea typeface="微软雅黑" panose="020B0503020204020204" pitchFamily="34" charset="-122"/>
                      </a:rPr>
                      <m:t>,</m:t>
                    </m:r>
                    <m:r>
                      <a:rPr lang="en-US" altLang="zh-CN" i="1" dirty="0" smtClean="0">
                        <a:solidFill>
                          <a:srgbClr val="000000"/>
                        </a:solidFill>
                        <a:latin typeface="Cambria Math" panose="02040503050406030204" pitchFamily="18" charset="0"/>
                        <a:ea typeface="微软雅黑" panose="020B0503020204020204" pitchFamily="34" charset="-122"/>
                      </a:rPr>
                      <m:t> </m:t>
                    </m:r>
                    <m:r>
                      <a:rPr lang="en-US" altLang="zh-CN" i="1" dirty="0">
                        <a:solidFill>
                          <a:srgbClr val="000000"/>
                        </a:solidFill>
                        <a:latin typeface="Cambria Math" panose="02040503050406030204" pitchFamily="18" charset="0"/>
                        <a:ea typeface="微软雅黑" panose="020B0503020204020204" pitchFamily="34" charset="-122"/>
                      </a:rPr>
                      <m:t>…,</m:t>
                    </m:r>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𝑢</m:t>
                        </m:r>
                      </m:e>
                      <m:sub>
                        <m:r>
                          <a:rPr lang="en-US" altLang="zh-CN" i="1" dirty="0">
                            <a:solidFill>
                              <a:srgbClr val="000000"/>
                            </a:solidFill>
                            <a:latin typeface="Cambria Math" panose="02040503050406030204" pitchFamily="18" charset="0"/>
                            <a:ea typeface="微软雅黑" panose="020B0503020204020204" pitchFamily="34" charset="-122"/>
                          </a:rPr>
                          <m:t>𝑁</m:t>
                        </m:r>
                      </m:sub>
                    </m:sSub>
                    <m:r>
                      <a:rPr lang="en-US" altLang="zh-CN" i="1" dirty="0">
                        <a:solidFill>
                          <a:srgbClr val="000000"/>
                        </a:solidFill>
                        <a:latin typeface="Cambria Math" panose="02040503050406030204" pitchFamily="18" charset="0"/>
                        <a:ea typeface="微软雅黑" panose="020B0503020204020204" pitchFamily="34" charset="-122"/>
                      </a:rPr>
                      <m:t>&gt;</m:t>
                    </m:r>
                  </m:oMath>
                </a14:m>
                <a:r>
                  <a:rPr lang="zh-CN" altLang="en-US" b="0" i="0" dirty="0">
                    <a:effectLst/>
                    <a:latin typeface="-apple-system"/>
                  </a:rPr>
                  <a:t>为</a:t>
                </a:r>
                <a:r>
                  <a:rPr lang="zh-CN" altLang="en-US" b="1" i="0" dirty="0">
                    <a:effectLst/>
                    <a:latin typeface="-apple-system"/>
                  </a:rPr>
                  <a:t>根据通信速率</a:t>
                </a:r>
                <a:r>
                  <a:rPr lang="zh-CN" altLang="en-US" b="1" i="0" dirty="0">
                    <a:solidFill>
                      <a:srgbClr val="FF0000"/>
                    </a:solidFill>
                    <a:effectLst/>
                    <a:latin typeface="-apple-system"/>
                  </a:rPr>
                  <a:t>降序</a:t>
                </a:r>
                <a:r>
                  <a:rPr lang="zh-CN" altLang="en-US" b="0" i="0" dirty="0">
                    <a:effectLst/>
                    <a:latin typeface="-apple-system"/>
                  </a:rPr>
                  <a:t>对所有设备进行排序的顺序。那么，</a:t>
                </a:r>
                <a14:m>
                  <m:oMath xmlns:m="http://schemas.openxmlformats.org/officeDocument/2006/math">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𝑜</m:t>
                        </m:r>
                        <m:r>
                          <a:rPr lang="en-US" altLang="zh-CN" i="1" dirty="0">
                            <a:solidFill>
                              <a:srgbClr val="000000"/>
                            </a:solidFill>
                            <a:latin typeface="Cambria Math" panose="02040503050406030204" pitchFamily="18" charset="0"/>
                            <a:ea typeface="微软雅黑" panose="020B0503020204020204" pitchFamily="34" charset="-122"/>
                          </a:rPr>
                          <m:t>=&lt;</m:t>
                        </m:r>
                        <m:r>
                          <a:rPr lang="en-US" altLang="zh-CN" i="1" dirty="0">
                            <a:solidFill>
                              <a:srgbClr val="000000"/>
                            </a:solidFill>
                            <a:latin typeface="Cambria Math" panose="02040503050406030204" pitchFamily="18" charset="0"/>
                            <a:ea typeface="微软雅黑" panose="020B0503020204020204" pitchFamily="34" charset="-122"/>
                          </a:rPr>
                          <m:t>𝑢</m:t>
                        </m:r>
                      </m:e>
                      <m:sub>
                        <m:r>
                          <a:rPr lang="en-US" altLang="zh-CN" i="1" dirty="0">
                            <a:solidFill>
                              <a:srgbClr val="000000"/>
                            </a:solidFill>
                            <a:latin typeface="Cambria Math" panose="02040503050406030204" pitchFamily="18" charset="0"/>
                            <a:ea typeface="微软雅黑" panose="020B0503020204020204" pitchFamily="34" charset="-122"/>
                          </a:rPr>
                          <m:t>1</m:t>
                        </m:r>
                      </m:sub>
                    </m:sSub>
                    <m:r>
                      <a:rPr lang="en-US" altLang="zh-CN" i="1" dirty="0">
                        <a:solidFill>
                          <a:srgbClr val="000000"/>
                        </a:solidFill>
                        <a:latin typeface="Cambria Math" panose="02040503050406030204" pitchFamily="18" charset="0"/>
                        <a:ea typeface="微软雅黑" panose="020B0503020204020204" pitchFamily="34" charset="-122"/>
                      </a:rPr>
                      <m:t>,</m:t>
                    </m:r>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𝑢</m:t>
                        </m:r>
                      </m:e>
                      <m:sub>
                        <m:r>
                          <a:rPr lang="en-US" altLang="zh-CN" i="1" dirty="0">
                            <a:solidFill>
                              <a:srgbClr val="000000"/>
                            </a:solidFill>
                            <a:latin typeface="Cambria Math" panose="02040503050406030204" pitchFamily="18" charset="0"/>
                            <a:ea typeface="微软雅黑" panose="020B0503020204020204" pitchFamily="34" charset="-122"/>
                          </a:rPr>
                          <m:t>2</m:t>
                        </m:r>
                      </m:sub>
                    </m:sSub>
                    <m:r>
                      <a:rPr lang="en-US" altLang="zh-CN" i="1" dirty="0">
                        <a:solidFill>
                          <a:srgbClr val="000000"/>
                        </a:solidFill>
                        <a:latin typeface="Cambria Math" panose="02040503050406030204" pitchFamily="18" charset="0"/>
                        <a:ea typeface="微软雅黑" panose="020B0503020204020204" pitchFamily="34" charset="-122"/>
                      </a:rPr>
                      <m:t>,</m:t>
                    </m:r>
                    <m:r>
                      <a:rPr lang="en-US" altLang="zh-CN" i="1" dirty="0" smtClean="0">
                        <a:solidFill>
                          <a:srgbClr val="000000"/>
                        </a:solidFill>
                        <a:latin typeface="Cambria Math" panose="02040503050406030204" pitchFamily="18" charset="0"/>
                        <a:ea typeface="微软雅黑" panose="020B0503020204020204" pitchFamily="34" charset="-122"/>
                      </a:rPr>
                      <m:t> </m:t>
                    </m:r>
                    <m:r>
                      <a:rPr lang="en-US" altLang="zh-CN" i="1" dirty="0">
                        <a:solidFill>
                          <a:srgbClr val="000000"/>
                        </a:solidFill>
                        <a:latin typeface="Cambria Math" panose="02040503050406030204" pitchFamily="18" charset="0"/>
                        <a:ea typeface="微软雅黑" panose="020B0503020204020204" pitchFamily="34" charset="-122"/>
                      </a:rPr>
                      <m:t>…,</m:t>
                    </m:r>
                    <m:sSub>
                      <m:sSubPr>
                        <m:ctrlPr>
                          <a:rPr lang="en-US" altLang="zh-CN" i="1" dirty="0">
                            <a:solidFill>
                              <a:srgbClr val="000000"/>
                            </a:solidFill>
                            <a:latin typeface="Cambria Math" panose="02040503050406030204" pitchFamily="18" charset="0"/>
                            <a:ea typeface="微软雅黑" panose="020B0503020204020204" pitchFamily="34" charset="-122"/>
                          </a:rPr>
                        </m:ctrlPr>
                      </m:sSubPr>
                      <m:e>
                        <m:r>
                          <a:rPr lang="en-US" altLang="zh-CN" i="1" dirty="0">
                            <a:solidFill>
                              <a:srgbClr val="000000"/>
                            </a:solidFill>
                            <a:latin typeface="Cambria Math" panose="02040503050406030204" pitchFamily="18" charset="0"/>
                            <a:ea typeface="微软雅黑" panose="020B0503020204020204" pitchFamily="34" charset="-122"/>
                          </a:rPr>
                          <m:t>𝑢</m:t>
                        </m:r>
                      </m:e>
                      <m:sub>
                        <m:r>
                          <a:rPr lang="en-US" altLang="zh-CN" i="1" dirty="0">
                            <a:solidFill>
                              <a:srgbClr val="000000"/>
                            </a:solidFill>
                            <a:latin typeface="Cambria Math" panose="02040503050406030204" pitchFamily="18" charset="0"/>
                            <a:ea typeface="微软雅黑" panose="020B0503020204020204" pitchFamily="34" charset="-122"/>
                          </a:rPr>
                          <m:t>𝑁</m:t>
                        </m:r>
                      </m:sub>
                    </m:sSub>
                    <m:r>
                      <a:rPr lang="en-US" altLang="zh-CN" i="1" dirty="0">
                        <a:solidFill>
                          <a:srgbClr val="000000"/>
                        </a:solidFill>
                        <a:latin typeface="Cambria Math" panose="02040503050406030204" pitchFamily="18" charset="0"/>
                        <a:ea typeface="微软雅黑" panose="020B0503020204020204" pitchFamily="34" charset="-122"/>
                      </a:rPr>
                      <m:t>&gt;</m:t>
                    </m:r>
                  </m:oMath>
                </a14:m>
                <a:r>
                  <a:rPr lang="zh-CN" altLang="en-US" b="0" i="0" dirty="0">
                    <a:effectLst/>
                    <a:latin typeface="-apple-system"/>
                  </a:rPr>
                  <a:t>就是金字塔计算模型的</a:t>
                </a:r>
                <a:r>
                  <a:rPr lang="zh-CN" altLang="en-US" b="1" i="0" dirty="0">
                    <a:effectLst/>
                    <a:latin typeface="-apple-system"/>
                  </a:rPr>
                  <a:t>最优调度顺序</a:t>
                </a:r>
                <a:r>
                  <a:rPr lang="zh-CN" altLang="en-US" b="0" i="0" dirty="0">
                    <a:effectLst/>
                    <a:latin typeface="-apple-system"/>
                  </a:rPr>
                  <a:t>。（定理</a:t>
                </a:r>
                <a:r>
                  <a:rPr lang="en-US" altLang="zh-CN" b="0" i="0" dirty="0">
                    <a:effectLst/>
                    <a:latin typeface="-apple-system"/>
                  </a:rPr>
                  <a:t>4</a:t>
                </a:r>
                <a:r>
                  <a:rPr lang="zh-CN" altLang="en-US" b="0" i="0" dirty="0">
                    <a:effectLst/>
                    <a:latin typeface="-apple-system"/>
                  </a:rPr>
                  <a:t>）</a:t>
                </a:r>
                <a:endParaRPr lang="en-US" altLang="zh-CN" b="0" i="0" dirty="0">
                  <a:effectLst/>
                  <a:latin typeface="-apple-system"/>
                </a:endParaRPr>
              </a:p>
              <a:p>
                <a:pPr marL="285750" indent="-285750">
                  <a:lnSpc>
                    <a:spcPct val="150000"/>
                  </a:lnSpc>
                  <a:buFont typeface="Wingdings" panose="05000000000000000000" pitchFamily="2" charset="2"/>
                  <a:buChar char="p"/>
                </a:pPr>
                <a:r>
                  <a:rPr lang="zh-CN" altLang="en-US" b="0" i="0" dirty="0">
                    <a:effectLst/>
                    <a:latin typeface="-apple-system"/>
                  </a:rPr>
                  <a:t>当得到金字塔计算模型下的最优调度顺序后，</a:t>
                </a:r>
                <a:r>
                  <a:rPr lang="zh-CN" altLang="en-US" dirty="0">
                    <a:latin typeface="-apple-system"/>
                  </a:rPr>
                  <a:t>根据公式</a:t>
                </a:r>
                <a:r>
                  <a:rPr lang="en-US" altLang="zh-CN" dirty="0">
                    <a:latin typeface="-apple-system"/>
                  </a:rPr>
                  <a:t>(1)</a:t>
                </a:r>
                <a:r>
                  <a:rPr lang="zh-CN" altLang="en-US" dirty="0">
                    <a:latin typeface="-apple-system"/>
                  </a:rPr>
                  <a:t>和公式</a:t>
                </a:r>
                <a:r>
                  <a:rPr lang="en-US" altLang="zh-CN" dirty="0">
                    <a:latin typeface="-apple-system"/>
                  </a:rPr>
                  <a:t>(2)</a:t>
                </a:r>
                <a:r>
                  <a:rPr lang="zh-CN" altLang="en-US" b="0" i="0" dirty="0">
                    <a:effectLst/>
                    <a:latin typeface="-apple-system"/>
                  </a:rPr>
                  <a:t>就</a:t>
                </a:r>
                <a:r>
                  <a:rPr lang="zh-CN" altLang="en-US" dirty="0">
                    <a:latin typeface="-apple-system"/>
                  </a:rPr>
                  <a:t>可以</a:t>
                </a:r>
                <a:r>
                  <a:rPr lang="zh-CN" altLang="en-US" b="0" i="0" dirty="0">
                    <a:effectLst/>
                    <a:latin typeface="-apple-system"/>
                  </a:rPr>
                  <a:t>得到了该模型下各设备的最优工作量。</a:t>
                </a:r>
                <a:endParaRPr lang="zh-CN" altLang="en-US" dirty="0"/>
              </a:p>
              <a:p>
                <a:pPr marL="285750" indent="-285750">
                  <a:buFont typeface="Wingdings" panose="05000000000000000000" pitchFamily="2" charset="2"/>
                  <a:buChar char="p"/>
                </a:pPr>
                <a:endParaRPr lang="zh-CN" altLang="en-US" dirty="0"/>
              </a:p>
            </p:txBody>
          </p:sp>
        </mc:Choice>
        <mc:Fallback xmlns="">
          <p:sp>
            <p:nvSpPr>
              <p:cNvPr id="53" name="文本框 52">
                <a:extLst>
                  <a:ext uri="{FF2B5EF4-FFF2-40B4-BE49-F238E27FC236}">
                    <a16:creationId xmlns:a16="http://schemas.microsoft.com/office/drawing/2014/main" id="{3704F6D2-EC6A-C9FA-6C23-B049FAABFCD5}"/>
                  </a:ext>
                </a:extLst>
              </p:cNvPr>
              <p:cNvSpPr txBox="1">
                <a:spLocks noRot="1" noChangeAspect="1" noMove="1" noResize="1" noEditPoints="1" noAdjustHandles="1" noChangeArrowheads="1" noChangeShapeType="1" noTextEdit="1"/>
              </p:cNvSpPr>
              <p:nvPr/>
            </p:nvSpPr>
            <p:spPr>
              <a:xfrm>
                <a:off x="839416" y="3478645"/>
                <a:ext cx="10513168" cy="2867132"/>
              </a:xfrm>
              <a:prstGeom prst="rect">
                <a:avLst/>
              </a:prstGeom>
              <a:blipFill>
                <a:blip r:embed="rId5"/>
                <a:stretch>
                  <a:fillRect l="-406"/>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3DFFC6EB-6A81-2077-4D51-F1B658CF90EC}"/>
              </a:ext>
            </a:extLst>
          </p:cNvPr>
          <p:cNvSpPr/>
          <p:nvPr/>
        </p:nvSpPr>
        <p:spPr>
          <a:xfrm>
            <a:off x="7183958" y="2630212"/>
            <a:ext cx="3016498" cy="301517"/>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FAFD42C-AAC6-6075-00B5-EF415A8C8246}"/>
              </a:ext>
            </a:extLst>
          </p:cNvPr>
          <p:cNvSpPr/>
          <p:nvPr/>
        </p:nvSpPr>
        <p:spPr>
          <a:xfrm>
            <a:off x="7183958" y="2139341"/>
            <a:ext cx="721206" cy="301515"/>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153905C-30D4-723A-3E1C-7D9B9B8C09A5}"/>
              </a:ext>
            </a:extLst>
          </p:cNvPr>
          <p:cNvSpPr/>
          <p:nvPr/>
        </p:nvSpPr>
        <p:spPr>
          <a:xfrm>
            <a:off x="10200456" y="2630211"/>
            <a:ext cx="543024" cy="301515"/>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AB9794D-0201-72A9-D34E-B8438B59252E}"/>
              </a:ext>
            </a:extLst>
          </p:cNvPr>
          <p:cNvSpPr/>
          <p:nvPr/>
        </p:nvSpPr>
        <p:spPr>
          <a:xfrm>
            <a:off x="7905164" y="2139344"/>
            <a:ext cx="1647220" cy="301515"/>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519CE8C-98C6-F389-2EE6-75B532B13A1B}"/>
              </a:ext>
            </a:extLst>
          </p:cNvPr>
          <p:cNvSpPr/>
          <p:nvPr/>
        </p:nvSpPr>
        <p:spPr>
          <a:xfrm>
            <a:off x="6630976" y="2630211"/>
            <a:ext cx="552981" cy="301515"/>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00B859F-CB8E-538D-8C8D-CE12FA9CA5E9}"/>
                  </a:ext>
                </a:extLst>
              </p:cNvPr>
              <p:cNvSpPr txBox="1"/>
              <p:nvPr/>
            </p:nvSpPr>
            <p:spPr>
              <a:xfrm>
                <a:off x="6226962" y="2551824"/>
                <a:ext cx="3980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solidFill>
                                <a:srgbClr val="000000"/>
                              </a:solidFill>
                              <a:latin typeface="Cambria Math" panose="02040503050406030204" pitchFamily="18" charset="0"/>
                              <a:ea typeface="微软雅黑" panose="020B0503020204020204" pitchFamily="34" charset="-122"/>
                            </a:rPr>
                          </m:ctrlPr>
                        </m:sSubPr>
                        <m:e>
                          <m:r>
                            <a:rPr lang="en-US" altLang="zh-CN" b="0" i="1" dirty="0">
                              <a:solidFill>
                                <a:srgbClr val="000000"/>
                              </a:solidFill>
                              <a:latin typeface="Cambria Math" panose="02040503050406030204" pitchFamily="18" charset="0"/>
                              <a:ea typeface="微软雅黑" panose="020B0503020204020204" pitchFamily="34" charset="-122"/>
                            </a:rPr>
                            <m:t>𝑢</m:t>
                          </m:r>
                        </m:e>
                        <m:sub>
                          <m:r>
                            <a:rPr lang="en-US" altLang="zh-CN" b="0" i="1" dirty="0" smtClean="0">
                              <a:solidFill>
                                <a:srgbClr val="000000"/>
                              </a:solidFill>
                              <a:latin typeface="Cambria Math" panose="02040503050406030204" pitchFamily="18" charset="0"/>
                              <a:ea typeface="微软雅黑" panose="020B0503020204020204" pitchFamily="34" charset="-122"/>
                            </a:rPr>
                            <m:t>𝑌</m:t>
                          </m:r>
                        </m:sub>
                      </m:sSub>
                    </m:oMath>
                  </m:oMathPara>
                </a14:m>
                <a:endParaRPr lang="zh-CN" altLang="en-US" dirty="0"/>
              </a:p>
            </p:txBody>
          </p:sp>
        </mc:Choice>
        <mc:Fallback xmlns="">
          <p:sp>
            <p:nvSpPr>
              <p:cNvPr id="15" name="文本框 14">
                <a:extLst>
                  <a:ext uri="{FF2B5EF4-FFF2-40B4-BE49-F238E27FC236}">
                    <a16:creationId xmlns:a16="http://schemas.microsoft.com/office/drawing/2014/main" id="{B00B859F-CB8E-538D-8C8D-CE12FA9CA5E9}"/>
                  </a:ext>
                </a:extLst>
              </p:cNvPr>
              <p:cNvSpPr txBox="1">
                <a:spLocks noRot="1" noChangeAspect="1" noMove="1" noResize="1" noEditPoints="1" noAdjustHandles="1" noChangeArrowheads="1" noChangeShapeType="1" noTextEdit="1"/>
              </p:cNvSpPr>
              <p:nvPr/>
            </p:nvSpPr>
            <p:spPr>
              <a:xfrm>
                <a:off x="6226962" y="2551824"/>
                <a:ext cx="398077"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B91842C4-F6E3-6801-BA8E-081061B0853A}"/>
                  </a:ext>
                </a:extLst>
              </p:cNvPr>
              <p:cNvSpPr txBox="1"/>
              <p:nvPr/>
            </p:nvSpPr>
            <p:spPr>
              <a:xfrm>
                <a:off x="6739382" y="2067580"/>
                <a:ext cx="3980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solidFill>
                                <a:srgbClr val="000000"/>
                              </a:solidFill>
                              <a:latin typeface="Cambria Math" panose="02040503050406030204" pitchFamily="18" charset="0"/>
                              <a:ea typeface="微软雅黑" panose="020B0503020204020204" pitchFamily="34" charset="-122"/>
                            </a:rPr>
                          </m:ctrlPr>
                        </m:sSubPr>
                        <m:e>
                          <m:r>
                            <a:rPr lang="en-US" altLang="zh-CN" b="0" i="1" dirty="0">
                              <a:solidFill>
                                <a:srgbClr val="000000"/>
                              </a:solidFill>
                              <a:latin typeface="Cambria Math" panose="02040503050406030204" pitchFamily="18" charset="0"/>
                              <a:ea typeface="微软雅黑" panose="020B0503020204020204" pitchFamily="34" charset="-122"/>
                            </a:rPr>
                            <m:t>𝑢</m:t>
                          </m:r>
                        </m:e>
                        <m:sub>
                          <m:r>
                            <a:rPr lang="en-US" altLang="zh-CN" b="0" i="1" dirty="0" smtClean="0">
                              <a:solidFill>
                                <a:srgbClr val="000000"/>
                              </a:solidFill>
                              <a:latin typeface="Cambria Math" panose="02040503050406030204" pitchFamily="18" charset="0"/>
                              <a:ea typeface="微软雅黑" panose="020B0503020204020204" pitchFamily="34" charset="-122"/>
                            </a:rPr>
                            <m:t>𝑋</m:t>
                          </m:r>
                        </m:sub>
                      </m:sSub>
                    </m:oMath>
                  </m:oMathPara>
                </a14:m>
                <a:endParaRPr lang="zh-CN" altLang="en-US" dirty="0"/>
              </a:p>
            </p:txBody>
          </p:sp>
        </mc:Choice>
        <mc:Fallback xmlns="">
          <p:sp>
            <p:nvSpPr>
              <p:cNvPr id="16" name="文本框 15">
                <a:extLst>
                  <a:ext uri="{FF2B5EF4-FFF2-40B4-BE49-F238E27FC236}">
                    <a16:creationId xmlns:a16="http://schemas.microsoft.com/office/drawing/2014/main" id="{B91842C4-F6E3-6801-BA8E-081061B0853A}"/>
                  </a:ext>
                </a:extLst>
              </p:cNvPr>
              <p:cNvSpPr txBox="1">
                <a:spLocks noRot="1" noChangeAspect="1" noMove="1" noResize="1" noEditPoints="1" noAdjustHandles="1" noChangeArrowheads="1" noChangeShapeType="1" noTextEdit="1"/>
              </p:cNvSpPr>
              <p:nvPr/>
            </p:nvSpPr>
            <p:spPr>
              <a:xfrm>
                <a:off x="6739382" y="2067580"/>
                <a:ext cx="398077" cy="369332"/>
              </a:xfrm>
              <a:prstGeom prst="rect">
                <a:avLst/>
              </a:prstGeom>
              <a:blipFill>
                <a:blip r:embed="rId7"/>
                <a:stretch>
                  <a:fillRect/>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EAA4741B-3BC4-1514-DA80-63C4564AF934}"/>
              </a:ext>
            </a:extLst>
          </p:cNvPr>
          <p:cNvSpPr/>
          <p:nvPr/>
        </p:nvSpPr>
        <p:spPr>
          <a:xfrm>
            <a:off x="9474874" y="2139341"/>
            <a:ext cx="721206" cy="301515"/>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542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解决方案</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latin typeface="微软雅黑" panose="020B0503020204020204" pitchFamily="34" charset="-122"/>
                <a:ea typeface="微软雅黑" panose="020B0503020204020204" pitchFamily="34" charset="-122"/>
              </a:rPr>
              <a:t>19</a:t>
            </a:fld>
            <a:endParaRPr lang="zh-CN"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699C4AC7-72FF-402D-848B-49FF7ED5197A}"/>
              </a:ext>
            </a:extLst>
          </p:cNvPr>
          <p:cNvSpPr txBox="1"/>
          <p:nvPr/>
        </p:nvSpPr>
        <p:spPr>
          <a:xfrm>
            <a:off x="369201" y="734684"/>
            <a:ext cx="9039167"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近似任务分配算法</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097F8AFC-6D29-7D61-9C2D-126F2AE3B70F}"/>
              </a:ext>
            </a:extLst>
          </p:cNvPr>
          <p:cNvPicPr>
            <a:picLocks noChangeAspect="1"/>
          </p:cNvPicPr>
          <p:nvPr/>
        </p:nvPicPr>
        <p:blipFill>
          <a:blip r:embed="rId3"/>
          <a:stretch>
            <a:fillRect/>
          </a:stretch>
        </p:blipFill>
        <p:spPr>
          <a:xfrm>
            <a:off x="479376" y="1383947"/>
            <a:ext cx="6670453" cy="5223925"/>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D2BF9DB-C910-4883-4AB6-A154D8D6712A}"/>
                  </a:ext>
                </a:extLst>
              </p:cNvPr>
              <p:cNvSpPr txBox="1"/>
              <p:nvPr/>
            </p:nvSpPr>
            <p:spPr>
              <a:xfrm>
                <a:off x="7464152" y="1488328"/>
                <a:ext cx="4464496" cy="2120452"/>
              </a:xfrm>
              <a:prstGeom prst="rect">
                <a:avLst/>
              </a:prstGeom>
              <a:noFill/>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p"/>
                  <a:defRPr/>
                </a:pPr>
                <a14:m>
                  <m:oMath xmlns:m="http://schemas.openxmlformats.org/officeDocument/2006/math">
                    <m:r>
                      <a:rPr lang="zh-CN" altLang="en-US" b="0" i="1" smtClean="0">
                        <a:solidFill>
                          <a:srgbClr val="000000"/>
                        </a:solidFill>
                        <a:latin typeface="Cambria Math" panose="02040503050406030204" pitchFamily="18" charset="0"/>
                        <a:ea typeface="微软雅黑" panose="020B0503020204020204" pitchFamily="34" charset="-122"/>
                      </a:rPr>
                      <m:t>𝛤</m:t>
                    </m:r>
                    <m:r>
                      <a:rPr lang="en-US" altLang="zh-CN" b="0" i="1" baseline="-25000" dirty="0">
                        <a:solidFill>
                          <a:srgbClr val="000000"/>
                        </a:solidFill>
                        <a:latin typeface="Cambria Math" panose="02040503050406030204" pitchFamily="18" charset="0"/>
                        <a:ea typeface="微软雅黑" panose="020B0503020204020204" pitchFamily="34" charset="-122"/>
                      </a:rPr>
                      <m:t>𝑖</m:t>
                    </m:r>
                    <m:r>
                      <a:rPr lang="en-US" altLang="zh-CN" b="0" dirty="0">
                        <a:solidFill>
                          <a:srgbClr val="000000"/>
                        </a:solidFill>
                        <a:latin typeface="Cambria Math" panose="02040503050406030204" pitchFamily="18" charset="0"/>
                        <a:ea typeface="微软雅黑" panose="020B0503020204020204" pitchFamily="34" charset="-122"/>
                      </a:rPr>
                      <m:t>⊂</m:t>
                    </m:r>
                    <m:r>
                      <a:rPr lang="zh-CN" altLang="en-US" b="0" i="1">
                        <a:solidFill>
                          <a:srgbClr val="000000"/>
                        </a:solidFill>
                        <a:latin typeface="Cambria Math" panose="02040503050406030204" pitchFamily="18" charset="0"/>
                        <a:ea typeface="微软雅黑" panose="020B0503020204020204" pitchFamily="34" charset="-122"/>
                      </a:rPr>
                      <m:t>𝛤</m:t>
                    </m:r>
                  </m:oMath>
                </a14:m>
                <a:r>
                  <a:rPr lang="zh-CN" altLang="en-US" dirty="0">
                    <a:solidFill>
                      <a:srgbClr val="000000"/>
                    </a:solidFill>
                    <a:latin typeface="微软雅黑" panose="020B0503020204020204" pitchFamily="34" charset="-122"/>
                    <a:ea typeface="微软雅黑" panose="020B0503020204020204" pitchFamily="34" charset="-122"/>
                  </a:rPr>
                  <a:t>表示分配给设备</a:t>
                </a:r>
                <a14:m>
                  <m:oMath xmlns:m="http://schemas.openxmlformats.org/officeDocument/2006/math">
                    <m:r>
                      <a:rPr lang="en-US" altLang="zh-CN" b="0" i="0" dirty="0" smtClean="0">
                        <a:solidFill>
                          <a:srgbClr val="000000"/>
                        </a:solidFill>
                        <a:latin typeface="Cambria Math" panose="02040503050406030204" pitchFamily="18" charset="0"/>
                        <a:ea typeface="微软雅黑" panose="020B0503020204020204" pitchFamily="34" charset="-122"/>
                      </a:rPr>
                      <m:t> </m:t>
                    </m:r>
                    <m:r>
                      <a:rPr lang="en-US" altLang="zh-CN" b="0" i="1" dirty="0" smtClean="0">
                        <a:solidFill>
                          <a:srgbClr val="000000"/>
                        </a:solidFill>
                        <a:latin typeface="Cambria Math" panose="02040503050406030204" pitchFamily="18" charset="0"/>
                        <a:ea typeface="微软雅黑" panose="020B0503020204020204" pitchFamily="34" charset="-122"/>
                      </a:rPr>
                      <m:t>𝑢</m:t>
                    </m:r>
                    <m:r>
                      <a:rPr lang="en-US" altLang="zh-CN" b="0" i="1" baseline="-25000" dirty="0">
                        <a:solidFill>
                          <a:srgbClr val="000000"/>
                        </a:solidFill>
                        <a:latin typeface="Cambria Math" panose="02040503050406030204" pitchFamily="18" charset="0"/>
                        <a:ea typeface="微软雅黑" panose="020B0503020204020204" pitchFamily="34" charset="-122"/>
                      </a:rPr>
                      <m:t>𝑖</m:t>
                    </m:r>
                    <m:r>
                      <a:rPr lang="en-US" altLang="zh-CN" b="0" i="1" baseline="-25000" dirty="0" smtClean="0">
                        <a:solidFill>
                          <a:srgbClr val="000000"/>
                        </a:solidFill>
                        <a:latin typeface="Cambria Math" panose="02040503050406030204" pitchFamily="18" charset="0"/>
                        <a:ea typeface="微软雅黑" panose="020B0503020204020204" pitchFamily="34" charset="-122"/>
                      </a:rPr>
                      <m:t> </m:t>
                    </m:r>
                  </m:oMath>
                </a14:m>
                <a:r>
                  <a:rPr lang="zh-CN" altLang="en-US" dirty="0">
                    <a:solidFill>
                      <a:srgbClr val="000000"/>
                    </a:solidFill>
                    <a:latin typeface="微软雅黑" panose="020B0503020204020204" pitchFamily="34" charset="-122"/>
                    <a:ea typeface="微软雅黑" panose="020B0503020204020204" pitchFamily="34" charset="-122"/>
                  </a:rPr>
                  <a:t>的子任务集合</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Wingdings" panose="05000000000000000000" pitchFamily="2" charset="2"/>
                  <a:buChar char="p"/>
                  <a:defRPr/>
                </a:pPr>
                <a14:m>
                  <m:oMath xmlns:m="http://schemas.openxmlformats.org/officeDocument/2006/math">
                    <m:r>
                      <a:rPr lang="zh-CN" altLang="en-US" b="0" i="1" smtClean="0">
                        <a:solidFill>
                          <a:srgbClr val="000000"/>
                        </a:solidFill>
                        <a:latin typeface="Cambria Math" panose="02040503050406030204" pitchFamily="18" charset="0"/>
                        <a:ea typeface="微软雅黑" panose="020B0503020204020204" pitchFamily="34" charset="-122"/>
                      </a:rPr>
                      <m:t>𝛾</m:t>
                    </m:r>
                    <m:r>
                      <a:rPr lang="en-US" altLang="zh-CN" b="0" i="1" baseline="-25000" dirty="0">
                        <a:solidFill>
                          <a:srgbClr val="000000"/>
                        </a:solidFill>
                        <a:latin typeface="Cambria Math" panose="02040503050406030204" pitchFamily="18" charset="0"/>
                        <a:ea typeface="微软雅黑" panose="020B0503020204020204" pitchFamily="34" charset="-122"/>
                      </a:rPr>
                      <m:t>𝑖</m:t>
                    </m:r>
                  </m:oMath>
                </a14:m>
                <a:r>
                  <a:rPr lang="zh-CN" altLang="en-US" dirty="0">
                    <a:solidFill>
                      <a:srgbClr val="000000"/>
                    </a:solidFill>
                    <a:latin typeface="微软雅黑" panose="020B0503020204020204" pitchFamily="34" charset="-122"/>
                    <a:ea typeface="微软雅黑" panose="020B0503020204020204" pitchFamily="34" charset="-122"/>
                  </a:rPr>
                  <a:t>表示</a:t>
                </a:r>
                <a14:m>
                  <m:oMath xmlns:m="http://schemas.openxmlformats.org/officeDocument/2006/math">
                    <m:r>
                      <a:rPr lang="en-US" altLang="zh-CN" b="0" i="1" dirty="0" smtClean="0">
                        <a:solidFill>
                          <a:srgbClr val="000000"/>
                        </a:solidFill>
                        <a:latin typeface="Cambria Math" panose="02040503050406030204" pitchFamily="18" charset="0"/>
                        <a:ea typeface="微软雅黑" panose="020B0503020204020204" pitchFamily="34" charset="-122"/>
                      </a:rPr>
                      <m:t>𝑢</m:t>
                    </m:r>
                    <m:r>
                      <a:rPr lang="en-US" altLang="zh-CN" b="0" i="1" baseline="-25000" dirty="0">
                        <a:solidFill>
                          <a:srgbClr val="000000"/>
                        </a:solidFill>
                        <a:latin typeface="Cambria Math" panose="02040503050406030204" pitchFamily="18" charset="0"/>
                        <a:ea typeface="微软雅黑" panose="020B0503020204020204" pitchFamily="34" charset="-122"/>
                      </a:rPr>
                      <m:t>𝑖</m:t>
                    </m:r>
                  </m:oMath>
                </a14:m>
                <a:r>
                  <a:rPr lang="zh-CN" altLang="en-US" dirty="0">
                    <a:solidFill>
                      <a:srgbClr val="000000"/>
                    </a:solidFill>
                    <a:latin typeface="微软雅黑" panose="020B0503020204020204" pitchFamily="34" charset="-122"/>
                    <a:ea typeface="微软雅黑" panose="020B0503020204020204" pitchFamily="34" charset="-122"/>
                  </a:rPr>
                  <a:t>的剩余工作量，初始为</a:t>
                </a:r>
                <a14:m>
                  <m:oMath xmlns:m="http://schemas.openxmlformats.org/officeDocument/2006/math">
                    <m:r>
                      <a:rPr lang="zh-CN" altLang="en-US" b="0" i="1" dirty="0">
                        <a:solidFill>
                          <a:srgbClr val="000000"/>
                        </a:solidFill>
                        <a:latin typeface="Cambria Math" panose="02040503050406030204" pitchFamily="18" charset="0"/>
                        <a:ea typeface="微软雅黑" panose="020B0503020204020204" pitchFamily="34" charset="-122"/>
                      </a:rPr>
                      <m:t>𝜔</m:t>
                    </m:r>
                    <m:r>
                      <a:rPr lang="en-US" altLang="zh-CN" b="0" i="1" baseline="-25000" dirty="0">
                        <a:solidFill>
                          <a:srgbClr val="000000"/>
                        </a:solidFill>
                        <a:latin typeface="Cambria Math" panose="02040503050406030204" pitchFamily="18" charset="0"/>
                        <a:ea typeface="微软雅黑" panose="020B0503020204020204" pitchFamily="34" charset="-122"/>
                      </a:rPr>
                      <m:t>𝑖</m:t>
                    </m:r>
                    <m:r>
                      <a:rPr lang="en-US" altLang="zh-CN" b="0" i="1" baseline="-25000" dirty="0" smtClean="0">
                        <a:solidFill>
                          <a:srgbClr val="000000"/>
                        </a:solidFill>
                        <a:latin typeface="Cambria Math" panose="02040503050406030204" pitchFamily="18" charset="0"/>
                        <a:ea typeface="微软雅黑" panose="020B0503020204020204" pitchFamily="34" charset="-122"/>
                      </a:rPr>
                      <m:t> </m:t>
                    </m:r>
                  </m:oMath>
                </a14:m>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Wingdings" panose="05000000000000000000" pitchFamily="2" charset="2"/>
                  <a:buChar char="p"/>
                  <a:defRPr/>
                </a:pPr>
                <a14:m>
                  <m:oMath xmlns:m="http://schemas.openxmlformats.org/officeDocument/2006/math">
                    <m:r>
                      <a:rPr lang="en-US" altLang="zh-CN" b="0" i="1" dirty="0">
                        <a:solidFill>
                          <a:srgbClr val="000000"/>
                        </a:solidFill>
                        <a:latin typeface="Cambria Math" panose="02040503050406030204" pitchFamily="18" charset="0"/>
                        <a:ea typeface="微软雅黑" panose="020B0503020204020204" pitchFamily="34" charset="-122"/>
                      </a:rPr>
                      <m:t>𝜏</m:t>
                    </m:r>
                  </m:oMath>
                </a14:m>
                <a:r>
                  <a:rPr lang="zh-CN" altLang="en-US" i="0" dirty="0">
                    <a:solidFill>
                      <a:srgbClr val="000000"/>
                    </a:solidFill>
                    <a:latin typeface="+mj-lt"/>
                    <a:ea typeface="微软雅黑" panose="020B0503020204020204" pitchFamily="34" charset="-122"/>
                  </a:rPr>
                  <a:t> 表示</a:t>
                </a:r>
                <a:r>
                  <a:rPr lang="zh-CN" altLang="en-US" dirty="0">
                    <a:solidFill>
                      <a:srgbClr val="000000"/>
                    </a:solidFill>
                    <a:latin typeface="微软雅黑" panose="020B0503020204020204" pitchFamily="34" charset="-122"/>
                    <a:ea typeface="微软雅黑" panose="020B0503020204020204" pitchFamily="34" charset="-122"/>
                  </a:rPr>
                  <a:t>子任务</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Wingdings" panose="05000000000000000000" pitchFamily="2" charset="2"/>
                  <a:buChar char="p"/>
                  <a:defRPr/>
                </a:pPr>
                <a14:m>
                  <m:oMath xmlns:m="http://schemas.openxmlformats.org/officeDocument/2006/math">
                    <m:r>
                      <a:rPr lang="en-US" altLang="zh-CN" b="0" i="1" dirty="0" smtClean="0">
                        <a:solidFill>
                          <a:srgbClr val="000000"/>
                        </a:solidFill>
                        <a:latin typeface="Cambria Math" panose="02040503050406030204" pitchFamily="18" charset="0"/>
                        <a:ea typeface="微软雅黑" panose="020B0503020204020204" pitchFamily="34" charset="-122"/>
                      </a:rPr>
                      <m:t>𝑅</m:t>
                    </m:r>
                  </m:oMath>
                </a14:m>
                <a:r>
                  <a:rPr lang="zh-CN" altLang="en-US" i="0" dirty="0">
                    <a:solidFill>
                      <a:srgbClr val="000000"/>
                    </a:solidFill>
                    <a:latin typeface="+mj-lt"/>
                    <a:ea typeface="微软雅黑" panose="020B0503020204020204" pitchFamily="34" charset="-122"/>
                  </a:rPr>
                  <a:t> 表示</a:t>
                </a:r>
                <a:r>
                  <a:rPr lang="zh-CN" altLang="en-US" dirty="0">
                    <a:solidFill>
                      <a:srgbClr val="000000"/>
                    </a:solidFill>
                    <a:latin typeface="+mj-lt"/>
                    <a:ea typeface="微软雅黑" panose="020B0503020204020204" pitchFamily="34" charset="-122"/>
                  </a:rPr>
                  <a:t>未分配的子任务集合</a:t>
                </a:r>
                <a:endParaRPr lang="en-US" altLang="zh-CN" dirty="0">
                  <a:latin typeface="-apple-system"/>
                </a:endParaRPr>
              </a:p>
              <a:p>
                <a:pPr marL="285750" indent="-285750" fontAlgn="base">
                  <a:lnSpc>
                    <a:spcPct val="150000"/>
                  </a:lnSpc>
                  <a:spcBef>
                    <a:spcPct val="0"/>
                  </a:spcBef>
                  <a:spcAft>
                    <a:spcPct val="0"/>
                  </a:spcAft>
                  <a:buFont typeface="Wingdings" panose="05000000000000000000" pitchFamily="2" charset="2"/>
                  <a:buChar char="p"/>
                  <a:defRPr/>
                </a:pPr>
                <a14:m>
                  <m:oMath xmlns:m="http://schemas.openxmlformats.org/officeDocument/2006/math">
                    <m:r>
                      <a:rPr lang="en-US" altLang="zh-CN" b="0" i="1" smtClean="0">
                        <a:solidFill>
                          <a:srgbClr val="000000"/>
                        </a:solidFill>
                        <a:latin typeface="Cambria Math" panose="02040503050406030204" pitchFamily="18" charset="0"/>
                        <a:ea typeface="微软雅黑" panose="020B0503020204020204" pitchFamily="34" charset="-122"/>
                      </a:rPr>
                      <m:t>𝑒</m:t>
                    </m:r>
                    <m:r>
                      <a:rPr lang="en-US" altLang="zh-CN" b="0" i="1" baseline="-25000" dirty="0">
                        <a:solidFill>
                          <a:srgbClr val="000000"/>
                        </a:solidFill>
                        <a:latin typeface="Cambria Math" panose="02040503050406030204" pitchFamily="18" charset="0"/>
                        <a:ea typeface="微软雅黑" panose="020B0503020204020204" pitchFamily="34" charset="-122"/>
                      </a:rPr>
                      <m:t>𝑖</m:t>
                    </m:r>
                  </m:oMath>
                </a14:m>
                <a:r>
                  <a:rPr lang="zh-CN" altLang="en-US" dirty="0">
                    <a:solidFill>
                      <a:srgbClr val="000000"/>
                    </a:solidFill>
                    <a:latin typeface="+mj-lt"/>
                    <a:ea typeface="微软雅黑" panose="020B0503020204020204" pitchFamily="34" charset="-122"/>
                  </a:rPr>
                  <a:t>表示设备</a:t>
                </a:r>
                <a14:m>
                  <m:oMath xmlns:m="http://schemas.openxmlformats.org/officeDocument/2006/math">
                    <m:r>
                      <a:rPr lang="en-US" altLang="zh-CN" b="0" i="1" dirty="0" smtClean="0">
                        <a:solidFill>
                          <a:srgbClr val="000000"/>
                        </a:solidFill>
                        <a:latin typeface="Cambria Math" panose="02040503050406030204" pitchFamily="18" charset="0"/>
                        <a:ea typeface="微软雅黑" panose="020B0503020204020204" pitchFamily="34" charset="-122"/>
                      </a:rPr>
                      <m:t>𝑢</m:t>
                    </m:r>
                    <m:r>
                      <a:rPr lang="en-US" altLang="zh-CN" b="0" i="1" baseline="-25000" dirty="0">
                        <a:solidFill>
                          <a:srgbClr val="000000"/>
                        </a:solidFill>
                        <a:latin typeface="Cambria Math" panose="02040503050406030204" pitchFamily="18" charset="0"/>
                        <a:ea typeface="微软雅黑" panose="020B0503020204020204" pitchFamily="34" charset="-122"/>
                      </a:rPr>
                      <m:t>𝑖</m:t>
                    </m:r>
                  </m:oMath>
                </a14:m>
                <a:r>
                  <a:rPr lang="zh-CN" altLang="en-US" dirty="0">
                    <a:solidFill>
                      <a:srgbClr val="000000"/>
                    </a:solidFill>
                    <a:latin typeface="+mj-lt"/>
                    <a:ea typeface="微软雅黑" panose="020B0503020204020204" pitchFamily="34" charset="-122"/>
                  </a:rPr>
                  <a:t>超出的工作量</a:t>
                </a:r>
                <a:endParaRPr lang="en-US" altLang="zh-CN" dirty="0">
                  <a:solidFill>
                    <a:srgbClr val="000000"/>
                  </a:solidFill>
                  <a:latin typeface="+mj-lt"/>
                  <a:ea typeface="微软雅黑" panose="020B0503020204020204" pitchFamily="34" charset="-122"/>
                </a:endParaRPr>
              </a:p>
            </p:txBody>
          </p:sp>
        </mc:Choice>
        <mc:Fallback xmlns="">
          <p:sp>
            <p:nvSpPr>
              <p:cNvPr id="11" name="文本框 10">
                <a:extLst>
                  <a:ext uri="{FF2B5EF4-FFF2-40B4-BE49-F238E27FC236}">
                    <a16:creationId xmlns:a16="http://schemas.microsoft.com/office/drawing/2014/main" id="{5D2BF9DB-C910-4883-4AB6-A154D8D6712A}"/>
                  </a:ext>
                </a:extLst>
              </p:cNvPr>
              <p:cNvSpPr txBox="1">
                <a:spLocks noRot="1" noChangeAspect="1" noMove="1" noResize="1" noEditPoints="1" noAdjustHandles="1" noChangeArrowheads="1" noChangeShapeType="1" noTextEdit="1"/>
              </p:cNvSpPr>
              <p:nvPr/>
            </p:nvSpPr>
            <p:spPr>
              <a:xfrm>
                <a:off x="7464152" y="1488328"/>
                <a:ext cx="4464496" cy="2120452"/>
              </a:xfrm>
              <a:prstGeom prst="rect">
                <a:avLst/>
              </a:prstGeom>
              <a:blipFill>
                <a:blip r:embed="rId4"/>
                <a:stretch>
                  <a:fillRect l="-819" b="-3736"/>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46241914-6653-C8D7-6517-819251D17230}"/>
              </a:ext>
            </a:extLst>
          </p:cNvPr>
          <p:cNvPicPr>
            <a:picLocks noChangeAspect="1"/>
          </p:cNvPicPr>
          <p:nvPr/>
        </p:nvPicPr>
        <p:blipFill>
          <a:blip r:embed="rId5"/>
          <a:stretch>
            <a:fillRect/>
          </a:stretch>
        </p:blipFill>
        <p:spPr>
          <a:xfrm>
            <a:off x="7608168" y="4144809"/>
            <a:ext cx="1198648" cy="247765"/>
          </a:xfrm>
          <a:prstGeom prst="rect">
            <a:avLst/>
          </a:prstGeom>
        </p:spPr>
      </p:pic>
      <p:pic>
        <p:nvPicPr>
          <p:cNvPr id="13" name="图片 12">
            <a:extLst>
              <a:ext uri="{FF2B5EF4-FFF2-40B4-BE49-F238E27FC236}">
                <a16:creationId xmlns:a16="http://schemas.microsoft.com/office/drawing/2014/main" id="{D278E0DF-97E8-9ACD-1B83-E7999EAC0E0A}"/>
              </a:ext>
            </a:extLst>
          </p:cNvPr>
          <p:cNvPicPr>
            <a:picLocks noChangeAspect="1"/>
          </p:cNvPicPr>
          <p:nvPr/>
        </p:nvPicPr>
        <p:blipFill>
          <a:blip r:embed="rId6"/>
          <a:stretch>
            <a:fillRect/>
          </a:stretch>
        </p:blipFill>
        <p:spPr>
          <a:xfrm>
            <a:off x="7618201" y="4567976"/>
            <a:ext cx="1868400" cy="288000"/>
          </a:xfrm>
          <a:prstGeom prst="rect">
            <a:avLst/>
          </a:prstGeom>
        </p:spPr>
      </p:pic>
      <p:pic>
        <p:nvPicPr>
          <p:cNvPr id="15" name="图片 14">
            <a:extLst>
              <a:ext uri="{FF2B5EF4-FFF2-40B4-BE49-F238E27FC236}">
                <a16:creationId xmlns:a16="http://schemas.microsoft.com/office/drawing/2014/main" id="{0C75C994-F4AE-107B-31EC-AC9226484522}"/>
              </a:ext>
            </a:extLst>
          </p:cNvPr>
          <p:cNvPicPr>
            <a:picLocks noChangeAspect="1"/>
          </p:cNvPicPr>
          <p:nvPr/>
        </p:nvPicPr>
        <p:blipFill>
          <a:blip r:embed="rId7"/>
          <a:stretch>
            <a:fillRect/>
          </a:stretch>
        </p:blipFill>
        <p:spPr>
          <a:xfrm>
            <a:off x="7608168" y="5003962"/>
            <a:ext cx="2325872" cy="288000"/>
          </a:xfrm>
          <a:prstGeom prst="rect">
            <a:avLst/>
          </a:prstGeom>
        </p:spPr>
      </p:pic>
      <p:pic>
        <p:nvPicPr>
          <p:cNvPr id="16" name="图片 15">
            <a:extLst>
              <a:ext uri="{FF2B5EF4-FFF2-40B4-BE49-F238E27FC236}">
                <a16:creationId xmlns:a16="http://schemas.microsoft.com/office/drawing/2014/main" id="{E2EB272A-0515-ED82-5902-D20AE6D4FE24}"/>
              </a:ext>
            </a:extLst>
          </p:cNvPr>
          <p:cNvPicPr>
            <a:picLocks noChangeAspect="1"/>
          </p:cNvPicPr>
          <p:nvPr/>
        </p:nvPicPr>
        <p:blipFill rotWithShape="1">
          <a:blip r:embed="rId8"/>
          <a:srcRect t="16055"/>
          <a:stretch/>
        </p:blipFill>
        <p:spPr>
          <a:xfrm>
            <a:off x="7608168" y="5486188"/>
            <a:ext cx="3247200" cy="241760"/>
          </a:xfrm>
          <a:prstGeom prst="rect">
            <a:avLst/>
          </a:prstGeom>
        </p:spPr>
      </p:pic>
      <p:sp>
        <p:nvSpPr>
          <p:cNvPr id="21" name="矩形 20">
            <a:extLst>
              <a:ext uri="{FF2B5EF4-FFF2-40B4-BE49-F238E27FC236}">
                <a16:creationId xmlns:a16="http://schemas.microsoft.com/office/drawing/2014/main" id="{E047BEDF-AC66-4C0F-60D1-9357051DE230}"/>
              </a:ext>
            </a:extLst>
          </p:cNvPr>
          <p:cNvSpPr/>
          <p:nvPr/>
        </p:nvSpPr>
        <p:spPr>
          <a:xfrm>
            <a:off x="7464152" y="4005263"/>
            <a:ext cx="4320480" cy="1872009"/>
          </a:xfrm>
          <a:prstGeom prst="rect">
            <a:avLst/>
          </a:prstGeom>
          <a:noFill/>
          <a:ln w="22225">
            <a:solidFill>
              <a:srgbClr val="0070C0"/>
            </a:solidFill>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F01F471C-8A74-D6C6-24A7-F5764118B6EC}"/>
              </a:ext>
            </a:extLst>
          </p:cNvPr>
          <p:cNvSpPr txBox="1"/>
          <p:nvPr/>
        </p:nvSpPr>
        <p:spPr>
          <a:xfrm>
            <a:off x="8735392" y="4101531"/>
            <a:ext cx="1198648" cy="369332"/>
          </a:xfrm>
          <a:prstGeom prst="rect">
            <a:avLst/>
          </a:prstGeom>
          <a:noFill/>
        </p:spPr>
        <p:txBody>
          <a:bodyPr wrap="square">
            <a:spAutoFit/>
          </a:bodyPr>
          <a:lstStyle/>
          <a:p>
            <a:r>
              <a:rPr lang="zh-CN" altLang="en-US" b="0" i="0" dirty="0">
                <a:effectLst/>
                <a:latin typeface="-apple-system"/>
              </a:rPr>
              <a:t>（定理</a:t>
            </a:r>
            <a:r>
              <a:rPr lang="en-US" altLang="zh-CN" b="0" i="0" dirty="0">
                <a:effectLst/>
                <a:latin typeface="-apple-system"/>
              </a:rPr>
              <a:t>6</a:t>
            </a:r>
            <a:r>
              <a:rPr lang="zh-CN" altLang="en-US" b="0" i="0" dirty="0">
                <a:effectLst/>
                <a:latin typeface="-apple-system"/>
              </a:rPr>
              <a:t>）</a:t>
            </a:r>
            <a:endParaRPr lang="zh-CN" altLang="en-US" dirty="0"/>
          </a:p>
        </p:txBody>
      </p:sp>
      <p:sp>
        <p:nvSpPr>
          <p:cNvPr id="25" name="文本框 24">
            <a:extLst>
              <a:ext uri="{FF2B5EF4-FFF2-40B4-BE49-F238E27FC236}">
                <a16:creationId xmlns:a16="http://schemas.microsoft.com/office/drawing/2014/main" id="{030D7D47-A6B8-D9BD-3C7A-A49DE60FE922}"/>
              </a:ext>
            </a:extLst>
          </p:cNvPr>
          <p:cNvSpPr txBox="1"/>
          <p:nvPr/>
        </p:nvSpPr>
        <p:spPr>
          <a:xfrm>
            <a:off x="10684672" y="5422402"/>
            <a:ext cx="1198648" cy="369332"/>
          </a:xfrm>
          <a:prstGeom prst="rect">
            <a:avLst/>
          </a:prstGeom>
          <a:noFill/>
        </p:spPr>
        <p:txBody>
          <a:bodyPr wrap="square">
            <a:spAutoFit/>
          </a:bodyPr>
          <a:lstStyle/>
          <a:p>
            <a:r>
              <a:rPr lang="zh-CN" altLang="en-US" b="0" i="0" dirty="0">
                <a:effectLst/>
                <a:latin typeface="-apple-system"/>
              </a:rPr>
              <a:t>（定理</a:t>
            </a:r>
            <a:r>
              <a:rPr lang="en-US" altLang="zh-CN" b="0" i="0" dirty="0">
                <a:effectLst/>
                <a:latin typeface="-apple-system"/>
              </a:rPr>
              <a:t>7</a:t>
            </a:r>
            <a:r>
              <a:rPr lang="zh-CN" altLang="en-US" b="0" i="0" dirty="0">
                <a:effectLst/>
                <a:latin typeface="-apple-system"/>
              </a:rPr>
              <a:t>）</a:t>
            </a:r>
            <a:endParaRPr lang="zh-CN" altLang="en-US" dirty="0"/>
          </a:p>
        </p:txBody>
      </p:sp>
    </p:spTree>
    <p:extLst>
      <p:ext uri="{BB962C8B-B14F-4D97-AF65-F5344CB8AC3E}">
        <p14:creationId xmlns:p14="http://schemas.microsoft.com/office/powerpoint/2010/main" val="1090485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平行四边形 39">
            <a:extLst>
              <a:ext uri="{FF2B5EF4-FFF2-40B4-BE49-F238E27FC236}">
                <a16:creationId xmlns:a16="http://schemas.microsoft.com/office/drawing/2014/main" id="{EE206AC7-4C8B-478F-BA32-0C0EB4310231}"/>
              </a:ext>
            </a:extLst>
          </p:cNvPr>
          <p:cNvSpPr/>
          <p:nvPr/>
        </p:nvSpPr>
        <p:spPr>
          <a:xfrm>
            <a:off x="3085" y="-9212"/>
            <a:ext cx="5962817" cy="6867212"/>
          </a:xfrm>
          <a:prstGeom prst="rect">
            <a:avLst/>
          </a:prstGeom>
          <a:solidFill>
            <a:srgbClr val="2247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nvGrpSpPr>
          <p:cNvPr id="36" name="组合 35">
            <a:extLst>
              <a:ext uri="{FF2B5EF4-FFF2-40B4-BE49-F238E27FC236}">
                <a16:creationId xmlns:a16="http://schemas.microsoft.com/office/drawing/2014/main" id="{12D762F2-A02C-4F88-B919-68A9768CA16A}"/>
              </a:ext>
            </a:extLst>
          </p:cNvPr>
          <p:cNvGrpSpPr/>
          <p:nvPr/>
        </p:nvGrpSpPr>
        <p:grpSpPr>
          <a:xfrm>
            <a:off x="1330571" y="1915674"/>
            <a:ext cx="2986403" cy="3017439"/>
            <a:chOff x="3327680" y="971340"/>
            <a:chExt cx="1234272" cy="1234273"/>
          </a:xfrm>
          <a:effectLst>
            <a:outerShdw blurRad="50800" dist="38100" dir="2700000" algn="tl" rotWithShape="0">
              <a:prstClr val="black">
                <a:alpha val="40000"/>
              </a:prstClr>
            </a:outerShdw>
          </a:effectLst>
        </p:grpSpPr>
        <p:sp>
          <p:nvSpPr>
            <p:cNvPr id="39" name="椭圆 38">
              <a:extLst>
                <a:ext uri="{FF2B5EF4-FFF2-40B4-BE49-F238E27FC236}">
                  <a16:creationId xmlns:a16="http://schemas.microsoft.com/office/drawing/2014/main" id="{75CFEB2F-32C6-4468-B9B5-B6F3C325E25A}"/>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0" name="椭圆 39">
              <a:extLst>
                <a:ext uri="{FF2B5EF4-FFF2-40B4-BE49-F238E27FC236}">
                  <a16:creationId xmlns:a16="http://schemas.microsoft.com/office/drawing/2014/main" id="{089E393F-483C-4207-8C73-9007B515E772}"/>
                </a:ext>
              </a:extLst>
            </p:cNvPr>
            <p:cNvSpPr/>
            <p:nvPr/>
          </p:nvSpPr>
          <p:spPr>
            <a:xfrm>
              <a:off x="3432350" y="1091083"/>
              <a:ext cx="1024932" cy="994787"/>
            </a:xfrm>
            <a:prstGeom prst="ellipse">
              <a:avLst/>
            </a:prstGeom>
            <a:solidFill>
              <a:srgbClr val="22477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30" name="矩形 29">
            <a:extLst>
              <a:ext uri="{FF2B5EF4-FFF2-40B4-BE49-F238E27FC236}">
                <a16:creationId xmlns:a16="http://schemas.microsoft.com/office/drawing/2014/main" id="{D6FB31EA-F03F-4AC2-84D8-2455E8598A9C}"/>
              </a:ext>
            </a:extLst>
          </p:cNvPr>
          <p:cNvSpPr/>
          <p:nvPr/>
        </p:nvSpPr>
        <p:spPr>
          <a:xfrm>
            <a:off x="1732768" y="2916562"/>
            <a:ext cx="2182008"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目  录</a:t>
            </a:r>
            <a:endParaRPr kumimoji="0" lang="zh-CN" altLang="en-US" sz="6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等线"/>
              <a:ea typeface="等线" panose="02010600030101010101" pitchFamily="2" charset="-122"/>
              <a:cs typeface="+mn-cs"/>
            </a:endParaRPr>
          </a:p>
        </p:txBody>
      </p:sp>
      <p:sp>
        <p:nvSpPr>
          <p:cNvPr id="2" name="灯片编号占位符 1">
            <a:extLst>
              <a:ext uri="{FF2B5EF4-FFF2-40B4-BE49-F238E27FC236}">
                <a16:creationId xmlns:a16="http://schemas.microsoft.com/office/drawing/2014/main" id="{6891AEAF-91A3-4B8B-A3AE-31D862BB5A6F}"/>
              </a:ext>
            </a:extLst>
          </p:cNvPr>
          <p:cNvSpPr>
            <a:spLocks noGrp="1"/>
          </p:cNvSpPr>
          <p:nvPr>
            <p:ph type="sldNum" sz="quarter" idx="12"/>
          </p:nvPr>
        </p:nvSpPr>
        <p:spPr/>
        <p:txBody>
          <a:bodyPr/>
          <a:lstStyle/>
          <a:p>
            <a:pPr>
              <a:defRPr/>
            </a:pPr>
            <a:fld id="{08395586-F03A-48D1-94DF-16B239DF4FB5}" type="slidenum">
              <a:rPr lang="en-US" altLang="zh-CN" smtClean="0"/>
              <a:t>2</a:t>
            </a:fld>
            <a:endParaRPr lang="zh-CN"/>
          </a:p>
        </p:txBody>
      </p:sp>
      <p:grpSp>
        <p:nvGrpSpPr>
          <p:cNvPr id="38" name="组合 37">
            <a:extLst>
              <a:ext uri="{FF2B5EF4-FFF2-40B4-BE49-F238E27FC236}">
                <a16:creationId xmlns:a16="http://schemas.microsoft.com/office/drawing/2014/main" id="{64695661-BD09-43BE-B6CC-34784E306878}"/>
              </a:ext>
            </a:extLst>
          </p:cNvPr>
          <p:cNvGrpSpPr/>
          <p:nvPr/>
        </p:nvGrpSpPr>
        <p:grpSpPr>
          <a:xfrm>
            <a:off x="5303913" y="548680"/>
            <a:ext cx="3711792" cy="1236504"/>
            <a:chOff x="3327680" y="971340"/>
            <a:chExt cx="4017451" cy="1338328"/>
          </a:xfrm>
        </p:grpSpPr>
        <p:grpSp>
          <p:nvGrpSpPr>
            <p:cNvPr id="41" name="组合 40">
              <a:extLst>
                <a:ext uri="{FF2B5EF4-FFF2-40B4-BE49-F238E27FC236}">
                  <a16:creationId xmlns:a16="http://schemas.microsoft.com/office/drawing/2014/main" id="{6F714FE6-E8A0-42C2-AA19-0F9F071A43B8}"/>
                </a:ext>
              </a:extLst>
            </p:cNvPr>
            <p:cNvGrpSpPr/>
            <p:nvPr/>
          </p:nvGrpSpPr>
          <p:grpSpPr>
            <a:xfrm>
              <a:off x="3327680" y="971340"/>
              <a:ext cx="1234272" cy="1234273"/>
              <a:chOff x="3327680" y="971340"/>
              <a:chExt cx="1234272" cy="1234273"/>
            </a:xfrm>
          </p:grpSpPr>
          <p:sp>
            <p:nvSpPr>
              <p:cNvPr id="44" name="椭圆 43">
                <a:extLst>
                  <a:ext uri="{FF2B5EF4-FFF2-40B4-BE49-F238E27FC236}">
                    <a16:creationId xmlns:a16="http://schemas.microsoft.com/office/drawing/2014/main" id="{5F2188D6-A93A-4570-B9A7-1BF117A7D99D}"/>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5" name="椭圆 44">
                <a:extLst>
                  <a:ext uri="{FF2B5EF4-FFF2-40B4-BE49-F238E27FC236}">
                    <a16:creationId xmlns:a16="http://schemas.microsoft.com/office/drawing/2014/main" id="{751F5857-29B6-44BA-815A-8B7618A4ADB6}"/>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42" name="矩形 41">
              <a:extLst>
                <a:ext uri="{FF2B5EF4-FFF2-40B4-BE49-F238E27FC236}">
                  <a16:creationId xmlns:a16="http://schemas.microsoft.com/office/drawing/2014/main" id="{4B5A5BE3-ACFB-4C30-AF57-509367DCD09A}"/>
                </a:ext>
              </a:extLst>
            </p:cNvPr>
            <p:cNvSpPr/>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43" name="矩形 42">
              <a:extLst>
                <a:ext uri="{FF2B5EF4-FFF2-40B4-BE49-F238E27FC236}">
                  <a16:creationId xmlns:a16="http://schemas.microsoft.com/office/drawing/2014/main" id="{87FEA4DD-82C3-4C40-9E11-E2DDB8E353B2}"/>
                </a:ext>
              </a:extLst>
            </p:cNvPr>
            <p:cNvSpPr/>
            <p:nvPr/>
          </p:nvSpPr>
          <p:spPr>
            <a:xfrm>
              <a:off x="4924449" y="1234532"/>
              <a:ext cx="2420682" cy="766179"/>
            </a:xfrm>
            <a:prstGeom prst="rect">
              <a:avLst/>
            </a:prstGeom>
          </p:spPr>
          <p:txBody>
            <a:bodyPr wrap="none">
              <a:spAutoFit/>
            </a:bodyPr>
            <a:lstStyle/>
            <a:p>
              <a:pPr lvl="0" rtl="0">
                <a:defRPr/>
              </a:pPr>
              <a:r>
                <a:rPr lang="zh-CN" altLang="en-US" sz="4000" b="1" kern="1200" dirty="0">
                  <a:solidFill>
                    <a:srgbClr val="C00000"/>
                  </a:solidFill>
                  <a:latin typeface="微软雅黑" panose="020B0503020204020204" pitchFamily="34" charset="-122"/>
                  <a:ea typeface="微软雅黑" panose="020B0503020204020204" pitchFamily="34" charset="-122"/>
                </a:rPr>
                <a:t>背景介绍</a:t>
              </a:r>
            </a:p>
          </p:txBody>
        </p:sp>
      </p:grpSp>
      <p:grpSp>
        <p:nvGrpSpPr>
          <p:cNvPr id="46" name="组合 45">
            <a:extLst>
              <a:ext uri="{FF2B5EF4-FFF2-40B4-BE49-F238E27FC236}">
                <a16:creationId xmlns:a16="http://schemas.microsoft.com/office/drawing/2014/main" id="{C3124366-FEEB-4E2F-8901-72FD8CCC1617}"/>
              </a:ext>
            </a:extLst>
          </p:cNvPr>
          <p:cNvGrpSpPr/>
          <p:nvPr/>
        </p:nvGrpSpPr>
        <p:grpSpPr>
          <a:xfrm>
            <a:off x="5303910" y="1765344"/>
            <a:ext cx="3711790" cy="1236504"/>
            <a:chOff x="3327680" y="971340"/>
            <a:chExt cx="4017454" cy="1338328"/>
          </a:xfrm>
        </p:grpSpPr>
        <p:grpSp>
          <p:nvGrpSpPr>
            <p:cNvPr id="47" name="组合 46">
              <a:extLst>
                <a:ext uri="{FF2B5EF4-FFF2-40B4-BE49-F238E27FC236}">
                  <a16:creationId xmlns:a16="http://schemas.microsoft.com/office/drawing/2014/main" id="{B8702F7C-9D9C-4853-9D1F-FB0A69CCB84B}"/>
                </a:ext>
              </a:extLst>
            </p:cNvPr>
            <p:cNvGrpSpPr/>
            <p:nvPr/>
          </p:nvGrpSpPr>
          <p:grpSpPr>
            <a:xfrm>
              <a:off x="3327680" y="971340"/>
              <a:ext cx="1234272" cy="1234273"/>
              <a:chOff x="3327680" y="971340"/>
              <a:chExt cx="1234272" cy="1234273"/>
            </a:xfrm>
          </p:grpSpPr>
          <p:sp>
            <p:nvSpPr>
              <p:cNvPr id="50" name="椭圆 49">
                <a:extLst>
                  <a:ext uri="{FF2B5EF4-FFF2-40B4-BE49-F238E27FC236}">
                    <a16:creationId xmlns:a16="http://schemas.microsoft.com/office/drawing/2014/main" id="{0AA795CD-7DBD-4206-9A16-3A30D1DFB06D}"/>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1" name="椭圆 50">
                <a:extLst>
                  <a:ext uri="{FF2B5EF4-FFF2-40B4-BE49-F238E27FC236}">
                    <a16:creationId xmlns:a16="http://schemas.microsoft.com/office/drawing/2014/main" id="{99AABB7C-5C86-4EB3-BC0E-E82917CEFB3C}"/>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48" name="矩形 47">
              <a:extLst>
                <a:ext uri="{FF2B5EF4-FFF2-40B4-BE49-F238E27FC236}">
                  <a16:creationId xmlns:a16="http://schemas.microsoft.com/office/drawing/2014/main" id="{634A2573-5950-4E4B-921F-3F92D5C63BEF}"/>
                </a:ext>
              </a:extLst>
            </p:cNvPr>
            <p:cNvSpPr/>
            <p:nvPr/>
          </p:nvSpPr>
          <p:spPr>
            <a:xfrm>
              <a:off x="3694587" y="1234533"/>
              <a:ext cx="744085"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9" name="矩形 48">
              <a:extLst>
                <a:ext uri="{FF2B5EF4-FFF2-40B4-BE49-F238E27FC236}">
                  <a16:creationId xmlns:a16="http://schemas.microsoft.com/office/drawing/2014/main" id="{AE6732A7-51B6-4AE8-B704-6E11505C833C}"/>
                </a:ext>
              </a:extLst>
            </p:cNvPr>
            <p:cNvSpPr/>
            <p:nvPr/>
          </p:nvSpPr>
          <p:spPr>
            <a:xfrm>
              <a:off x="4924449" y="1234532"/>
              <a:ext cx="2420685" cy="766179"/>
            </a:xfrm>
            <a:prstGeom prst="rect">
              <a:avLst/>
            </a:prstGeom>
          </p:spPr>
          <p:txBody>
            <a:bodyPr wrap="none">
              <a:spAutoFit/>
            </a:bodyPr>
            <a:lstStyle/>
            <a:p>
              <a:pPr>
                <a:defRPr/>
              </a:pPr>
              <a:r>
                <a:rPr lang="zh-CN" altLang="en-US" sz="4000" b="1" kern="1200" dirty="0">
                  <a:solidFill>
                    <a:prstClr val="black"/>
                  </a:solidFill>
                  <a:latin typeface="微软雅黑" panose="020B0503020204020204" pitchFamily="34" charset="-122"/>
                  <a:ea typeface="微软雅黑" panose="020B0503020204020204" pitchFamily="34" charset="-122"/>
                </a:rPr>
                <a:t>问题表述</a:t>
              </a:r>
            </a:p>
          </p:txBody>
        </p:sp>
      </p:grpSp>
      <p:grpSp>
        <p:nvGrpSpPr>
          <p:cNvPr id="70" name="组合 69">
            <a:extLst>
              <a:ext uri="{FF2B5EF4-FFF2-40B4-BE49-F238E27FC236}">
                <a16:creationId xmlns:a16="http://schemas.microsoft.com/office/drawing/2014/main" id="{E3DDB30F-BE3B-4D30-A4E7-1400FFA4D67E}"/>
              </a:ext>
            </a:extLst>
          </p:cNvPr>
          <p:cNvGrpSpPr/>
          <p:nvPr/>
        </p:nvGrpSpPr>
        <p:grpSpPr>
          <a:xfrm>
            <a:off x="5303910" y="2982008"/>
            <a:ext cx="3711791" cy="1236504"/>
            <a:chOff x="3327680" y="971340"/>
            <a:chExt cx="4017452" cy="1338328"/>
          </a:xfrm>
        </p:grpSpPr>
        <p:grpSp>
          <p:nvGrpSpPr>
            <p:cNvPr id="71" name="组合 70">
              <a:extLst>
                <a:ext uri="{FF2B5EF4-FFF2-40B4-BE49-F238E27FC236}">
                  <a16:creationId xmlns:a16="http://schemas.microsoft.com/office/drawing/2014/main" id="{2F3C9EBF-DE16-4717-B2FC-92F1E7A21068}"/>
                </a:ext>
              </a:extLst>
            </p:cNvPr>
            <p:cNvGrpSpPr/>
            <p:nvPr/>
          </p:nvGrpSpPr>
          <p:grpSpPr>
            <a:xfrm>
              <a:off x="3327680" y="971340"/>
              <a:ext cx="1234272" cy="1234273"/>
              <a:chOff x="3327680" y="971340"/>
              <a:chExt cx="1234272" cy="1234273"/>
            </a:xfrm>
          </p:grpSpPr>
          <p:sp>
            <p:nvSpPr>
              <p:cNvPr id="74" name="椭圆 73">
                <a:extLst>
                  <a:ext uri="{FF2B5EF4-FFF2-40B4-BE49-F238E27FC236}">
                    <a16:creationId xmlns:a16="http://schemas.microsoft.com/office/drawing/2014/main" id="{001AEAA5-DC68-4D86-B770-ABBBBDEE1FDA}"/>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5" name="椭圆 74">
                <a:extLst>
                  <a:ext uri="{FF2B5EF4-FFF2-40B4-BE49-F238E27FC236}">
                    <a16:creationId xmlns:a16="http://schemas.microsoft.com/office/drawing/2014/main" id="{774C4F7F-D808-494D-815B-A48DAB7FDDAD}"/>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72" name="矩形 71">
              <a:extLst>
                <a:ext uri="{FF2B5EF4-FFF2-40B4-BE49-F238E27FC236}">
                  <a16:creationId xmlns:a16="http://schemas.microsoft.com/office/drawing/2014/main" id="{B25E0DD2-0878-4469-BE16-F333009834B4}"/>
                </a:ext>
              </a:extLst>
            </p:cNvPr>
            <p:cNvSpPr/>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3" name="矩形 72">
              <a:extLst>
                <a:ext uri="{FF2B5EF4-FFF2-40B4-BE49-F238E27FC236}">
                  <a16:creationId xmlns:a16="http://schemas.microsoft.com/office/drawing/2014/main" id="{0281ADF2-E5C1-4DE0-A014-6E14611A6A77}"/>
                </a:ext>
              </a:extLst>
            </p:cNvPr>
            <p:cNvSpPr/>
            <p:nvPr/>
          </p:nvSpPr>
          <p:spPr>
            <a:xfrm>
              <a:off x="4924449" y="1234532"/>
              <a:ext cx="2420683" cy="76617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解决方案</a:t>
              </a:r>
            </a:p>
          </p:txBody>
        </p:sp>
      </p:grpSp>
      <p:grpSp>
        <p:nvGrpSpPr>
          <p:cNvPr id="76" name="组合 75">
            <a:extLst>
              <a:ext uri="{FF2B5EF4-FFF2-40B4-BE49-F238E27FC236}">
                <a16:creationId xmlns:a16="http://schemas.microsoft.com/office/drawing/2014/main" id="{CCEDA5B6-86D4-4DB8-A1EA-C9B62E57D9D1}"/>
              </a:ext>
            </a:extLst>
          </p:cNvPr>
          <p:cNvGrpSpPr/>
          <p:nvPr/>
        </p:nvGrpSpPr>
        <p:grpSpPr>
          <a:xfrm>
            <a:off x="5303913" y="4198672"/>
            <a:ext cx="3711790" cy="1236504"/>
            <a:chOff x="3327680" y="971340"/>
            <a:chExt cx="4017452" cy="1338328"/>
          </a:xfrm>
        </p:grpSpPr>
        <p:grpSp>
          <p:nvGrpSpPr>
            <p:cNvPr id="77" name="组合 76">
              <a:extLst>
                <a:ext uri="{FF2B5EF4-FFF2-40B4-BE49-F238E27FC236}">
                  <a16:creationId xmlns:a16="http://schemas.microsoft.com/office/drawing/2014/main" id="{872A2A69-B245-4B79-AD60-1CF8923DE936}"/>
                </a:ext>
              </a:extLst>
            </p:cNvPr>
            <p:cNvGrpSpPr/>
            <p:nvPr/>
          </p:nvGrpSpPr>
          <p:grpSpPr>
            <a:xfrm>
              <a:off x="3327680" y="971340"/>
              <a:ext cx="1234272" cy="1234273"/>
              <a:chOff x="3327680" y="971340"/>
              <a:chExt cx="1234272" cy="1234273"/>
            </a:xfrm>
          </p:grpSpPr>
          <p:sp>
            <p:nvSpPr>
              <p:cNvPr id="80" name="椭圆 79">
                <a:extLst>
                  <a:ext uri="{FF2B5EF4-FFF2-40B4-BE49-F238E27FC236}">
                    <a16:creationId xmlns:a16="http://schemas.microsoft.com/office/drawing/2014/main" id="{BEA15C48-1BBD-4798-A40B-AC7DE80A36F1}"/>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1" name="椭圆 80">
                <a:extLst>
                  <a:ext uri="{FF2B5EF4-FFF2-40B4-BE49-F238E27FC236}">
                    <a16:creationId xmlns:a16="http://schemas.microsoft.com/office/drawing/2014/main" id="{A93F062E-2F13-4A14-9B28-BC952984B397}"/>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78" name="矩形 77">
              <a:extLst>
                <a:ext uri="{FF2B5EF4-FFF2-40B4-BE49-F238E27FC236}">
                  <a16:creationId xmlns:a16="http://schemas.microsoft.com/office/drawing/2014/main" id="{83841D02-9CBB-499D-B5E9-E1C8830E9FAA}"/>
                </a:ext>
              </a:extLst>
            </p:cNvPr>
            <p:cNvSpPr/>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9" name="矩形 78">
              <a:extLst>
                <a:ext uri="{FF2B5EF4-FFF2-40B4-BE49-F238E27FC236}">
                  <a16:creationId xmlns:a16="http://schemas.microsoft.com/office/drawing/2014/main" id="{DB69181D-58D7-4B99-8605-2E855E4A2497}"/>
                </a:ext>
              </a:extLst>
            </p:cNvPr>
            <p:cNvSpPr/>
            <p:nvPr/>
          </p:nvSpPr>
          <p:spPr>
            <a:xfrm>
              <a:off x="4924448" y="1234532"/>
              <a:ext cx="2420684" cy="76617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实验结果</a:t>
              </a:r>
            </a:p>
          </p:txBody>
        </p:sp>
      </p:grpSp>
      <p:grpSp>
        <p:nvGrpSpPr>
          <p:cNvPr id="82" name="组合 81">
            <a:extLst>
              <a:ext uri="{FF2B5EF4-FFF2-40B4-BE49-F238E27FC236}">
                <a16:creationId xmlns:a16="http://schemas.microsoft.com/office/drawing/2014/main" id="{C8B6718B-0302-4E87-B9CA-5799B77C4B4B}"/>
              </a:ext>
            </a:extLst>
          </p:cNvPr>
          <p:cNvGrpSpPr/>
          <p:nvPr/>
        </p:nvGrpSpPr>
        <p:grpSpPr>
          <a:xfrm>
            <a:off x="5303910" y="5415337"/>
            <a:ext cx="3038130" cy="1236504"/>
            <a:chOff x="3327680" y="971340"/>
            <a:chExt cx="3288314" cy="1338328"/>
          </a:xfrm>
        </p:grpSpPr>
        <p:grpSp>
          <p:nvGrpSpPr>
            <p:cNvPr id="83" name="组合 82">
              <a:extLst>
                <a:ext uri="{FF2B5EF4-FFF2-40B4-BE49-F238E27FC236}">
                  <a16:creationId xmlns:a16="http://schemas.microsoft.com/office/drawing/2014/main" id="{7AAD3A01-3264-4D38-A48A-EFB3CA63ADE4}"/>
                </a:ext>
              </a:extLst>
            </p:cNvPr>
            <p:cNvGrpSpPr/>
            <p:nvPr/>
          </p:nvGrpSpPr>
          <p:grpSpPr>
            <a:xfrm>
              <a:off x="3327680" y="971340"/>
              <a:ext cx="1234272" cy="1234273"/>
              <a:chOff x="3327680" y="971340"/>
              <a:chExt cx="1234272" cy="1234273"/>
            </a:xfrm>
          </p:grpSpPr>
          <p:sp>
            <p:nvSpPr>
              <p:cNvPr id="86" name="椭圆 85">
                <a:extLst>
                  <a:ext uri="{FF2B5EF4-FFF2-40B4-BE49-F238E27FC236}">
                    <a16:creationId xmlns:a16="http://schemas.microsoft.com/office/drawing/2014/main" id="{377C6F4D-5951-43F9-AAD9-83F221C040F5}"/>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7" name="椭圆 86">
                <a:extLst>
                  <a:ext uri="{FF2B5EF4-FFF2-40B4-BE49-F238E27FC236}">
                    <a16:creationId xmlns:a16="http://schemas.microsoft.com/office/drawing/2014/main" id="{A2982C64-F5FC-4E0D-9EE4-0ABC102E6A56}"/>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84" name="矩形 83">
              <a:extLst>
                <a:ext uri="{FF2B5EF4-FFF2-40B4-BE49-F238E27FC236}">
                  <a16:creationId xmlns:a16="http://schemas.microsoft.com/office/drawing/2014/main" id="{B045FA7D-3CAC-43AB-AE5A-DBD78EDF3145}"/>
                </a:ext>
              </a:extLst>
            </p:cNvPr>
            <p:cNvSpPr/>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5" name="矩形 84">
              <a:extLst>
                <a:ext uri="{FF2B5EF4-FFF2-40B4-BE49-F238E27FC236}">
                  <a16:creationId xmlns:a16="http://schemas.microsoft.com/office/drawing/2014/main" id="{101CF134-3563-4DBE-9CEA-2AE620931B0C}"/>
                </a:ext>
              </a:extLst>
            </p:cNvPr>
            <p:cNvSpPr/>
            <p:nvPr/>
          </p:nvSpPr>
          <p:spPr>
            <a:xfrm>
              <a:off x="4924447" y="1234533"/>
              <a:ext cx="1691547" cy="9891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总结</a:t>
              </a:r>
            </a:p>
          </p:txBody>
        </p:sp>
      </p:grpSp>
    </p:spTree>
    <p:extLst>
      <p:ext uri="{BB962C8B-B14F-4D97-AF65-F5344CB8AC3E}">
        <p14:creationId xmlns:p14="http://schemas.microsoft.com/office/powerpoint/2010/main" val="235785979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平行四边形 39">
            <a:extLst>
              <a:ext uri="{FF2B5EF4-FFF2-40B4-BE49-F238E27FC236}">
                <a16:creationId xmlns:a16="http://schemas.microsoft.com/office/drawing/2014/main" id="{EE206AC7-4C8B-478F-BA32-0C0EB4310231}"/>
              </a:ext>
            </a:extLst>
          </p:cNvPr>
          <p:cNvSpPr/>
          <p:nvPr/>
        </p:nvSpPr>
        <p:spPr>
          <a:xfrm>
            <a:off x="3085" y="-9212"/>
            <a:ext cx="5962817" cy="6867212"/>
          </a:xfrm>
          <a:prstGeom prst="rect">
            <a:avLst/>
          </a:prstGeom>
          <a:solidFill>
            <a:srgbClr val="2247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nvGrpSpPr>
          <p:cNvPr id="36" name="组合 35">
            <a:extLst>
              <a:ext uri="{FF2B5EF4-FFF2-40B4-BE49-F238E27FC236}">
                <a16:creationId xmlns:a16="http://schemas.microsoft.com/office/drawing/2014/main" id="{12D762F2-A02C-4F88-B919-68A9768CA16A}"/>
              </a:ext>
            </a:extLst>
          </p:cNvPr>
          <p:cNvGrpSpPr/>
          <p:nvPr/>
        </p:nvGrpSpPr>
        <p:grpSpPr>
          <a:xfrm>
            <a:off x="1330571" y="1915674"/>
            <a:ext cx="2986403" cy="3017439"/>
            <a:chOff x="3327680" y="971340"/>
            <a:chExt cx="1234272" cy="1234273"/>
          </a:xfrm>
          <a:effectLst>
            <a:outerShdw blurRad="50800" dist="38100" dir="2700000" algn="tl" rotWithShape="0">
              <a:prstClr val="black">
                <a:alpha val="40000"/>
              </a:prstClr>
            </a:outerShdw>
          </a:effectLst>
        </p:grpSpPr>
        <p:sp>
          <p:nvSpPr>
            <p:cNvPr id="39" name="椭圆 38">
              <a:extLst>
                <a:ext uri="{FF2B5EF4-FFF2-40B4-BE49-F238E27FC236}">
                  <a16:creationId xmlns:a16="http://schemas.microsoft.com/office/drawing/2014/main" id="{75CFEB2F-32C6-4468-B9B5-B6F3C325E25A}"/>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0" name="椭圆 39">
              <a:extLst>
                <a:ext uri="{FF2B5EF4-FFF2-40B4-BE49-F238E27FC236}">
                  <a16:creationId xmlns:a16="http://schemas.microsoft.com/office/drawing/2014/main" id="{089E393F-483C-4207-8C73-9007B515E772}"/>
                </a:ext>
              </a:extLst>
            </p:cNvPr>
            <p:cNvSpPr/>
            <p:nvPr/>
          </p:nvSpPr>
          <p:spPr>
            <a:xfrm>
              <a:off x="3432350" y="1091083"/>
              <a:ext cx="1024932" cy="994787"/>
            </a:xfrm>
            <a:prstGeom prst="ellipse">
              <a:avLst/>
            </a:prstGeom>
            <a:solidFill>
              <a:srgbClr val="22477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30" name="矩形 29">
            <a:extLst>
              <a:ext uri="{FF2B5EF4-FFF2-40B4-BE49-F238E27FC236}">
                <a16:creationId xmlns:a16="http://schemas.microsoft.com/office/drawing/2014/main" id="{D6FB31EA-F03F-4AC2-84D8-2455E8598A9C}"/>
              </a:ext>
            </a:extLst>
          </p:cNvPr>
          <p:cNvSpPr/>
          <p:nvPr/>
        </p:nvSpPr>
        <p:spPr>
          <a:xfrm>
            <a:off x="1732768" y="2916562"/>
            <a:ext cx="2182008"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目  录</a:t>
            </a:r>
            <a:endParaRPr kumimoji="0" lang="zh-CN" altLang="en-US" sz="6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等线"/>
              <a:ea typeface="等线" panose="02010600030101010101" pitchFamily="2" charset="-122"/>
              <a:cs typeface="+mn-cs"/>
            </a:endParaRPr>
          </a:p>
        </p:txBody>
      </p:sp>
      <p:sp>
        <p:nvSpPr>
          <p:cNvPr id="2" name="灯片编号占位符 1">
            <a:extLst>
              <a:ext uri="{FF2B5EF4-FFF2-40B4-BE49-F238E27FC236}">
                <a16:creationId xmlns:a16="http://schemas.microsoft.com/office/drawing/2014/main" id="{6891AEAF-91A3-4B8B-A3AE-31D862BB5A6F}"/>
              </a:ext>
            </a:extLst>
          </p:cNvPr>
          <p:cNvSpPr>
            <a:spLocks noGrp="1"/>
          </p:cNvSpPr>
          <p:nvPr>
            <p:ph type="sldNum" sz="quarter" idx="12"/>
          </p:nvPr>
        </p:nvSpPr>
        <p:spPr/>
        <p:txBody>
          <a:bodyPr/>
          <a:lstStyle/>
          <a:p>
            <a:pPr>
              <a:defRPr/>
            </a:pPr>
            <a:fld id="{08395586-F03A-48D1-94DF-16B239DF4FB5}" type="slidenum">
              <a:rPr lang="en-US" altLang="zh-CN" smtClean="0"/>
              <a:t>20</a:t>
            </a:fld>
            <a:endParaRPr lang="zh-CN"/>
          </a:p>
        </p:txBody>
      </p:sp>
      <p:grpSp>
        <p:nvGrpSpPr>
          <p:cNvPr id="38" name="组合 37">
            <a:extLst>
              <a:ext uri="{FF2B5EF4-FFF2-40B4-BE49-F238E27FC236}">
                <a16:creationId xmlns:a16="http://schemas.microsoft.com/office/drawing/2014/main" id="{64695661-BD09-43BE-B6CC-34784E306878}"/>
              </a:ext>
            </a:extLst>
          </p:cNvPr>
          <p:cNvGrpSpPr/>
          <p:nvPr/>
        </p:nvGrpSpPr>
        <p:grpSpPr>
          <a:xfrm>
            <a:off x="5303913" y="548680"/>
            <a:ext cx="3711792" cy="1236504"/>
            <a:chOff x="3327680" y="971340"/>
            <a:chExt cx="4017451" cy="1338328"/>
          </a:xfrm>
        </p:grpSpPr>
        <p:grpSp>
          <p:nvGrpSpPr>
            <p:cNvPr id="41" name="组合 40">
              <a:extLst>
                <a:ext uri="{FF2B5EF4-FFF2-40B4-BE49-F238E27FC236}">
                  <a16:creationId xmlns:a16="http://schemas.microsoft.com/office/drawing/2014/main" id="{6F714FE6-E8A0-42C2-AA19-0F9F071A43B8}"/>
                </a:ext>
              </a:extLst>
            </p:cNvPr>
            <p:cNvGrpSpPr/>
            <p:nvPr/>
          </p:nvGrpSpPr>
          <p:grpSpPr>
            <a:xfrm>
              <a:off x="3327680" y="971340"/>
              <a:ext cx="1234272" cy="1234273"/>
              <a:chOff x="3327680" y="971340"/>
              <a:chExt cx="1234272" cy="1234273"/>
            </a:xfrm>
          </p:grpSpPr>
          <p:sp>
            <p:nvSpPr>
              <p:cNvPr id="44" name="椭圆 43">
                <a:extLst>
                  <a:ext uri="{FF2B5EF4-FFF2-40B4-BE49-F238E27FC236}">
                    <a16:creationId xmlns:a16="http://schemas.microsoft.com/office/drawing/2014/main" id="{5F2188D6-A93A-4570-B9A7-1BF117A7D99D}"/>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5" name="椭圆 44">
                <a:extLst>
                  <a:ext uri="{FF2B5EF4-FFF2-40B4-BE49-F238E27FC236}">
                    <a16:creationId xmlns:a16="http://schemas.microsoft.com/office/drawing/2014/main" id="{751F5857-29B6-44BA-815A-8B7618A4ADB6}"/>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42" name="矩形 41">
              <a:extLst>
                <a:ext uri="{FF2B5EF4-FFF2-40B4-BE49-F238E27FC236}">
                  <a16:creationId xmlns:a16="http://schemas.microsoft.com/office/drawing/2014/main" id="{4B5A5BE3-ACFB-4C30-AF57-509367DCD09A}"/>
                </a:ext>
              </a:extLst>
            </p:cNvPr>
            <p:cNvSpPr/>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43" name="矩形 42">
              <a:extLst>
                <a:ext uri="{FF2B5EF4-FFF2-40B4-BE49-F238E27FC236}">
                  <a16:creationId xmlns:a16="http://schemas.microsoft.com/office/drawing/2014/main" id="{87FEA4DD-82C3-4C40-9E11-E2DDB8E353B2}"/>
                </a:ext>
              </a:extLst>
            </p:cNvPr>
            <p:cNvSpPr/>
            <p:nvPr/>
          </p:nvSpPr>
          <p:spPr>
            <a:xfrm>
              <a:off x="4924449" y="1234532"/>
              <a:ext cx="2420682" cy="766179"/>
            </a:xfrm>
            <a:prstGeom prst="rect">
              <a:avLst/>
            </a:prstGeom>
          </p:spPr>
          <p:txBody>
            <a:bodyPr wrap="none">
              <a:spAutoFit/>
            </a:bodyPr>
            <a:lstStyle/>
            <a:p>
              <a:pPr lvl="0" rtl="0">
                <a:defRPr/>
              </a:pPr>
              <a:r>
                <a:rPr lang="zh-CN" altLang="en-US" sz="4000" b="1" kern="1200" dirty="0">
                  <a:latin typeface="微软雅黑" panose="020B0503020204020204" pitchFamily="34" charset="-122"/>
                  <a:ea typeface="微软雅黑" panose="020B0503020204020204" pitchFamily="34" charset="-122"/>
                </a:rPr>
                <a:t>背景介绍</a:t>
              </a:r>
            </a:p>
          </p:txBody>
        </p:sp>
      </p:grpSp>
      <p:grpSp>
        <p:nvGrpSpPr>
          <p:cNvPr id="46" name="组合 45">
            <a:extLst>
              <a:ext uri="{FF2B5EF4-FFF2-40B4-BE49-F238E27FC236}">
                <a16:creationId xmlns:a16="http://schemas.microsoft.com/office/drawing/2014/main" id="{C3124366-FEEB-4E2F-8901-72FD8CCC1617}"/>
              </a:ext>
            </a:extLst>
          </p:cNvPr>
          <p:cNvGrpSpPr/>
          <p:nvPr/>
        </p:nvGrpSpPr>
        <p:grpSpPr>
          <a:xfrm>
            <a:off x="5303910" y="1765344"/>
            <a:ext cx="3711790" cy="1236504"/>
            <a:chOff x="3327680" y="971340"/>
            <a:chExt cx="4017454" cy="1338328"/>
          </a:xfrm>
        </p:grpSpPr>
        <p:grpSp>
          <p:nvGrpSpPr>
            <p:cNvPr id="47" name="组合 46">
              <a:extLst>
                <a:ext uri="{FF2B5EF4-FFF2-40B4-BE49-F238E27FC236}">
                  <a16:creationId xmlns:a16="http://schemas.microsoft.com/office/drawing/2014/main" id="{B8702F7C-9D9C-4853-9D1F-FB0A69CCB84B}"/>
                </a:ext>
              </a:extLst>
            </p:cNvPr>
            <p:cNvGrpSpPr/>
            <p:nvPr/>
          </p:nvGrpSpPr>
          <p:grpSpPr>
            <a:xfrm>
              <a:off x="3327680" y="971340"/>
              <a:ext cx="1234272" cy="1234273"/>
              <a:chOff x="3327680" y="971340"/>
              <a:chExt cx="1234272" cy="1234273"/>
            </a:xfrm>
          </p:grpSpPr>
          <p:sp>
            <p:nvSpPr>
              <p:cNvPr id="50" name="椭圆 49">
                <a:extLst>
                  <a:ext uri="{FF2B5EF4-FFF2-40B4-BE49-F238E27FC236}">
                    <a16:creationId xmlns:a16="http://schemas.microsoft.com/office/drawing/2014/main" id="{0AA795CD-7DBD-4206-9A16-3A30D1DFB06D}"/>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1" name="椭圆 50">
                <a:extLst>
                  <a:ext uri="{FF2B5EF4-FFF2-40B4-BE49-F238E27FC236}">
                    <a16:creationId xmlns:a16="http://schemas.microsoft.com/office/drawing/2014/main" id="{99AABB7C-5C86-4EB3-BC0E-E82917CEFB3C}"/>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48" name="矩形 47">
              <a:extLst>
                <a:ext uri="{FF2B5EF4-FFF2-40B4-BE49-F238E27FC236}">
                  <a16:creationId xmlns:a16="http://schemas.microsoft.com/office/drawing/2014/main" id="{634A2573-5950-4E4B-921F-3F92D5C63BEF}"/>
                </a:ext>
              </a:extLst>
            </p:cNvPr>
            <p:cNvSpPr/>
            <p:nvPr/>
          </p:nvSpPr>
          <p:spPr>
            <a:xfrm>
              <a:off x="3694587" y="1234533"/>
              <a:ext cx="744085"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9" name="矩形 48">
              <a:extLst>
                <a:ext uri="{FF2B5EF4-FFF2-40B4-BE49-F238E27FC236}">
                  <a16:creationId xmlns:a16="http://schemas.microsoft.com/office/drawing/2014/main" id="{AE6732A7-51B6-4AE8-B704-6E11505C833C}"/>
                </a:ext>
              </a:extLst>
            </p:cNvPr>
            <p:cNvSpPr/>
            <p:nvPr/>
          </p:nvSpPr>
          <p:spPr>
            <a:xfrm>
              <a:off x="4924449" y="1234532"/>
              <a:ext cx="2420685" cy="766179"/>
            </a:xfrm>
            <a:prstGeom prst="rect">
              <a:avLst/>
            </a:prstGeom>
          </p:spPr>
          <p:txBody>
            <a:bodyPr wrap="none">
              <a:spAutoFit/>
            </a:bodyPr>
            <a:lstStyle/>
            <a:p>
              <a:pPr>
                <a:defRPr/>
              </a:pPr>
              <a:r>
                <a:rPr lang="zh-CN" altLang="en-US" sz="4000" b="1" kern="1200" dirty="0">
                  <a:solidFill>
                    <a:prstClr val="black"/>
                  </a:solidFill>
                  <a:latin typeface="微软雅黑" panose="020B0503020204020204" pitchFamily="34" charset="-122"/>
                  <a:ea typeface="微软雅黑" panose="020B0503020204020204" pitchFamily="34" charset="-122"/>
                </a:rPr>
                <a:t>问题表述</a:t>
              </a:r>
            </a:p>
          </p:txBody>
        </p:sp>
      </p:grpSp>
      <p:grpSp>
        <p:nvGrpSpPr>
          <p:cNvPr id="70" name="组合 69">
            <a:extLst>
              <a:ext uri="{FF2B5EF4-FFF2-40B4-BE49-F238E27FC236}">
                <a16:creationId xmlns:a16="http://schemas.microsoft.com/office/drawing/2014/main" id="{E3DDB30F-BE3B-4D30-A4E7-1400FFA4D67E}"/>
              </a:ext>
            </a:extLst>
          </p:cNvPr>
          <p:cNvGrpSpPr/>
          <p:nvPr/>
        </p:nvGrpSpPr>
        <p:grpSpPr>
          <a:xfrm>
            <a:off x="5303910" y="2982008"/>
            <a:ext cx="3711791" cy="1236504"/>
            <a:chOff x="3327680" y="971340"/>
            <a:chExt cx="4017452" cy="1338328"/>
          </a:xfrm>
        </p:grpSpPr>
        <p:grpSp>
          <p:nvGrpSpPr>
            <p:cNvPr id="71" name="组合 70">
              <a:extLst>
                <a:ext uri="{FF2B5EF4-FFF2-40B4-BE49-F238E27FC236}">
                  <a16:creationId xmlns:a16="http://schemas.microsoft.com/office/drawing/2014/main" id="{2F3C9EBF-DE16-4717-B2FC-92F1E7A21068}"/>
                </a:ext>
              </a:extLst>
            </p:cNvPr>
            <p:cNvGrpSpPr/>
            <p:nvPr/>
          </p:nvGrpSpPr>
          <p:grpSpPr>
            <a:xfrm>
              <a:off x="3327680" y="971340"/>
              <a:ext cx="1234272" cy="1234273"/>
              <a:chOff x="3327680" y="971340"/>
              <a:chExt cx="1234272" cy="1234273"/>
            </a:xfrm>
          </p:grpSpPr>
          <p:sp>
            <p:nvSpPr>
              <p:cNvPr id="74" name="椭圆 73">
                <a:extLst>
                  <a:ext uri="{FF2B5EF4-FFF2-40B4-BE49-F238E27FC236}">
                    <a16:creationId xmlns:a16="http://schemas.microsoft.com/office/drawing/2014/main" id="{001AEAA5-DC68-4D86-B770-ABBBBDEE1FDA}"/>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5" name="椭圆 74">
                <a:extLst>
                  <a:ext uri="{FF2B5EF4-FFF2-40B4-BE49-F238E27FC236}">
                    <a16:creationId xmlns:a16="http://schemas.microsoft.com/office/drawing/2014/main" id="{774C4F7F-D808-494D-815B-A48DAB7FDDAD}"/>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72" name="矩形 71">
              <a:extLst>
                <a:ext uri="{FF2B5EF4-FFF2-40B4-BE49-F238E27FC236}">
                  <a16:creationId xmlns:a16="http://schemas.microsoft.com/office/drawing/2014/main" id="{B25E0DD2-0878-4469-BE16-F333009834B4}"/>
                </a:ext>
              </a:extLst>
            </p:cNvPr>
            <p:cNvSpPr/>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3" name="矩形 72">
              <a:extLst>
                <a:ext uri="{FF2B5EF4-FFF2-40B4-BE49-F238E27FC236}">
                  <a16:creationId xmlns:a16="http://schemas.microsoft.com/office/drawing/2014/main" id="{0281ADF2-E5C1-4DE0-A014-6E14611A6A77}"/>
                </a:ext>
              </a:extLst>
            </p:cNvPr>
            <p:cNvSpPr/>
            <p:nvPr/>
          </p:nvSpPr>
          <p:spPr>
            <a:xfrm>
              <a:off x="4924449" y="1234532"/>
              <a:ext cx="2420683" cy="76617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解决方案</a:t>
              </a:r>
            </a:p>
          </p:txBody>
        </p:sp>
      </p:grpSp>
      <p:grpSp>
        <p:nvGrpSpPr>
          <p:cNvPr id="76" name="组合 75">
            <a:extLst>
              <a:ext uri="{FF2B5EF4-FFF2-40B4-BE49-F238E27FC236}">
                <a16:creationId xmlns:a16="http://schemas.microsoft.com/office/drawing/2014/main" id="{CCEDA5B6-86D4-4DB8-A1EA-C9B62E57D9D1}"/>
              </a:ext>
            </a:extLst>
          </p:cNvPr>
          <p:cNvGrpSpPr/>
          <p:nvPr/>
        </p:nvGrpSpPr>
        <p:grpSpPr>
          <a:xfrm>
            <a:off x="5303913" y="4198672"/>
            <a:ext cx="3711790" cy="1236504"/>
            <a:chOff x="3327680" y="971340"/>
            <a:chExt cx="4017452" cy="1338328"/>
          </a:xfrm>
        </p:grpSpPr>
        <p:grpSp>
          <p:nvGrpSpPr>
            <p:cNvPr id="77" name="组合 76">
              <a:extLst>
                <a:ext uri="{FF2B5EF4-FFF2-40B4-BE49-F238E27FC236}">
                  <a16:creationId xmlns:a16="http://schemas.microsoft.com/office/drawing/2014/main" id="{872A2A69-B245-4B79-AD60-1CF8923DE936}"/>
                </a:ext>
              </a:extLst>
            </p:cNvPr>
            <p:cNvGrpSpPr/>
            <p:nvPr/>
          </p:nvGrpSpPr>
          <p:grpSpPr>
            <a:xfrm>
              <a:off x="3327680" y="971340"/>
              <a:ext cx="1234272" cy="1234273"/>
              <a:chOff x="3327680" y="971340"/>
              <a:chExt cx="1234272" cy="1234273"/>
            </a:xfrm>
          </p:grpSpPr>
          <p:sp>
            <p:nvSpPr>
              <p:cNvPr id="80" name="椭圆 79">
                <a:extLst>
                  <a:ext uri="{FF2B5EF4-FFF2-40B4-BE49-F238E27FC236}">
                    <a16:creationId xmlns:a16="http://schemas.microsoft.com/office/drawing/2014/main" id="{BEA15C48-1BBD-4798-A40B-AC7DE80A36F1}"/>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1" name="椭圆 80">
                <a:extLst>
                  <a:ext uri="{FF2B5EF4-FFF2-40B4-BE49-F238E27FC236}">
                    <a16:creationId xmlns:a16="http://schemas.microsoft.com/office/drawing/2014/main" id="{A93F062E-2F13-4A14-9B28-BC952984B397}"/>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78" name="矩形 77">
              <a:extLst>
                <a:ext uri="{FF2B5EF4-FFF2-40B4-BE49-F238E27FC236}">
                  <a16:creationId xmlns:a16="http://schemas.microsoft.com/office/drawing/2014/main" id="{83841D02-9CBB-499D-B5E9-E1C8830E9FAA}"/>
                </a:ext>
              </a:extLst>
            </p:cNvPr>
            <p:cNvSpPr/>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9" name="矩形 78">
              <a:extLst>
                <a:ext uri="{FF2B5EF4-FFF2-40B4-BE49-F238E27FC236}">
                  <a16:creationId xmlns:a16="http://schemas.microsoft.com/office/drawing/2014/main" id="{DB69181D-58D7-4B99-8605-2E855E4A2497}"/>
                </a:ext>
              </a:extLst>
            </p:cNvPr>
            <p:cNvSpPr/>
            <p:nvPr/>
          </p:nvSpPr>
          <p:spPr>
            <a:xfrm>
              <a:off x="4924448" y="1234532"/>
              <a:ext cx="2420684" cy="76617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实验结果</a:t>
              </a:r>
            </a:p>
          </p:txBody>
        </p:sp>
      </p:grpSp>
      <p:grpSp>
        <p:nvGrpSpPr>
          <p:cNvPr id="82" name="组合 81">
            <a:extLst>
              <a:ext uri="{FF2B5EF4-FFF2-40B4-BE49-F238E27FC236}">
                <a16:creationId xmlns:a16="http://schemas.microsoft.com/office/drawing/2014/main" id="{C8B6718B-0302-4E87-B9CA-5799B77C4B4B}"/>
              </a:ext>
            </a:extLst>
          </p:cNvPr>
          <p:cNvGrpSpPr/>
          <p:nvPr/>
        </p:nvGrpSpPr>
        <p:grpSpPr>
          <a:xfrm>
            <a:off x="5303910" y="5415337"/>
            <a:ext cx="3038130" cy="1236504"/>
            <a:chOff x="3327680" y="971340"/>
            <a:chExt cx="3288314" cy="1338328"/>
          </a:xfrm>
        </p:grpSpPr>
        <p:grpSp>
          <p:nvGrpSpPr>
            <p:cNvPr id="83" name="组合 82">
              <a:extLst>
                <a:ext uri="{FF2B5EF4-FFF2-40B4-BE49-F238E27FC236}">
                  <a16:creationId xmlns:a16="http://schemas.microsoft.com/office/drawing/2014/main" id="{7AAD3A01-3264-4D38-A48A-EFB3CA63ADE4}"/>
                </a:ext>
              </a:extLst>
            </p:cNvPr>
            <p:cNvGrpSpPr/>
            <p:nvPr/>
          </p:nvGrpSpPr>
          <p:grpSpPr>
            <a:xfrm>
              <a:off x="3327680" y="971340"/>
              <a:ext cx="1234272" cy="1234273"/>
              <a:chOff x="3327680" y="971340"/>
              <a:chExt cx="1234272" cy="1234273"/>
            </a:xfrm>
          </p:grpSpPr>
          <p:sp>
            <p:nvSpPr>
              <p:cNvPr id="86" name="椭圆 85">
                <a:extLst>
                  <a:ext uri="{FF2B5EF4-FFF2-40B4-BE49-F238E27FC236}">
                    <a16:creationId xmlns:a16="http://schemas.microsoft.com/office/drawing/2014/main" id="{377C6F4D-5951-43F9-AAD9-83F221C040F5}"/>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7" name="椭圆 86">
                <a:extLst>
                  <a:ext uri="{FF2B5EF4-FFF2-40B4-BE49-F238E27FC236}">
                    <a16:creationId xmlns:a16="http://schemas.microsoft.com/office/drawing/2014/main" id="{A2982C64-F5FC-4E0D-9EE4-0ABC102E6A56}"/>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84" name="矩形 83">
              <a:extLst>
                <a:ext uri="{FF2B5EF4-FFF2-40B4-BE49-F238E27FC236}">
                  <a16:creationId xmlns:a16="http://schemas.microsoft.com/office/drawing/2014/main" id="{B045FA7D-3CAC-43AB-AE5A-DBD78EDF3145}"/>
                </a:ext>
              </a:extLst>
            </p:cNvPr>
            <p:cNvSpPr/>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5" name="矩形 84">
              <a:extLst>
                <a:ext uri="{FF2B5EF4-FFF2-40B4-BE49-F238E27FC236}">
                  <a16:creationId xmlns:a16="http://schemas.microsoft.com/office/drawing/2014/main" id="{101CF134-3563-4DBE-9CEA-2AE620931B0C}"/>
                </a:ext>
              </a:extLst>
            </p:cNvPr>
            <p:cNvSpPr/>
            <p:nvPr/>
          </p:nvSpPr>
          <p:spPr>
            <a:xfrm>
              <a:off x="4924447" y="1234533"/>
              <a:ext cx="1691547" cy="9891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总结</a:t>
              </a:r>
            </a:p>
          </p:txBody>
        </p:sp>
      </p:grpSp>
    </p:spTree>
    <p:extLst>
      <p:ext uri="{BB962C8B-B14F-4D97-AF65-F5344CB8AC3E}">
        <p14:creationId xmlns:p14="http://schemas.microsoft.com/office/powerpoint/2010/main" val="87027915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实验结果</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latin typeface="微软雅黑" panose="020B0503020204020204" pitchFamily="34" charset="-122"/>
                <a:ea typeface="微软雅黑" panose="020B0503020204020204" pitchFamily="34" charset="-122"/>
              </a:rPr>
              <a:t>21</a:t>
            </a:fld>
            <a:endParaRPr lang="zh-CN"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699C4AC7-72FF-402D-848B-49FF7ED5197A}"/>
              </a:ext>
            </a:extLst>
          </p:cNvPr>
          <p:cNvSpPr txBox="1"/>
          <p:nvPr/>
        </p:nvSpPr>
        <p:spPr>
          <a:xfrm>
            <a:off x="369201" y="734684"/>
            <a:ext cx="3206519"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实验设置</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2" name="表格 11">
            <a:extLst>
              <a:ext uri="{FF2B5EF4-FFF2-40B4-BE49-F238E27FC236}">
                <a16:creationId xmlns:a16="http://schemas.microsoft.com/office/drawing/2014/main" id="{E6EDF342-44C9-5FDF-5D5B-E1B9F2C6E631}"/>
              </a:ext>
            </a:extLst>
          </p:cNvPr>
          <p:cNvGraphicFramePr>
            <a:graphicFrameLocks noGrp="1"/>
          </p:cNvGraphicFramePr>
          <p:nvPr>
            <p:extLst>
              <p:ext uri="{D42A27DB-BD31-4B8C-83A1-F6EECF244321}">
                <p14:modId xmlns:p14="http://schemas.microsoft.com/office/powerpoint/2010/main" val="389952679"/>
              </p:ext>
            </p:extLst>
          </p:nvPr>
        </p:nvGraphicFramePr>
        <p:xfrm>
          <a:off x="4384524" y="1772816"/>
          <a:ext cx="5327376" cy="3663840"/>
        </p:xfrm>
        <a:graphic>
          <a:graphicData uri="http://schemas.openxmlformats.org/drawingml/2006/table">
            <a:tbl>
              <a:tblPr firstRow="1" bandRow="1">
                <a:tableStyleId>{BDBED569-4797-4DF1-A0F4-6AAB3CD982D8}</a:tableStyleId>
              </a:tblPr>
              <a:tblGrid>
                <a:gridCol w="1695074">
                  <a:extLst>
                    <a:ext uri="{9D8B030D-6E8A-4147-A177-3AD203B41FA5}">
                      <a16:colId xmlns:a16="http://schemas.microsoft.com/office/drawing/2014/main" val="4276432683"/>
                    </a:ext>
                  </a:extLst>
                </a:gridCol>
                <a:gridCol w="3632302">
                  <a:extLst>
                    <a:ext uri="{9D8B030D-6E8A-4147-A177-3AD203B41FA5}">
                      <a16:colId xmlns:a16="http://schemas.microsoft.com/office/drawing/2014/main" val="2775041682"/>
                    </a:ext>
                  </a:extLst>
                </a:gridCol>
              </a:tblGrid>
              <a:tr h="178146">
                <a:tc>
                  <a:txBody>
                    <a:bodyPr/>
                    <a:lstStyle/>
                    <a:p>
                      <a:r>
                        <a:rPr lang="zh-CN" altLang="en-US" sz="1600" dirty="0">
                          <a:latin typeface="Times New Roman" panose="02020603050405020304" pitchFamily="18" charset="0"/>
                          <a:cs typeface="Times New Roman" panose="02020603050405020304" pitchFamily="18" charset="0"/>
                        </a:rPr>
                        <a:t>算法</a:t>
                      </a:r>
                    </a:p>
                  </a:txBody>
                  <a:tcPr/>
                </a:tc>
                <a:tc>
                  <a:txBody>
                    <a:bodyPr/>
                    <a:lstStyle/>
                    <a:p>
                      <a:r>
                        <a:rPr lang="zh-CN" altLang="en-US" sz="1600" dirty="0">
                          <a:latin typeface="Times New Roman" panose="02020603050405020304" pitchFamily="18" charset="0"/>
                          <a:cs typeface="Times New Roman" panose="02020603050405020304" pitchFamily="18" charset="0"/>
                        </a:rPr>
                        <a:t>描述</a:t>
                      </a:r>
                    </a:p>
                  </a:txBody>
                  <a:tcPr/>
                </a:tc>
                <a:extLst>
                  <a:ext uri="{0D108BD9-81ED-4DB2-BD59-A6C34878D82A}">
                    <a16:rowId xmlns:a16="http://schemas.microsoft.com/office/drawing/2014/main" val="3065615240"/>
                  </a:ext>
                </a:extLst>
              </a:tr>
              <a:tr h="370840">
                <a:tc>
                  <a:txBody>
                    <a:bodyPr/>
                    <a:lstStyle/>
                    <a:p>
                      <a:r>
                        <a:rPr lang="en-US" altLang="zh-CN" sz="1600" b="0" dirty="0">
                          <a:effectLst/>
                          <a:latin typeface="Times New Roman" panose="02020603050405020304" pitchFamily="18" charset="0"/>
                          <a:cs typeface="Times New Roman" panose="02020603050405020304" pitchFamily="18" charset="0"/>
                        </a:rPr>
                        <a:t>OCO-OCA</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zh-CN" altLang="en-US" sz="1600" b="0" i="0" dirty="0">
                          <a:effectLst/>
                          <a:latin typeface="Times New Roman" panose="02020603050405020304" pitchFamily="18" charset="0"/>
                          <a:cs typeface="Times New Roman" panose="02020603050405020304" pitchFamily="18" charset="0"/>
                        </a:rPr>
                        <a:t>文献</a:t>
                      </a:r>
                      <a:r>
                        <a:rPr lang="en-US" altLang="zh-CN" sz="1600" b="0" i="0" dirty="0">
                          <a:effectLst/>
                          <a:latin typeface="Times New Roman" panose="02020603050405020304" pitchFamily="18" charset="0"/>
                          <a:cs typeface="Times New Roman" panose="02020603050405020304" pitchFamily="18" charset="0"/>
                        </a:rPr>
                        <a:t>[2]</a:t>
                      </a:r>
                      <a:r>
                        <a:rPr lang="zh-CN" altLang="en-US" sz="1600" b="0" i="0" dirty="0">
                          <a:effectLst/>
                          <a:latin typeface="Times New Roman" panose="02020603050405020304" pitchFamily="18" charset="0"/>
                          <a:cs typeface="Times New Roman" panose="02020603050405020304" pitchFamily="18" charset="0"/>
                        </a:rPr>
                        <a:t>中的方法</a:t>
                      </a:r>
                      <a:endParaRPr lang="en-US" altLang="zh-CN" sz="1600" b="0" i="0" dirty="0">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75714264"/>
                  </a:ext>
                </a:extLst>
              </a:tr>
              <a:tr h="370840">
                <a:tc>
                  <a:txBody>
                    <a:bodyPr/>
                    <a:lstStyle/>
                    <a:p>
                      <a:r>
                        <a:rPr lang="en-US" altLang="zh-CN" sz="1600" b="0" dirty="0">
                          <a:effectLst/>
                          <a:latin typeface="Times New Roman" panose="02020603050405020304" pitchFamily="18" charset="0"/>
                          <a:cs typeface="Times New Roman" panose="02020603050405020304" pitchFamily="18" charset="0"/>
                        </a:rPr>
                        <a:t>EA</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zh-CN" altLang="en-US" sz="1600" b="0" i="0" dirty="0">
                          <a:effectLst/>
                          <a:latin typeface="Times New Roman" panose="02020603050405020304" pitchFamily="18" charset="0"/>
                          <a:cs typeface="Times New Roman" panose="02020603050405020304" pitchFamily="18" charset="0"/>
                        </a:rPr>
                        <a:t>设备之间平均分配工作量的方法</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7022690"/>
                  </a:ext>
                </a:extLst>
              </a:tr>
              <a:tr h="370840">
                <a:tc>
                  <a:txBody>
                    <a:bodyPr/>
                    <a:lstStyle/>
                    <a:p>
                      <a:r>
                        <a:rPr lang="en-US" altLang="zh-CN" sz="1600" b="0" dirty="0">
                          <a:effectLst/>
                          <a:latin typeface="Times New Roman" panose="02020603050405020304" pitchFamily="18" charset="0"/>
                          <a:cs typeface="Times New Roman" panose="02020603050405020304" pitchFamily="18" charset="0"/>
                        </a:rPr>
                        <a:t>CA</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zh-CN" altLang="en-US" sz="1600" dirty="0">
                          <a:latin typeface="Times New Roman" panose="02020603050405020304" pitchFamily="18" charset="0"/>
                          <a:cs typeface="Times New Roman" panose="02020603050405020304" pitchFamily="18" charset="0"/>
                        </a:rPr>
                        <a:t>基于</a:t>
                      </a:r>
                      <a:r>
                        <a:rPr lang="zh-CN" altLang="en-US" sz="1600" b="0" i="0" dirty="0">
                          <a:effectLst/>
                          <a:latin typeface="Times New Roman" panose="02020603050405020304" pitchFamily="18" charset="0"/>
                          <a:cs typeface="Times New Roman" panose="02020603050405020304" pitchFamily="18" charset="0"/>
                        </a:rPr>
                        <a:t>计算速率的工作量分配方法</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40986945"/>
                  </a:ext>
                </a:extLst>
              </a:tr>
              <a:tr h="361840">
                <a:tc>
                  <a:txBody>
                    <a:bodyPr/>
                    <a:lstStyle/>
                    <a:p>
                      <a:r>
                        <a:rPr lang="en-US" altLang="zh-CN" sz="1600" b="0" i="0" dirty="0">
                          <a:effectLst/>
                          <a:latin typeface="Times New Roman" panose="02020603050405020304" pitchFamily="18" charset="0"/>
                          <a:cs typeface="Times New Roman" panose="02020603050405020304" pitchFamily="18" charset="0"/>
                        </a:rPr>
                        <a:t>TA</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zh-CN" altLang="en-US" sz="1600" b="0" i="0" dirty="0">
                          <a:effectLst/>
                          <a:latin typeface="Times New Roman" panose="02020603050405020304" pitchFamily="18" charset="0"/>
                          <a:cs typeface="Times New Roman" panose="02020603050405020304" pitchFamily="18" charset="0"/>
                        </a:rPr>
                        <a:t>基于通信速率的工作量分配方法</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5006542"/>
                  </a:ext>
                </a:extLst>
              </a:tr>
              <a:tr h="370840">
                <a:tc>
                  <a:txBody>
                    <a:bodyPr/>
                    <a:lstStyle/>
                    <a:p>
                      <a:r>
                        <a:rPr lang="en-US" altLang="zh-CN" sz="1600" b="0" i="0" dirty="0">
                          <a:effectLst/>
                          <a:latin typeface="Times New Roman" panose="02020603050405020304" pitchFamily="18" charset="0"/>
                          <a:cs typeface="Times New Roman" panose="02020603050405020304" pitchFamily="18" charset="0"/>
                        </a:rPr>
                        <a:t>PAS</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zh-CN" altLang="en-US" sz="1600" b="0" i="0" kern="1200" dirty="0">
                          <a:solidFill>
                            <a:schemeClr val="tx1"/>
                          </a:solidFill>
                          <a:effectLst/>
                          <a:latin typeface="Times New Roman" panose="02020603050405020304" pitchFamily="18" charset="0"/>
                          <a:ea typeface="+mn-ea"/>
                          <a:cs typeface="Times New Roman" panose="02020603050405020304" pitchFamily="18" charset="0"/>
                        </a:rPr>
                        <a:t>基于金字塔的分配和调度算法</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40737747"/>
                  </a:ext>
                </a:extLst>
              </a:tr>
              <a:tr h="370840">
                <a:tc>
                  <a:txBody>
                    <a:bodyPr/>
                    <a:lstStyle/>
                    <a:p>
                      <a:r>
                        <a:rPr lang="en-US" altLang="zh-CN" sz="1600" b="0" i="0" dirty="0">
                          <a:effectLst/>
                          <a:latin typeface="Times New Roman" panose="02020603050405020304" pitchFamily="18" charset="0"/>
                          <a:cs typeface="Times New Roman" panose="02020603050405020304" pitchFamily="18" charset="0"/>
                        </a:rPr>
                        <a:t>Parallelogram</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zh-CN" altLang="en-US" sz="1600" b="0" i="0" dirty="0">
                          <a:effectLst/>
                          <a:latin typeface="Times New Roman" panose="02020603050405020304" pitchFamily="18" charset="0"/>
                          <a:cs typeface="Times New Roman" panose="02020603050405020304" pitchFamily="18" charset="0"/>
                        </a:rPr>
                        <a:t>基于平行四边形的计算模型</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65238654"/>
                  </a:ext>
                </a:extLst>
              </a:tr>
              <a:tr h="370840">
                <a:tc>
                  <a:txBody>
                    <a:bodyPr/>
                    <a:lstStyle/>
                    <a:p>
                      <a:r>
                        <a:rPr lang="en-US" altLang="zh-CN" sz="1600" dirty="0">
                          <a:latin typeface="Times New Roman" panose="02020603050405020304" pitchFamily="18" charset="0"/>
                          <a:cs typeface="Times New Roman" panose="02020603050405020304" pitchFamily="18" charset="0"/>
                        </a:rPr>
                        <a:t>-R</a:t>
                      </a:r>
                      <a:endParaRPr lang="zh-CN" altLang="en-US" sz="1600" dirty="0">
                        <a:latin typeface="Times New Roman" panose="02020603050405020304" pitchFamily="18" charset="0"/>
                        <a:cs typeface="Times New Roman" panose="02020603050405020304" pitchFamily="18" charset="0"/>
                      </a:endParaRPr>
                    </a:p>
                  </a:txBody>
                  <a:tcPr/>
                </a:tc>
                <a:tc>
                  <a:txBody>
                    <a:bodyPr/>
                    <a:lstStyle/>
                    <a:p>
                      <a:r>
                        <a:rPr lang="zh-CN" altLang="en-US" sz="1600" b="0" i="0" dirty="0">
                          <a:effectLst/>
                          <a:latin typeface="Times New Roman" panose="02020603050405020304" pitchFamily="18" charset="0"/>
                          <a:cs typeface="Times New Roman" panose="02020603050405020304" pitchFamily="18" charset="0"/>
                        </a:rPr>
                        <a:t>随机调度顺序</a:t>
                      </a:r>
                      <a:endParaRPr lang="zh-CN" alt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87398407"/>
                  </a:ext>
                </a:extLst>
              </a:tr>
              <a:tr h="370840">
                <a:tc>
                  <a:txBody>
                    <a:bodyPr/>
                    <a:lstStyle/>
                    <a:p>
                      <a:r>
                        <a:rPr lang="en-US" altLang="zh-CN" sz="1600" dirty="0">
                          <a:latin typeface="Times New Roman" panose="02020603050405020304" pitchFamily="18" charset="0"/>
                          <a:cs typeface="Times New Roman" panose="02020603050405020304" pitchFamily="18" charset="0"/>
                        </a:rPr>
                        <a:t>-C</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zh-CN" altLang="en-US" sz="1600" dirty="0">
                          <a:latin typeface="Times New Roman" panose="02020603050405020304" pitchFamily="18" charset="0"/>
                          <a:cs typeface="Times New Roman" panose="02020603050405020304" pitchFamily="18" charset="0"/>
                        </a:rPr>
                        <a:t>基于计算速率的调度顺序</a:t>
                      </a:r>
                      <a:endParaRPr lang="en-US" altLang="zh-C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0970326"/>
                  </a:ext>
                </a:extLst>
              </a:tr>
              <a:tr h="370840">
                <a:tc>
                  <a:txBody>
                    <a:bodyPr/>
                    <a:lstStyle/>
                    <a:p>
                      <a:r>
                        <a:rPr lang="en-US" altLang="zh-CN" sz="1600" dirty="0">
                          <a:latin typeface="Times New Roman" panose="02020603050405020304" pitchFamily="18" charset="0"/>
                          <a:cs typeface="Times New Roman" panose="02020603050405020304" pitchFamily="18" charset="0"/>
                        </a:rPr>
                        <a:t>-T</a:t>
                      </a:r>
                      <a:endParaRPr lang="zh-CN" altLang="en-US"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zh-CN" altLang="en-US" sz="1600" dirty="0">
                          <a:latin typeface="Times New Roman" panose="02020603050405020304" pitchFamily="18" charset="0"/>
                          <a:cs typeface="Times New Roman" panose="02020603050405020304" pitchFamily="18" charset="0"/>
                        </a:rPr>
                        <a:t>基于通信速率的调度顺序</a:t>
                      </a:r>
                    </a:p>
                  </a:txBody>
                  <a:tcPr/>
                </a:tc>
                <a:extLst>
                  <a:ext uri="{0D108BD9-81ED-4DB2-BD59-A6C34878D82A}">
                    <a16:rowId xmlns:a16="http://schemas.microsoft.com/office/drawing/2014/main" val="1333887921"/>
                  </a:ext>
                </a:extLst>
              </a:tr>
            </a:tbl>
          </a:graphicData>
        </a:graphic>
      </p:graphicFrame>
      <p:sp>
        <p:nvSpPr>
          <p:cNvPr id="7" name="文本框 6">
            <a:extLst>
              <a:ext uri="{FF2B5EF4-FFF2-40B4-BE49-F238E27FC236}">
                <a16:creationId xmlns:a16="http://schemas.microsoft.com/office/drawing/2014/main" id="{ECF82151-A825-257D-9F93-26CE31EA6421}"/>
              </a:ext>
            </a:extLst>
          </p:cNvPr>
          <p:cNvSpPr txBox="1"/>
          <p:nvPr/>
        </p:nvSpPr>
        <p:spPr>
          <a:xfrm>
            <a:off x="872563" y="2576395"/>
            <a:ext cx="3508538" cy="1705210"/>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1800" b="0" i="0" dirty="0">
                <a:effectLst/>
                <a:latin typeface="Times New Roman" panose="02020603050405020304" pitchFamily="18" charset="0"/>
                <a:ea typeface="微软雅黑" panose="020B0503020204020204" pitchFamily="34" charset="-122"/>
                <a:cs typeface="Times New Roman" panose="02020603050405020304" pitchFamily="18" charset="0"/>
              </a:rPr>
              <a:t>设备数量为</a:t>
            </a:r>
            <a:r>
              <a:rPr lang="en-US" altLang="zh-CN" sz="1800" b="0" i="0" dirty="0">
                <a:effectLst/>
                <a:latin typeface="Times New Roman" panose="02020603050405020304" pitchFamily="18" charset="0"/>
                <a:ea typeface="微软雅黑" panose="020B0503020204020204" pitchFamily="34" charset="-122"/>
                <a:cs typeface="Times New Roman" panose="02020603050405020304" pitchFamily="18" charset="0"/>
              </a:rPr>
              <a:t>1~50</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1800" b="0" i="0" dirty="0">
                <a:effectLst/>
                <a:latin typeface="Times New Roman" panose="02020603050405020304" pitchFamily="18" charset="0"/>
                <a:ea typeface="微软雅黑" panose="020B0503020204020204" pitchFamily="34" charset="-122"/>
                <a:cs typeface="Times New Roman" panose="02020603050405020304" pitchFamily="18" charset="0"/>
              </a:rPr>
              <a:t>工作量为</a:t>
            </a:r>
            <a:r>
              <a:rPr lang="en-US" altLang="zh-CN" sz="1800" b="0" i="0" dirty="0">
                <a:effectLst/>
                <a:latin typeface="Times New Roman" panose="02020603050405020304" pitchFamily="18" charset="0"/>
                <a:ea typeface="微软雅黑" panose="020B0503020204020204" pitchFamily="34" charset="-122"/>
                <a:cs typeface="Times New Roman" panose="02020603050405020304" pitchFamily="18" charset="0"/>
              </a:rPr>
              <a:t>1000</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1800" b="0" i="0" dirty="0">
                <a:effectLst/>
                <a:latin typeface="Times New Roman" panose="02020603050405020304" pitchFamily="18" charset="0"/>
                <a:ea typeface="微软雅黑" panose="020B0503020204020204" pitchFamily="34" charset="-122"/>
                <a:cs typeface="Times New Roman" panose="02020603050405020304" pitchFamily="18" charset="0"/>
              </a:rPr>
              <a:t>参数为</a:t>
            </a:r>
            <a:r>
              <a:rPr lang="en-US" altLang="zh-CN" sz="1800" b="0" i="0" dirty="0">
                <a:effectLst/>
                <a:latin typeface="Times New Roman" panose="02020603050405020304" pitchFamily="18" charset="0"/>
                <a:ea typeface="微软雅黑" panose="020B0503020204020204" pitchFamily="34" charset="-122"/>
                <a:cs typeface="Times New Roman" panose="02020603050405020304" pitchFamily="18" charset="0"/>
              </a:rPr>
              <a:t>α=0.5</a:t>
            </a:r>
            <a:r>
              <a:rPr lang="zh-CN" altLang="en-US" sz="1800" b="0" i="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0" i="0" dirty="0">
                <a:effectLst/>
                <a:latin typeface="Times New Roman" panose="02020603050405020304" pitchFamily="18" charset="0"/>
                <a:ea typeface="微软雅黑" panose="020B0503020204020204" pitchFamily="34" charset="-122"/>
                <a:cs typeface="Times New Roman" panose="02020603050405020304" pitchFamily="18" charset="0"/>
              </a:rPr>
              <a:t>β=0.1</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p"/>
            </a:pPr>
            <a:r>
              <a:rPr lang="zh-CN" altLang="en-US" sz="1800" b="0" i="0" dirty="0">
                <a:effectLst/>
                <a:latin typeface="Times New Roman" panose="02020603050405020304" pitchFamily="18" charset="0"/>
                <a:ea typeface="微软雅黑" panose="020B0503020204020204" pitchFamily="34" charset="-122"/>
                <a:cs typeface="Times New Roman" panose="02020603050405020304" pitchFamily="18" charset="0"/>
              </a:rPr>
              <a:t>通信速率和计算速率为</a:t>
            </a:r>
            <a:r>
              <a:rPr lang="en-US" altLang="zh-CN" sz="1800" b="0" i="0" dirty="0">
                <a:effectLst/>
                <a:latin typeface="Times New Roman" panose="02020603050405020304" pitchFamily="18" charset="0"/>
                <a:ea typeface="微软雅黑" panose="020B0503020204020204" pitchFamily="34" charset="-122"/>
                <a:cs typeface="Times New Roman" panose="02020603050405020304" pitchFamily="18" charset="0"/>
              </a:rPr>
              <a:t>10~60</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96034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实验结果</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latin typeface="微软雅黑" panose="020B0503020204020204" pitchFamily="34" charset="-122"/>
                <a:ea typeface="微软雅黑" panose="020B0503020204020204" pitchFamily="34" charset="-122"/>
              </a:rPr>
              <a:t>22</a:t>
            </a:fld>
            <a:endParaRPr lang="zh-CN"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699C4AC7-72FF-402D-848B-49FF7ED5197A}"/>
              </a:ext>
            </a:extLst>
          </p:cNvPr>
          <p:cNvSpPr txBox="1"/>
          <p:nvPr/>
        </p:nvSpPr>
        <p:spPr>
          <a:xfrm>
            <a:off x="369201" y="734684"/>
            <a:ext cx="9039167"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不同调度顺序下的性能</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5" name="图片 14">
            <a:extLst>
              <a:ext uri="{FF2B5EF4-FFF2-40B4-BE49-F238E27FC236}">
                <a16:creationId xmlns:a16="http://schemas.microsoft.com/office/drawing/2014/main" id="{CDC72368-75F1-9410-E90C-DE4C58BB526B}"/>
              </a:ext>
            </a:extLst>
          </p:cNvPr>
          <p:cNvPicPr>
            <a:picLocks noChangeAspect="1"/>
          </p:cNvPicPr>
          <p:nvPr/>
        </p:nvPicPr>
        <p:blipFill>
          <a:blip r:embed="rId3"/>
          <a:stretch>
            <a:fillRect/>
          </a:stretch>
        </p:blipFill>
        <p:spPr>
          <a:xfrm>
            <a:off x="369201" y="1951016"/>
            <a:ext cx="5635056" cy="2815752"/>
          </a:xfrm>
          <a:prstGeom prst="rect">
            <a:avLst/>
          </a:prstGeom>
        </p:spPr>
      </p:pic>
      <p:pic>
        <p:nvPicPr>
          <p:cNvPr id="16" name="图片 15">
            <a:extLst>
              <a:ext uri="{FF2B5EF4-FFF2-40B4-BE49-F238E27FC236}">
                <a16:creationId xmlns:a16="http://schemas.microsoft.com/office/drawing/2014/main" id="{865A5177-E66C-6D37-FA2D-E3A43C9FD452}"/>
              </a:ext>
            </a:extLst>
          </p:cNvPr>
          <p:cNvPicPr>
            <a:picLocks noChangeAspect="1"/>
          </p:cNvPicPr>
          <p:nvPr/>
        </p:nvPicPr>
        <p:blipFill rotWithShape="1">
          <a:blip r:embed="rId4"/>
          <a:srcRect l="389" t="1125" r="978" b="458"/>
          <a:stretch/>
        </p:blipFill>
        <p:spPr>
          <a:xfrm>
            <a:off x="6004257" y="2050036"/>
            <a:ext cx="5904656" cy="2758819"/>
          </a:xfrm>
          <a:prstGeom prst="rect">
            <a:avLst/>
          </a:prstGeom>
        </p:spPr>
      </p:pic>
      <p:sp>
        <p:nvSpPr>
          <p:cNvPr id="18" name="文本框 17">
            <a:extLst>
              <a:ext uri="{FF2B5EF4-FFF2-40B4-BE49-F238E27FC236}">
                <a16:creationId xmlns:a16="http://schemas.microsoft.com/office/drawing/2014/main" id="{28C33C8D-C2AB-7B84-3443-B85CA883479D}"/>
              </a:ext>
            </a:extLst>
          </p:cNvPr>
          <p:cNvSpPr txBox="1"/>
          <p:nvPr/>
        </p:nvSpPr>
        <p:spPr>
          <a:xfrm>
            <a:off x="552433" y="4897155"/>
            <a:ext cx="5543567" cy="1294585"/>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b="0" i="0" dirty="0">
                <a:effectLst/>
                <a:latin typeface="-apple-system"/>
              </a:rPr>
              <a:t>设备的通信速率相同，并随机改变它们的计算速率</a:t>
            </a:r>
            <a:endParaRPr lang="en-US" altLang="zh-CN" b="0" i="0" dirty="0">
              <a:effectLst/>
              <a:latin typeface="-apple-system"/>
            </a:endParaRPr>
          </a:p>
          <a:p>
            <a:pPr marL="285750" indent="-285750">
              <a:lnSpc>
                <a:spcPct val="150000"/>
              </a:lnSpc>
              <a:buFont typeface="Wingdings" panose="05000000000000000000" pitchFamily="2" charset="2"/>
              <a:buChar char="p"/>
            </a:pPr>
            <a:r>
              <a:rPr lang="zh-CN" altLang="fr-FR" b="0" i="0" dirty="0">
                <a:effectLst/>
                <a:latin typeface="-apple-system"/>
              </a:rPr>
              <a:t>所提出的 </a:t>
            </a:r>
            <a:r>
              <a:rPr lang="fr-FR" altLang="zh-CN" b="0" i="0" dirty="0">
                <a:effectLst/>
                <a:latin typeface="-apple-system"/>
              </a:rPr>
              <a:t>PAS </a:t>
            </a:r>
            <a:r>
              <a:rPr lang="zh-CN" altLang="fr-FR" b="0" i="0" dirty="0">
                <a:effectLst/>
                <a:latin typeface="-apple-system"/>
              </a:rPr>
              <a:t>方法</a:t>
            </a:r>
            <a:r>
              <a:rPr lang="zh-CN" altLang="en-US" b="0" i="0" dirty="0">
                <a:effectLst/>
                <a:latin typeface="-apple-system"/>
              </a:rPr>
              <a:t>平均减少了近 </a:t>
            </a:r>
            <a:r>
              <a:rPr lang="en-US" altLang="zh-CN" b="0" i="0" dirty="0">
                <a:effectLst/>
                <a:latin typeface="-apple-system"/>
              </a:rPr>
              <a:t>40% </a:t>
            </a:r>
            <a:r>
              <a:rPr lang="zh-CN" altLang="en-US" b="0" i="0" dirty="0">
                <a:effectLst/>
                <a:latin typeface="-apple-system"/>
              </a:rPr>
              <a:t>的延迟</a:t>
            </a:r>
            <a:endParaRPr lang="en-US" altLang="zh-CN" b="0" i="0" dirty="0">
              <a:effectLst/>
              <a:latin typeface="-apple-system"/>
            </a:endParaRPr>
          </a:p>
          <a:p>
            <a:pPr marL="285750" indent="-285750">
              <a:lnSpc>
                <a:spcPct val="150000"/>
              </a:lnSpc>
              <a:buFont typeface="Wingdings" panose="05000000000000000000" pitchFamily="2" charset="2"/>
              <a:buChar char="p"/>
            </a:pPr>
            <a:r>
              <a:rPr lang="zh-CN" altLang="en-US" sz="1800" b="0" i="0" dirty="0">
                <a:effectLst/>
                <a:latin typeface="-apple-system"/>
              </a:rPr>
              <a:t>在相同通信速率下，最优时延与调度顺序无关</a:t>
            </a:r>
            <a:endParaRPr lang="en-US" altLang="zh-CN" sz="1800" b="0" i="0" dirty="0">
              <a:effectLst/>
              <a:latin typeface="-apple-system"/>
            </a:endParaRPr>
          </a:p>
        </p:txBody>
      </p:sp>
      <p:sp>
        <p:nvSpPr>
          <p:cNvPr id="22" name="文本框 21">
            <a:extLst>
              <a:ext uri="{FF2B5EF4-FFF2-40B4-BE49-F238E27FC236}">
                <a16:creationId xmlns:a16="http://schemas.microsoft.com/office/drawing/2014/main" id="{CD2FA817-F752-68D5-9056-118AB8DAE539}"/>
              </a:ext>
            </a:extLst>
          </p:cNvPr>
          <p:cNvSpPr txBox="1"/>
          <p:nvPr/>
        </p:nvSpPr>
        <p:spPr>
          <a:xfrm>
            <a:off x="6384032" y="4895676"/>
            <a:ext cx="6152492" cy="873957"/>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b="0" i="0" dirty="0">
                <a:effectLst/>
                <a:latin typeface="-apple-system"/>
              </a:rPr>
              <a:t>设备的通信速率不同</a:t>
            </a:r>
            <a:endParaRPr lang="en-US" altLang="zh-CN" b="0" i="0" dirty="0">
              <a:effectLst/>
              <a:latin typeface="-apple-system"/>
            </a:endParaRPr>
          </a:p>
          <a:p>
            <a:pPr marL="285750" indent="-285750">
              <a:lnSpc>
                <a:spcPct val="150000"/>
              </a:lnSpc>
              <a:buFont typeface="Wingdings" panose="05000000000000000000" pitchFamily="2" charset="2"/>
              <a:buChar char="p"/>
            </a:pPr>
            <a:r>
              <a:rPr lang="zh-CN" altLang="en-US" sz="1800" b="0" i="0" dirty="0">
                <a:effectLst/>
                <a:latin typeface="-apple-system"/>
              </a:rPr>
              <a:t>在工作量分配中考虑设备通信能力的重要性</a:t>
            </a:r>
            <a:endParaRPr lang="zh-CN" altLang="en-US" dirty="0"/>
          </a:p>
        </p:txBody>
      </p:sp>
      <p:sp>
        <p:nvSpPr>
          <p:cNvPr id="8" name="矩形 7">
            <a:extLst>
              <a:ext uri="{FF2B5EF4-FFF2-40B4-BE49-F238E27FC236}">
                <a16:creationId xmlns:a16="http://schemas.microsoft.com/office/drawing/2014/main" id="{58C86841-E237-6645-614C-D2D193AF2C06}"/>
              </a:ext>
            </a:extLst>
          </p:cNvPr>
          <p:cNvSpPr/>
          <p:nvPr/>
        </p:nvSpPr>
        <p:spPr>
          <a:xfrm>
            <a:off x="2351584" y="2276872"/>
            <a:ext cx="576064" cy="449549"/>
          </a:xfrm>
          <a:prstGeom prst="rect">
            <a:avLst/>
          </a:prstGeom>
          <a:noFill/>
          <a:ln w="15875">
            <a:solidFill>
              <a:srgbClr val="FF0000"/>
            </a:solidFill>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BEF56F08-B6F1-FB5F-5217-0CD786F4A0C6}"/>
              </a:ext>
            </a:extLst>
          </p:cNvPr>
          <p:cNvSpPr/>
          <p:nvPr/>
        </p:nvSpPr>
        <p:spPr>
          <a:xfrm>
            <a:off x="8040216" y="2564904"/>
            <a:ext cx="504056" cy="161517"/>
          </a:xfrm>
          <a:prstGeom prst="rect">
            <a:avLst/>
          </a:prstGeom>
          <a:noFill/>
          <a:ln w="15875">
            <a:solidFill>
              <a:srgbClr val="FF0000"/>
            </a:solidFill>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0761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实验结果</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a:xfrm>
            <a:off x="10272464" y="6356350"/>
            <a:ext cx="1081336" cy="365125"/>
          </a:xfrm>
        </p:spPr>
        <p:txBody>
          <a:bodyPr/>
          <a:lstStyle/>
          <a:p>
            <a:pPr>
              <a:defRPr/>
            </a:pPr>
            <a:fld id="{08395586-F03A-48D1-94DF-16B239DF4FB5}" type="slidenum">
              <a:rPr lang="en-US" altLang="zh-CN" smtClean="0">
                <a:latin typeface="微软雅黑" panose="020B0503020204020204" pitchFamily="34" charset="-122"/>
                <a:ea typeface="微软雅黑" panose="020B0503020204020204" pitchFamily="34" charset="-122"/>
              </a:rPr>
              <a:t>23</a:t>
            </a:fld>
            <a:endParaRPr lang="zh-CN"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699C4AC7-72FF-402D-848B-49FF7ED5197A}"/>
              </a:ext>
            </a:extLst>
          </p:cNvPr>
          <p:cNvSpPr txBox="1"/>
          <p:nvPr/>
        </p:nvSpPr>
        <p:spPr>
          <a:xfrm>
            <a:off x="369201" y="734684"/>
            <a:ext cx="9039167"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基于金字塔的计算模型的性能</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B7FBB861-8D3E-50F4-8C5C-D755BCB53022}"/>
              </a:ext>
            </a:extLst>
          </p:cNvPr>
          <p:cNvPicPr>
            <a:picLocks noChangeAspect="1"/>
          </p:cNvPicPr>
          <p:nvPr/>
        </p:nvPicPr>
        <p:blipFill>
          <a:blip r:embed="rId3"/>
          <a:stretch>
            <a:fillRect/>
          </a:stretch>
        </p:blipFill>
        <p:spPr>
          <a:xfrm>
            <a:off x="2219908" y="1312228"/>
            <a:ext cx="7752184" cy="3639372"/>
          </a:xfrm>
          <a:prstGeom prst="rect">
            <a:avLst/>
          </a:prstGeom>
        </p:spPr>
      </p:pic>
      <p:sp>
        <p:nvSpPr>
          <p:cNvPr id="9" name="文本框 8">
            <a:extLst>
              <a:ext uri="{FF2B5EF4-FFF2-40B4-BE49-F238E27FC236}">
                <a16:creationId xmlns:a16="http://schemas.microsoft.com/office/drawing/2014/main" id="{0A3FB3B5-1E92-FC07-E800-EEDACEE73D46}"/>
              </a:ext>
            </a:extLst>
          </p:cNvPr>
          <p:cNvSpPr txBox="1"/>
          <p:nvPr/>
        </p:nvSpPr>
        <p:spPr>
          <a:xfrm>
            <a:off x="2612500" y="4941168"/>
            <a:ext cx="6967000" cy="873957"/>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平行四边形模型：前向通信调度顺序与后向通信的调度顺序相同。</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800" b="0" i="0" dirty="0">
                <a:effectLst/>
                <a:latin typeface="-apple-system"/>
              </a:rPr>
              <a:t>前向通信和后向通信可能冲突。</a:t>
            </a:r>
            <a:endParaRPr lang="zh-CN" altLang="en-US" dirty="0"/>
          </a:p>
        </p:txBody>
      </p:sp>
      <p:grpSp>
        <p:nvGrpSpPr>
          <p:cNvPr id="41" name="组合 40">
            <a:extLst>
              <a:ext uri="{FF2B5EF4-FFF2-40B4-BE49-F238E27FC236}">
                <a16:creationId xmlns:a16="http://schemas.microsoft.com/office/drawing/2014/main" id="{7298232B-8FD8-9A05-20A0-ECB895C12B49}"/>
              </a:ext>
            </a:extLst>
          </p:cNvPr>
          <p:cNvGrpSpPr/>
          <p:nvPr/>
        </p:nvGrpSpPr>
        <p:grpSpPr>
          <a:xfrm>
            <a:off x="5210614" y="6453336"/>
            <a:ext cx="2026566" cy="216024"/>
            <a:chOff x="5210614" y="6453336"/>
            <a:chExt cx="2026566" cy="216024"/>
          </a:xfrm>
        </p:grpSpPr>
        <p:sp>
          <p:nvSpPr>
            <p:cNvPr id="12" name="矩形 11">
              <a:extLst>
                <a:ext uri="{FF2B5EF4-FFF2-40B4-BE49-F238E27FC236}">
                  <a16:creationId xmlns:a16="http://schemas.microsoft.com/office/drawing/2014/main" id="{2AFDB9D0-119C-AFF7-1232-7F35205DB57C}"/>
                </a:ext>
              </a:extLst>
            </p:cNvPr>
            <p:cNvSpPr/>
            <p:nvPr/>
          </p:nvSpPr>
          <p:spPr>
            <a:xfrm>
              <a:off x="5443605" y="6453336"/>
              <a:ext cx="1512168" cy="216024"/>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A477437-3549-483F-5433-D1FCB20437A6}"/>
                </a:ext>
              </a:extLst>
            </p:cNvPr>
            <p:cNvSpPr/>
            <p:nvPr/>
          </p:nvSpPr>
          <p:spPr>
            <a:xfrm>
              <a:off x="6726725" y="6453336"/>
              <a:ext cx="510455" cy="216024"/>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5402C38-8023-CD33-6E40-633C672EE5B6}"/>
                </a:ext>
              </a:extLst>
            </p:cNvPr>
            <p:cNvSpPr/>
            <p:nvPr/>
          </p:nvSpPr>
          <p:spPr>
            <a:xfrm>
              <a:off x="5210614" y="6453336"/>
              <a:ext cx="510455" cy="216024"/>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A2A30162-F7BE-3CD8-3383-336329EAF150}"/>
              </a:ext>
            </a:extLst>
          </p:cNvPr>
          <p:cNvGrpSpPr/>
          <p:nvPr/>
        </p:nvGrpSpPr>
        <p:grpSpPr>
          <a:xfrm>
            <a:off x="5720250" y="6165304"/>
            <a:ext cx="2026566" cy="216024"/>
            <a:chOff x="5720250" y="6123316"/>
            <a:chExt cx="2026566" cy="216024"/>
          </a:xfrm>
        </p:grpSpPr>
        <p:sp>
          <p:nvSpPr>
            <p:cNvPr id="29" name="矩形 28">
              <a:extLst>
                <a:ext uri="{FF2B5EF4-FFF2-40B4-BE49-F238E27FC236}">
                  <a16:creationId xmlns:a16="http://schemas.microsoft.com/office/drawing/2014/main" id="{3AC68934-FDA0-7E05-97BB-D8F5C92AB7EE}"/>
                </a:ext>
              </a:extLst>
            </p:cNvPr>
            <p:cNvSpPr/>
            <p:nvPr/>
          </p:nvSpPr>
          <p:spPr>
            <a:xfrm>
              <a:off x="5953241" y="6123316"/>
              <a:ext cx="1512168" cy="216024"/>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74E625A-52D1-8650-D57A-CF704C877A06}"/>
                </a:ext>
              </a:extLst>
            </p:cNvPr>
            <p:cNvSpPr/>
            <p:nvPr/>
          </p:nvSpPr>
          <p:spPr>
            <a:xfrm>
              <a:off x="7236361" y="6123316"/>
              <a:ext cx="510455" cy="216024"/>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A8027813-80AA-F766-D6AA-0160630DB09E}"/>
                </a:ext>
              </a:extLst>
            </p:cNvPr>
            <p:cNvSpPr/>
            <p:nvPr/>
          </p:nvSpPr>
          <p:spPr>
            <a:xfrm>
              <a:off x="5720250" y="6123316"/>
              <a:ext cx="510455" cy="216024"/>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720DC9FD-915A-292C-0365-C22B8C1F4ED9}"/>
              </a:ext>
            </a:extLst>
          </p:cNvPr>
          <p:cNvGrpSpPr/>
          <p:nvPr/>
        </p:nvGrpSpPr>
        <p:grpSpPr>
          <a:xfrm>
            <a:off x="6223049" y="5877272"/>
            <a:ext cx="2026566" cy="216024"/>
            <a:chOff x="6223049" y="5907292"/>
            <a:chExt cx="2026566" cy="216024"/>
          </a:xfrm>
        </p:grpSpPr>
        <p:sp>
          <p:nvSpPr>
            <p:cNvPr id="32" name="矩形 31">
              <a:extLst>
                <a:ext uri="{FF2B5EF4-FFF2-40B4-BE49-F238E27FC236}">
                  <a16:creationId xmlns:a16="http://schemas.microsoft.com/office/drawing/2014/main" id="{2E1799AE-2FBC-8003-1156-42572779D8E9}"/>
                </a:ext>
              </a:extLst>
            </p:cNvPr>
            <p:cNvSpPr/>
            <p:nvPr/>
          </p:nvSpPr>
          <p:spPr>
            <a:xfrm>
              <a:off x="6456040" y="5907292"/>
              <a:ext cx="1512168" cy="216024"/>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3BBB599A-3056-706F-3902-67B690999C38}"/>
                </a:ext>
              </a:extLst>
            </p:cNvPr>
            <p:cNvSpPr/>
            <p:nvPr/>
          </p:nvSpPr>
          <p:spPr>
            <a:xfrm>
              <a:off x="7739160" y="5907292"/>
              <a:ext cx="510455" cy="216024"/>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403F2837-5A16-9AF5-E4C9-BC3434848CE8}"/>
                </a:ext>
              </a:extLst>
            </p:cNvPr>
            <p:cNvSpPr/>
            <p:nvPr/>
          </p:nvSpPr>
          <p:spPr>
            <a:xfrm>
              <a:off x="6223049" y="5907292"/>
              <a:ext cx="510455" cy="216024"/>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a:extLst>
              <a:ext uri="{FF2B5EF4-FFF2-40B4-BE49-F238E27FC236}">
                <a16:creationId xmlns:a16="http://schemas.microsoft.com/office/drawing/2014/main" id="{007E30A8-1D7E-D3E7-ECB9-7D632682A48F}"/>
              </a:ext>
            </a:extLst>
          </p:cNvPr>
          <p:cNvGrpSpPr/>
          <p:nvPr/>
        </p:nvGrpSpPr>
        <p:grpSpPr>
          <a:xfrm>
            <a:off x="6733504" y="5589240"/>
            <a:ext cx="2026566" cy="216024"/>
            <a:chOff x="6733504" y="5589240"/>
            <a:chExt cx="2026566" cy="216024"/>
          </a:xfrm>
        </p:grpSpPr>
        <p:sp>
          <p:nvSpPr>
            <p:cNvPr id="35" name="矩形 34">
              <a:extLst>
                <a:ext uri="{FF2B5EF4-FFF2-40B4-BE49-F238E27FC236}">
                  <a16:creationId xmlns:a16="http://schemas.microsoft.com/office/drawing/2014/main" id="{C85E2C0E-3400-1C62-4AA0-3E59512F64D4}"/>
                </a:ext>
              </a:extLst>
            </p:cNvPr>
            <p:cNvSpPr/>
            <p:nvPr/>
          </p:nvSpPr>
          <p:spPr>
            <a:xfrm>
              <a:off x="6966495" y="5589240"/>
              <a:ext cx="1512168" cy="216024"/>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5D7F10EC-B818-055E-E0EF-F789DC10174A}"/>
                </a:ext>
              </a:extLst>
            </p:cNvPr>
            <p:cNvSpPr/>
            <p:nvPr/>
          </p:nvSpPr>
          <p:spPr>
            <a:xfrm>
              <a:off x="8249615" y="5589240"/>
              <a:ext cx="510455" cy="216024"/>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52677DCE-989D-A646-CF9B-DD84A2855101}"/>
                </a:ext>
              </a:extLst>
            </p:cNvPr>
            <p:cNvSpPr/>
            <p:nvPr/>
          </p:nvSpPr>
          <p:spPr>
            <a:xfrm>
              <a:off x="6733504" y="5589240"/>
              <a:ext cx="510455" cy="216024"/>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61392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实验结果</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latin typeface="微软雅黑" panose="020B0503020204020204" pitchFamily="34" charset="-122"/>
                <a:ea typeface="微软雅黑" panose="020B0503020204020204" pitchFamily="34" charset="-122"/>
              </a:rPr>
              <a:t>24</a:t>
            </a:fld>
            <a:endParaRPr lang="zh-CN"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699C4AC7-72FF-402D-848B-49FF7ED5197A}"/>
              </a:ext>
            </a:extLst>
          </p:cNvPr>
          <p:cNvSpPr txBox="1"/>
          <p:nvPr/>
        </p:nvSpPr>
        <p:spPr>
          <a:xfrm>
            <a:off x="369201" y="734684"/>
            <a:ext cx="9039167"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不可任意分割工作量下的性能</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B4F9623E-8CF8-C85F-7F50-7E0CAACFDBD0}"/>
              </a:ext>
            </a:extLst>
          </p:cNvPr>
          <p:cNvPicPr>
            <a:picLocks noChangeAspect="1"/>
          </p:cNvPicPr>
          <p:nvPr/>
        </p:nvPicPr>
        <p:blipFill>
          <a:blip r:embed="rId3"/>
          <a:stretch>
            <a:fillRect/>
          </a:stretch>
        </p:blipFill>
        <p:spPr>
          <a:xfrm>
            <a:off x="514302" y="1866865"/>
            <a:ext cx="5477036" cy="2749280"/>
          </a:xfrm>
          <a:prstGeom prst="rect">
            <a:avLst/>
          </a:prstGeom>
        </p:spPr>
      </p:pic>
      <p:pic>
        <p:nvPicPr>
          <p:cNvPr id="7" name="图片 6">
            <a:extLst>
              <a:ext uri="{FF2B5EF4-FFF2-40B4-BE49-F238E27FC236}">
                <a16:creationId xmlns:a16="http://schemas.microsoft.com/office/drawing/2014/main" id="{3B78A1E0-3B8A-4D85-6C20-A58DB3E6F741}"/>
              </a:ext>
            </a:extLst>
          </p:cNvPr>
          <p:cNvPicPr>
            <a:picLocks noChangeAspect="1"/>
          </p:cNvPicPr>
          <p:nvPr/>
        </p:nvPicPr>
        <p:blipFill rotWithShape="1">
          <a:blip r:embed="rId4"/>
          <a:srcRect l="1250"/>
          <a:stretch/>
        </p:blipFill>
        <p:spPr>
          <a:xfrm>
            <a:off x="5991338" y="1903450"/>
            <a:ext cx="5688632" cy="2712695"/>
          </a:xfrm>
          <a:prstGeom prst="rect">
            <a:avLst/>
          </a:prstGeom>
        </p:spPr>
      </p:pic>
      <p:sp>
        <p:nvSpPr>
          <p:cNvPr id="9" name="文本框 8">
            <a:extLst>
              <a:ext uri="{FF2B5EF4-FFF2-40B4-BE49-F238E27FC236}">
                <a16:creationId xmlns:a16="http://schemas.microsoft.com/office/drawing/2014/main" id="{14BFCA7E-ACF6-4371-DE06-91D5F277188D}"/>
              </a:ext>
            </a:extLst>
          </p:cNvPr>
          <p:cNvSpPr txBox="1"/>
          <p:nvPr/>
        </p:nvSpPr>
        <p:spPr>
          <a:xfrm>
            <a:off x="678099" y="4656787"/>
            <a:ext cx="10978308" cy="1704954"/>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b="0" i="0" dirty="0">
                <a:effectLst/>
                <a:latin typeface="-apple-system"/>
              </a:rPr>
              <a:t>对于基线方法，我们在计算出每个设备的工作量后，尝试使用</a:t>
            </a:r>
            <a:r>
              <a:rPr lang="en-US" altLang="zh-CN" b="0" i="0" dirty="0">
                <a:effectLst/>
                <a:latin typeface="-apple-system"/>
              </a:rPr>
              <a:t>first-fit</a:t>
            </a:r>
            <a:r>
              <a:rPr lang="zh-CN" altLang="en-US" b="0" i="0" dirty="0">
                <a:effectLst/>
                <a:latin typeface="-apple-system"/>
              </a:rPr>
              <a:t>调度方法将子任务分配给每个设备。</a:t>
            </a:r>
            <a:endParaRPr lang="en-US" altLang="zh-CN" b="0" i="0" dirty="0">
              <a:effectLst/>
              <a:latin typeface="-apple-system"/>
            </a:endParaRPr>
          </a:p>
          <a:p>
            <a:pPr marL="285750" indent="-285750">
              <a:lnSpc>
                <a:spcPct val="150000"/>
              </a:lnSpc>
              <a:buFont typeface="Wingdings" panose="05000000000000000000" pitchFamily="2" charset="2"/>
              <a:buChar char="p"/>
            </a:pPr>
            <a:r>
              <a:rPr lang="zh-CN" altLang="fr-FR" b="0" i="0" dirty="0">
                <a:effectLst/>
                <a:latin typeface="-apple-system"/>
              </a:rPr>
              <a:t>所提出的 </a:t>
            </a:r>
            <a:r>
              <a:rPr lang="fr-FR" altLang="zh-CN" b="0" i="0" dirty="0">
                <a:effectLst/>
                <a:latin typeface="-apple-system"/>
              </a:rPr>
              <a:t>PAS </a:t>
            </a:r>
            <a:r>
              <a:rPr lang="zh-CN" altLang="fr-FR" b="0" i="0" dirty="0">
                <a:effectLst/>
                <a:latin typeface="-apple-system"/>
              </a:rPr>
              <a:t>方法</a:t>
            </a:r>
            <a:r>
              <a:rPr lang="zh-CN" altLang="en-US" b="0" i="0" dirty="0">
                <a:effectLst/>
                <a:latin typeface="-apple-system"/>
              </a:rPr>
              <a:t>平均减少了近 </a:t>
            </a:r>
            <a:r>
              <a:rPr lang="en-US" altLang="zh-CN" b="0" i="0" dirty="0">
                <a:effectLst/>
                <a:latin typeface="-apple-system"/>
              </a:rPr>
              <a:t>50% </a:t>
            </a:r>
            <a:r>
              <a:rPr lang="zh-CN" altLang="en-US" b="0" i="0" dirty="0">
                <a:effectLst/>
                <a:latin typeface="-apple-system"/>
              </a:rPr>
              <a:t>的延迟。</a:t>
            </a:r>
            <a:endParaRPr lang="en-US" altLang="zh-CN" b="0" i="0" dirty="0">
              <a:effectLst/>
              <a:latin typeface="-apple-system"/>
            </a:endParaRPr>
          </a:p>
          <a:p>
            <a:pPr marL="285750" indent="-285750">
              <a:lnSpc>
                <a:spcPct val="150000"/>
              </a:lnSpc>
              <a:buFont typeface="Wingdings" panose="05000000000000000000" pitchFamily="2" charset="2"/>
              <a:buChar char="p"/>
            </a:pPr>
            <a:r>
              <a:rPr lang="en-US" altLang="zh-CN" sz="1800" b="0" i="0" dirty="0">
                <a:effectLst/>
                <a:latin typeface="-apple-system"/>
              </a:rPr>
              <a:t>PAS-O</a:t>
            </a:r>
            <a:r>
              <a:rPr lang="zh-CN" altLang="en-US" sz="1800" b="0" i="0" dirty="0">
                <a:effectLst/>
                <a:latin typeface="-apple-system"/>
              </a:rPr>
              <a:t>表示工作量可以任意分割</a:t>
            </a:r>
            <a:r>
              <a:rPr lang="zh-CN" altLang="en-US" dirty="0">
                <a:latin typeface="-apple-system"/>
              </a:rPr>
              <a:t>。</a:t>
            </a:r>
            <a:endParaRPr lang="en-US" altLang="zh-CN" sz="1800" b="0" i="0" dirty="0">
              <a:effectLst/>
              <a:latin typeface="-apple-system"/>
            </a:endParaRPr>
          </a:p>
          <a:p>
            <a:pPr marL="285750" indent="-285750">
              <a:lnSpc>
                <a:spcPct val="150000"/>
              </a:lnSpc>
              <a:buFont typeface="Wingdings" panose="05000000000000000000" pitchFamily="2" charset="2"/>
              <a:buChar char="p"/>
            </a:pPr>
            <a:r>
              <a:rPr lang="zh-CN" altLang="en-US" sz="1800" b="0" i="0" dirty="0">
                <a:effectLst/>
                <a:latin typeface="-apple-system"/>
              </a:rPr>
              <a:t>利用尽可能多的设备进行分布式边缘计算并不总是最佳的</a:t>
            </a:r>
            <a:r>
              <a:rPr lang="zh-CN" altLang="en-US" dirty="0">
                <a:latin typeface="-apple-system"/>
              </a:rPr>
              <a:t>。</a:t>
            </a:r>
            <a:endParaRPr lang="zh-CN" altLang="en-US" dirty="0"/>
          </a:p>
        </p:txBody>
      </p:sp>
    </p:spTree>
    <p:extLst>
      <p:ext uri="{BB962C8B-B14F-4D97-AF65-F5344CB8AC3E}">
        <p14:creationId xmlns:p14="http://schemas.microsoft.com/office/powerpoint/2010/main" val="689957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实验结果</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latin typeface="微软雅黑" panose="020B0503020204020204" pitchFamily="34" charset="-122"/>
                <a:ea typeface="微软雅黑" panose="020B0503020204020204" pitchFamily="34" charset="-122"/>
              </a:rPr>
              <a:t>25</a:t>
            </a:fld>
            <a:endParaRPr lang="zh-CN"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699C4AC7-72FF-402D-848B-49FF7ED5197A}"/>
              </a:ext>
            </a:extLst>
          </p:cNvPr>
          <p:cNvSpPr txBox="1"/>
          <p:nvPr/>
        </p:nvSpPr>
        <p:spPr>
          <a:xfrm>
            <a:off x="369201" y="734684"/>
            <a:ext cx="9039167"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实验平台</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7B5592D2-A1EC-9BDF-1EDF-831906D69258}"/>
              </a:ext>
            </a:extLst>
          </p:cNvPr>
          <p:cNvSpPr txBox="1"/>
          <p:nvPr/>
        </p:nvSpPr>
        <p:spPr>
          <a:xfrm>
            <a:off x="1343472" y="1451050"/>
            <a:ext cx="9505056" cy="1884618"/>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2000" b="0" i="0" dirty="0">
                <a:effectLst/>
                <a:latin typeface="微软雅黑" panose="020B0503020204020204" pitchFamily="34" charset="-122"/>
                <a:ea typeface="微软雅黑" panose="020B0503020204020204" pitchFamily="34" charset="-122"/>
                <a:cs typeface="Times New Roman" panose="02020603050405020304" pitchFamily="18" charset="0"/>
              </a:rPr>
              <a:t>除了仿真结果之外，我们还在测试台实验中进行了两个真实案例研究，其中我们使用 </a:t>
            </a:r>
            <a:r>
              <a:rPr lang="en-US" altLang="zh-CN" sz="2000" b="0" i="0" dirty="0">
                <a:effectLst/>
                <a:latin typeface="微软雅黑" panose="020B0503020204020204" pitchFamily="34" charset="-122"/>
                <a:ea typeface="微软雅黑" panose="020B0503020204020204" pitchFamily="34" charset="-122"/>
                <a:cs typeface="Times New Roman" panose="02020603050405020304" pitchFamily="18" charset="0"/>
              </a:rPr>
              <a:t>5 </a:t>
            </a:r>
            <a:r>
              <a:rPr lang="zh-CN" altLang="en-US" sz="2000" b="0" i="0" dirty="0">
                <a:effectLst/>
                <a:latin typeface="微软雅黑" panose="020B0503020204020204" pitchFamily="34" charset="-122"/>
                <a:ea typeface="微软雅黑" panose="020B0503020204020204" pitchFamily="34" charset="-122"/>
                <a:cs typeface="Times New Roman" panose="02020603050405020304" pitchFamily="18" charset="0"/>
              </a:rPr>
              <a:t>个树莓派</a:t>
            </a:r>
            <a:r>
              <a:rPr lang="en-US" altLang="zh-CN" sz="2000" b="0" i="0" dirty="0">
                <a:effectLst/>
                <a:latin typeface="微软雅黑" panose="020B0503020204020204" pitchFamily="34" charset="-122"/>
                <a:ea typeface="微软雅黑" panose="020B0503020204020204" pitchFamily="34" charset="-122"/>
                <a:cs typeface="Times New Roman" panose="02020603050405020304" pitchFamily="18" charset="0"/>
              </a:rPr>
              <a:t> (Raspberry Pi 4B) </a:t>
            </a:r>
            <a:r>
              <a:rPr lang="zh-CN" altLang="en-US" sz="2000" b="0" i="0" dirty="0">
                <a:effectLst/>
                <a:latin typeface="微软雅黑" panose="020B0503020204020204" pitchFamily="34" charset="-122"/>
                <a:ea typeface="微软雅黑" panose="020B0503020204020204" pitchFamily="34" charset="-122"/>
                <a:cs typeface="Times New Roman" panose="02020603050405020304" pitchFamily="18" charset="0"/>
              </a:rPr>
              <a:t>作为</a:t>
            </a:r>
            <a:r>
              <a:rPr lang="zh-CN" altLang="en-US" sz="2000" b="1" i="0" dirty="0">
                <a:effectLst/>
                <a:latin typeface="微软雅黑" panose="020B0503020204020204" pitchFamily="34" charset="-122"/>
                <a:ea typeface="微软雅黑" panose="020B0503020204020204" pitchFamily="34" charset="-122"/>
                <a:cs typeface="Times New Roman" panose="02020603050405020304" pitchFamily="18" charset="0"/>
              </a:rPr>
              <a:t>边缘设备</a:t>
            </a:r>
            <a:r>
              <a:rPr lang="zh-CN" altLang="en-US" sz="2000" b="0" i="0" dirty="0">
                <a:effectLst/>
                <a:latin typeface="微软雅黑" panose="020B0503020204020204" pitchFamily="34" charset="-122"/>
                <a:ea typeface="微软雅黑" panose="020B0503020204020204" pitchFamily="34" charset="-122"/>
                <a:cs typeface="Times New Roman" panose="02020603050405020304" pitchFamily="18" charset="0"/>
              </a:rPr>
              <a:t>，通过 </a:t>
            </a:r>
            <a:r>
              <a:rPr lang="en-US" altLang="zh-CN" sz="2000" b="0" i="0" dirty="0">
                <a:solidFill>
                  <a:srgbClr val="0F0F0F"/>
                </a:solidFill>
                <a:effectLst/>
                <a:latin typeface="微软雅黑" panose="020B0503020204020204" pitchFamily="34" charset="-122"/>
                <a:ea typeface="微软雅黑" panose="020B0503020204020204" pitchFamily="34" charset="-122"/>
                <a:cs typeface="Times New Roman" panose="02020603050405020304" pitchFamily="18" charset="0"/>
              </a:rPr>
              <a:t>Wi-Fi</a:t>
            </a:r>
            <a:r>
              <a:rPr lang="zh-CN" altLang="en-US" sz="2000" b="0" i="0" dirty="0">
                <a:effectLst/>
                <a:latin typeface="微软雅黑" panose="020B0503020204020204" pitchFamily="34" charset="-122"/>
                <a:ea typeface="微软雅黑" panose="020B0503020204020204" pitchFamily="34" charset="-122"/>
                <a:cs typeface="Times New Roman" panose="02020603050405020304" pitchFamily="18" charset="0"/>
              </a:rPr>
              <a:t>连接到笔记本电脑作为</a:t>
            </a:r>
            <a:r>
              <a:rPr lang="zh-CN" altLang="en-US" sz="2000" b="1" i="0" dirty="0">
                <a:effectLst/>
                <a:latin typeface="微软雅黑" panose="020B0503020204020204" pitchFamily="34" charset="-122"/>
                <a:ea typeface="微软雅黑" panose="020B0503020204020204" pitchFamily="34" charset="-122"/>
                <a:cs typeface="Times New Roman" panose="02020603050405020304" pitchFamily="18" charset="0"/>
              </a:rPr>
              <a:t>用户</a:t>
            </a:r>
            <a:r>
              <a:rPr lang="zh-CN" altLang="en-US" sz="2000" b="0" i="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p"/>
            </a:pPr>
            <a:r>
              <a:rPr lang="zh-CN" altLang="en-US" sz="2000" b="0" i="0" dirty="0">
                <a:effectLst/>
                <a:latin typeface="微软雅黑" panose="020B0503020204020204" pitchFamily="34" charset="-122"/>
                <a:ea typeface="微软雅黑" panose="020B0503020204020204" pitchFamily="34" charset="-122"/>
                <a:cs typeface="Times New Roman" panose="02020603050405020304" pitchFamily="18" charset="0"/>
              </a:rPr>
              <a:t>如图 </a:t>
            </a:r>
            <a:r>
              <a:rPr lang="en-US" altLang="zh-CN" sz="2000" b="0" i="0" dirty="0">
                <a:effectLst/>
                <a:latin typeface="微软雅黑" panose="020B0503020204020204" pitchFamily="34" charset="-122"/>
                <a:ea typeface="微软雅黑" panose="020B0503020204020204" pitchFamily="34" charset="-122"/>
                <a:cs typeface="Times New Roman" panose="02020603050405020304" pitchFamily="18" charset="0"/>
              </a:rPr>
              <a:t>5 </a:t>
            </a:r>
            <a:r>
              <a:rPr lang="zh-CN" altLang="en-US" sz="2000" b="0" i="0" dirty="0">
                <a:effectLst/>
                <a:latin typeface="微软雅黑" panose="020B0503020204020204" pitchFamily="34" charset="-122"/>
                <a:ea typeface="微软雅黑" panose="020B0503020204020204" pitchFamily="34" charset="-122"/>
                <a:cs typeface="Times New Roman" panose="02020603050405020304" pitchFamily="18" charset="0"/>
              </a:rPr>
              <a:t>所示，它们配备了 </a:t>
            </a:r>
            <a:r>
              <a:rPr lang="en-US" altLang="zh-CN" sz="2000" b="0" i="0" dirty="0">
                <a:effectLst/>
                <a:latin typeface="微软雅黑" panose="020B0503020204020204" pitchFamily="34" charset="-122"/>
                <a:ea typeface="微软雅黑" panose="020B0503020204020204" pitchFamily="34" charset="-122"/>
                <a:cs typeface="Times New Roman" panose="02020603050405020304" pitchFamily="18" charset="0"/>
              </a:rPr>
              <a:t>4 </a:t>
            </a:r>
            <a:r>
              <a:rPr lang="zh-CN" altLang="en-US" sz="2000" b="0" i="0" dirty="0">
                <a:effectLst/>
                <a:latin typeface="微软雅黑" panose="020B0503020204020204" pitchFamily="34" charset="-122"/>
                <a:ea typeface="微软雅黑" panose="020B0503020204020204" pitchFamily="34" charset="-122"/>
                <a:cs typeface="Times New Roman" panose="02020603050405020304" pitchFamily="18" charset="0"/>
              </a:rPr>
              <a:t>核 </a:t>
            </a:r>
            <a:r>
              <a:rPr lang="en-US" altLang="zh-CN" sz="2000" b="0" i="0" dirty="0">
                <a:effectLst/>
                <a:latin typeface="微软雅黑" panose="020B0503020204020204" pitchFamily="34" charset="-122"/>
                <a:ea typeface="微软雅黑" panose="020B0503020204020204" pitchFamily="34" charset="-122"/>
                <a:cs typeface="Times New Roman" panose="02020603050405020304" pitchFamily="18" charset="0"/>
              </a:rPr>
              <a:t>ARM Cortex -A72@1.5GHz </a:t>
            </a:r>
            <a:r>
              <a:rPr lang="zh-CN" altLang="en-US" sz="2000" b="0" i="0" dirty="0">
                <a:effectLst/>
                <a:latin typeface="微软雅黑" panose="020B0503020204020204" pitchFamily="34" charset="-122"/>
                <a:ea typeface="微软雅黑" panose="020B0503020204020204" pitchFamily="34" charset="-122"/>
                <a:cs typeface="Times New Roman" panose="02020603050405020304" pitchFamily="18" charset="0"/>
              </a:rPr>
              <a:t>处理器和 </a:t>
            </a:r>
            <a:r>
              <a:rPr lang="en-US" altLang="zh-CN" sz="2000" b="0" i="0" dirty="0">
                <a:effectLst/>
                <a:latin typeface="微软雅黑" panose="020B0503020204020204" pitchFamily="34" charset="-122"/>
                <a:ea typeface="微软雅黑" panose="020B0503020204020204" pitchFamily="34" charset="-122"/>
                <a:cs typeface="Times New Roman" panose="02020603050405020304" pitchFamily="18" charset="0"/>
              </a:rPr>
              <a:t>4G RAM</a:t>
            </a:r>
            <a:r>
              <a:rPr lang="zh-CN" altLang="en-US" sz="2000" b="0" i="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C7696851-4BCB-85E6-7CFF-2069904CE6BE}"/>
              </a:ext>
            </a:extLst>
          </p:cNvPr>
          <p:cNvPicPr>
            <a:picLocks noChangeAspect="1"/>
          </p:cNvPicPr>
          <p:nvPr/>
        </p:nvPicPr>
        <p:blipFill>
          <a:blip r:embed="rId3"/>
          <a:stretch>
            <a:fillRect/>
          </a:stretch>
        </p:blipFill>
        <p:spPr>
          <a:xfrm>
            <a:off x="4016803" y="3429000"/>
            <a:ext cx="4158394" cy="2883069"/>
          </a:xfrm>
          <a:prstGeom prst="rect">
            <a:avLst/>
          </a:prstGeom>
        </p:spPr>
      </p:pic>
    </p:spTree>
    <p:extLst>
      <p:ext uri="{BB962C8B-B14F-4D97-AF65-F5344CB8AC3E}">
        <p14:creationId xmlns:p14="http://schemas.microsoft.com/office/powerpoint/2010/main" val="93822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实验结果</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latin typeface="微软雅黑" panose="020B0503020204020204" pitchFamily="34" charset="-122"/>
                <a:ea typeface="微软雅黑" panose="020B0503020204020204" pitchFamily="34" charset="-122"/>
              </a:rPr>
              <a:t>26</a:t>
            </a:fld>
            <a:endParaRPr lang="zh-CN"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699C4AC7-72FF-402D-848B-49FF7ED5197A}"/>
              </a:ext>
            </a:extLst>
          </p:cNvPr>
          <p:cNvSpPr txBox="1"/>
          <p:nvPr/>
        </p:nvSpPr>
        <p:spPr>
          <a:xfrm>
            <a:off x="369201" y="734684"/>
            <a:ext cx="9039167"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a:latin typeface="微软雅黑" panose="020B0503020204020204" pitchFamily="34" charset="-122"/>
                <a:ea typeface="微软雅黑" panose="020B0503020204020204" pitchFamily="34" charset="-122"/>
                <a:cs typeface="Times New Roman" panose="02020603050405020304" pitchFamily="18" charset="0"/>
              </a:rPr>
              <a:t>案例研究 </a:t>
            </a:r>
            <a:r>
              <a:rPr lang="en-US" altLang="zh-CN" sz="2800" b="1">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：物体检测</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7C51B800-9341-2AF9-B2A3-A51543EBED9C}"/>
              </a:ext>
            </a:extLst>
          </p:cNvPr>
          <p:cNvPicPr>
            <a:picLocks noChangeAspect="1"/>
          </p:cNvPicPr>
          <p:nvPr/>
        </p:nvPicPr>
        <p:blipFill rotWithShape="1">
          <a:blip r:embed="rId3"/>
          <a:srcRect l="1354" t="1993"/>
          <a:stretch/>
        </p:blipFill>
        <p:spPr>
          <a:xfrm>
            <a:off x="1703512" y="1772816"/>
            <a:ext cx="8784976" cy="2903917"/>
          </a:xfrm>
          <a:prstGeom prst="rect">
            <a:avLst/>
          </a:prstGeom>
        </p:spPr>
      </p:pic>
      <p:sp>
        <p:nvSpPr>
          <p:cNvPr id="10" name="文本框 9">
            <a:extLst>
              <a:ext uri="{FF2B5EF4-FFF2-40B4-BE49-F238E27FC236}">
                <a16:creationId xmlns:a16="http://schemas.microsoft.com/office/drawing/2014/main" id="{B6C5C5F0-C5B6-0C93-27D6-C73255BC6DBC}"/>
              </a:ext>
            </a:extLst>
          </p:cNvPr>
          <p:cNvSpPr txBox="1"/>
          <p:nvPr/>
        </p:nvSpPr>
        <p:spPr>
          <a:xfrm>
            <a:off x="1865226" y="4869160"/>
            <a:ext cx="8461548" cy="961289"/>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与一台设备的方法相比，将工作量分配给多个设备，延迟可以减少一半。</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p"/>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与现有方法相比，所提出的</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PAS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方法将延迟降低高达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19.6%</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2706626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实验结果</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latin typeface="微软雅黑" panose="020B0503020204020204" pitchFamily="34" charset="-122"/>
                <a:ea typeface="微软雅黑" panose="020B0503020204020204" pitchFamily="34" charset="-122"/>
              </a:rPr>
              <a:t>27</a:t>
            </a:fld>
            <a:endParaRPr lang="zh-CN"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699C4AC7-72FF-402D-848B-49FF7ED5197A}"/>
              </a:ext>
            </a:extLst>
          </p:cNvPr>
          <p:cNvSpPr txBox="1"/>
          <p:nvPr/>
        </p:nvSpPr>
        <p:spPr>
          <a:xfrm>
            <a:off x="369201" y="734684"/>
            <a:ext cx="9039167"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a:latin typeface="微软雅黑" panose="020B0503020204020204" pitchFamily="34" charset="-122"/>
                <a:ea typeface="微软雅黑" panose="020B0503020204020204" pitchFamily="34" charset="-122"/>
                <a:cs typeface="Times New Roman" panose="02020603050405020304" pitchFamily="18" charset="0"/>
              </a:rPr>
              <a:t>案例研究 </a:t>
            </a:r>
            <a:r>
              <a:rPr lang="en-US" altLang="zh-CN" sz="2800" b="1">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：图像分类</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3A8166F1-F86E-2C71-EE35-F8B237B3DB61}"/>
              </a:ext>
            </a:extLst>
          </p:cNvPr>
          <p:cNvPicPr>
            <a:picLocks noChangeAspect="1"/>
          </p:cNvPicPr>
          <p:nvPr/>
        </p:nvPicPr>
        <p:blipFill>
          <a:blip r:embed="rId3"/>
          <a:stretch>
            <a:fillRect/>
          </a:stretch>
        </p:blipFill>
        <p:spPr>
          <a:xfrm>
            <a:off x="1733405" y="1754107"/>
            <a:ext cx="8725190" cy="2924100"/>
          </a:xfrm>
          <a:prstGeom prst="rect">
            <a:avLst/>
          </a:prstGeom>
        </p:spPr>
      </p:pic>
      <p:sp>
        <p:nvSpPr>
          <p:cNvPr id="10" name="文本框 9">
            <a:extLst>
              <a:ext uri="{FF2B5EF4-FFF2-40B4-BE49-F238E27FC236}">
                <a16:creationId xmlns:a16="http://schemas.microsoft.com/office/drawing/2014/main" id="{DD4E8B42-B572-985B-972B-D57CBECAEC29}"/>
              </a:ext>
            </a:extLst>
          </p:cNvPr>
          <p:cNvSpPr txBox="1"/>
          <p:nvPr/>
        </p:nvSpPr>
        <p:spPr>
          <a:xfrm>
            <a:off x="3251684" y="5035076"/>
            <a:ext cx="5688632" cy="400110"/>
          </a:xfrm>
          <a:prstGeom prst="rect">
            <a:avLst/>
          </a:prstGeom>
          <a:noFill/>
        </p:spPr>
        <p:txBody>
          <a:bodyPr wrap="square">
            <a:spAutoFit/>
          </a:bodyPr>
          <a:lstStyle/>
          <a:p>
            <a:pPr marL="342900" indent="-342900">
              <a:buFont typeface="Wingdings" panose="05000000000000000000" pitchFamily="2" charset="2"/>
              <a:buChar char="p"/>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所提出的</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PAS</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方法可以将延迟降低高达</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29.2%</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1488488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平行四边形 39">
            <a:extLst>
              <a:ext uri="{FF2B5EF4-FFF2-40B4-BE49-F238E27FC236}">
                <a16:creationId xmlns:a16="http://schemas.microsoft.com/office/drawing/2014/main" id="{EE206AC7-4C8B-478F-BA32-0C0EB4310231}"/>
              </a:ext>
            </a:extLst>
          </p:cNvPr>
          <p:cNvSpPr/>
          <p:nvPr/>
        </p:nvSpPr>
        <p:spPr>
          <a:xfrm>
            <a:off x="3085" y="-9212"/>
            <a:ext cx="5962817" cy="6867212"/>
          </a:xfrm>
          <a:prstGeom prst="rect">
            <a:avLst/>
          </a:prstGeom>
          <a:solidFill>
            <a:srgbClr val="2247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nvGrpSpPr>
          <p:cNvPr id="36" name="组合 35">
            <a:extLst>
              <a:ext uri="{FF2B5EF4-FFF2-40B4-BE49-F238E27FC236}">
                <a16:creationId xmlns:a16="http://schemas.microsoft.com/office/drawing/2014/main" id="{12D762F2-A02C-4F88-B919-68A9768CA16A}"/>
              </a:ext>
            </a:extLst>
          </p:cNvPr>
          <p:cNvGrpSpPr/>
          <p:nvPr/>
        </p:nvGrpSpPr>
        <p:grpSpPr>
          <a:xfrm>
            <a:off x="1330571" y="1915674"/>
            <a:ext cx="2986403" cy="3017439"/>
            <a:chOff x="3327680" y="971340"/>
            <a:chExt cx="1234272" cy="1234273"/>
          </a:xfrm>
          <a:effectLst>
            <a:outerShdw blurRad="50800" dist="38100" dir="2700000" algn="tl" rotWithShape="0">
              <a:prstClr val="black">
                <a:alpha val="40000"/>
              </a:prstClr>
            </a:outerShdw>
          </a:effectLst>
        </p:grpSpPr>
        <p:sp>
          <p:nvSpPr>
            <p:cNvPr id="39" name="椭圆 38">
              <a:extLst>
                <a:ext uri="{FF2B5EF4-FFF2-40B4-BE49-F238E27FC236}">
                  <a16:creationId xmlns:a16="http://schemas.microsoft.com/office/drawing/2014/main" id="{75CFEB2F-32C6-4468-B9B5-B6F3C325E25A}"/>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0" name="椭圆 39">
              <a:extLst>
                <a:ext uri="{FF2B5EF4-FFF2-40B4-BE49-F238E27FC236}">
                  <a16:creationId xmlns:a16="http://schemas.microsoft.com/office/drawing/2014/main" id="{089E393F-483C-4207-8C73-9007B515E772}"/>
                </a:ext>
              </a:extLst>
            </p:cNvPr>
            <p:cNvSpPr/>
            <p:nvPr/>
          </p:nvSpPr>
          <p:spPr>
            <a:xfrm>
              <a:off x="3432350" y="1091083"/>
              <a:ext cx="1024932" cy="994787"/>
            </a:xfrm>
            <a:prstGeom prst="ellipse">
              <a:avLst/>
            </a:prstGeom>
            <a:solidFill>
              <a:srgbClr val="22477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30" name="矩形 29">
            <a:extLst>
              <a:ext uri="{FF2B5EF4-FFF2-40B4-BE49-F238E27FC236}">
                <a16:creationId xmlns:a16="http://schemas.microsoft.com/office/drawing/2014/main" id="{D6FB31EA-F03F-4AC2-84D8-2455E8598A9C}"/>
              </a:ext>
            </a:extLst>
          </p:cNvPr>
          <p:cNvSpPr/>
          <p:nvPr/>
        </p:nvSpPr>
        <p:spPr>
          <a:xfrm>
            <a:off x="1732768" y="2916562"/>
            <a:ext cx="2182008"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目  录</a:t>
            </a:r>
            <a:endParaRPr kumimoji="0" lang="zh-CN" altLang="en-US" sz="6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等线"/>
              <a:ea typeface="等线" panose="02010600030101010101" pitchFamily="2" charset="-122"/>
              <a:cs typeface="+mn-cs"/>
            </a:endParaRPr>
          </a:p>
        </p:txBody>
      </p:sp>
      <p:sp>
        <p:nvSpPr>
          <p:cNvPr id="2" name="灯片编号占位符 1">
            <a:extLst>
              <a:ext uri="{FF2B5EF4-FFF2-40B4-BE49-F238E27FC236}">
                <a16:creationId xmlns:a16="http://schemas.microsoft.com/office/drawing/2014/main" id="{6891AEAF-91A3-4B8B-A3AE-31D862BB5A6F}"/>
              </a:ext>
            </a:extLst>
          </p:cNvPr>
          <p:cNvSpPr>
            <a:spLocks noGrp="1"/>
          </p:cNvSpPr>
          <p:nvPr>
            <p:ph type="sldNum" sz="quarter" idx="12"/>
          </p:nvPr>
        </p:nvSpPr>
        <p:spPr/>
        <p:txBody>
          <a:bodyPr/>
          <a:lstStyle/>
          <a:p>
            <a:pPr>
              <a:defRPr/>
            </a:pPr>
            <a:fld id="{08395586-F03A-48D1-94DF-16B239DF4FB5}" type="slidenum">
              <a:rPr lang="en-US" altLang="zh-CN" smtClean="0"/>
              <a:t>28</a:t>
            </a:fld>
            <a:endParaRPr lang="zh-CN"/>
          </a:p>
        </p:txBody>
      </p:sp>
      <p:grpSp>
        <p:nvGrpSpPr>
          <p:cNvPr id="38" name="组合 37">
            <a:extLst>
              <a:ext uri="{FF2B5EF4-FFF2-40B4-BE49-F238E27FC236}">
                <a16:creationId xmlns:a16="http://schemas.microsoft.com/office/drawing/2014/main" id="{64695661-BD09-43BE-B6CC-34784E306878}"/>
              </a:ext>
            </a:extLst>
          </p:cNvPr>
          <p:cNvGrpSpPr/>
          <p:nvPr/>
        </p:nvGrpSpPr>
        <p:grpSpPr>
          <a:xfrm>
            <a:off x="5303913" y="548680"/>
            <a:ext cx="3711792" cy="1236504"/>
            <a:chOff x="3327680" y="971340"/>
            <a:chExt cx="4017451" cy="1338328"/>
          </a:xfrm>
        </p:grpSpPr>
        <p:grpSp>
          <p:nvGrpSpPr>
            <p:cNvPr id="41" name="组合 40">
              <a:extLst>
                <a:ext uri="{FF2B5EF4-FFF2-40B4-BE49-F238E27FC236}">
                  <a16:creationId xmlns:a16="http://schemas.microsoft.com/office/drawing/2014/main" id="{6F714FE6-E8A0-42C2-AA19-0F9F071A43B8}"/>
                </a:ext>
              </a:extLst>
            </p:cNvPr>
            <p:cNvGrpSpPr/>
            <p:nvPr/>
          </p:nvGrpSpPr>
          <p:grpSpPr>
            <a:xfrm>
              <a:off x="3327680" y="971340"/>
              <a:ext cx="1234272" cy="1234273"/>
              <a:chOff x="3327680" y="971340"/>
              <a:chExt cx="1234272" cy="1234273"/>
            </a:xfrm>
          </p:grpSpPr>
          <p:sp>
            <p:nvSpPr>
              <p:cNvPr id="44" name="椭圆 43">
                <a:extLst>
                  <a:ext uri="{FF2B5EF4-FFF2-40B4-BE49-F238E27FC236}">
                    <a16:creationId xmlns:a16="http://schemas.microsoft.com/office/drawing/2014/main" id="{5F2188D6-A93A-4570-B9A7-1BF117A7D99D}"/>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5" name="椭圆 44">
                <a:extLst>
                  <a:ext uri="{FF2B5EF4-FFF2-40B4-BE49-F238E27FC236}">
                    <a16:creationId xmlns:a16="http://schemas.microsoft.com/office/drawing/2014/main" id="{751F5857-29B6-44BA-815A-8B7618A4ADB6}"/>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42" name="矩形 41">
              <a:extLst>
                <a:ext uri="{FF2B5EF4-FFF2-40B4-BE49-F238E27FC236}">
                  <a16:creationId xmlns:a16="http://schemas.microsoft.com/office/drawing/2014/main" id="{4B5A5BE3-ACFB-4C30-AF57-509367DCD09A}"/>
                </a:ext>
              </a:extLst>
            </p:cNvPr>
            <p:cNvSpPr/>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43" name="矩形 42">
              <a:extLst>
                <a:ext uri="{FF2B5EF4-FFF2-40B4-BE49-F238E27FC236}">
                  <a16:creationId xmlns:a16="http://schemas.microsoft.com/office/drawing/2014/main" id="{87FEA4DD-82C3-4C40-9E11-E2DDB8E353B2}"/>
                </a:ext>
              </a:extLst>
            </p:cNvPr>
            <p:cNvSpPr/>
            <p:nvPr/>
          </p:nvSpPr>
          <p:spPr>
            <a:xfrm>
              <a:off x="4924449" y="1234532"/>
              <a:ext cx="2420682" cy="766179"/>
            </a:xfrm>
            <a:prstGeom prst="rect">
              <a:avLst/>
            </a:prstGeom>
          </p:spPr>
          <p:txBody>
            <a:bodyPr wrap="none">
              <a:spAutoFit/>
            </a:bodyPr>
            <a:lstStyle/>
            <a:p>
              <a:pPr lvl="0" rtl="0">
                <a:defRPr/>
              </a:pPr>
              <a:r>
                <a:rPr lang="zh-CN" altLang="en-US" sz="4000" b="1" kern="1200" dirty="0">
                  <a:latin typeface="微软雅黑" panose="020B0503020204020204" pitchFamily="34" charset="-122"/>
                  <a:ea typeface="微软雅黑" panose="020B0503020204020204" pitchFamily="34" charset="-122"/>
                </a:rPr>
                <a:t>背景介绍</a:t>
              </a:r>
            </a:p>
          </p:txBody>
        </p:sp>
      </p:grpSp>
      <p:grpSp>
        <p:nvGrpSpPr>
          <p:cNvPr id="46" name="组合 45">
            <a:extLst>
              <a:ext uri="{FF2B5EF4-FFF2-40B4-BE49-F238E27FC236}">
                <a16:creationId xmlns:a16="http://schemas.microsoft.com/office/drawing/2014/main" id="{C3124366-FEEB-4E2F-8901-72FD8CCC1617}"/>
              </a:ext>
            </a:extLst>
          </p:cNvPr>
          <p:cNvGrpSpPr/>
          <p:nvPr/>
        </p:nvGrpSpPr>
        <p:grpSpPr>
          <a:xfrm>
            <a:off x="5303910" y="1765344"/>
            <a:ext cx="3711790" cy="1236504"/>
            <a:chOff x="3327680" y="971340"/>
            <a:chExt cx="4017454" cy="1338328"/>
          </a:xfrm>
        </p:grpSpPr>
        <p:grpSp>
          <p:nvGrpSpPr>
            <p:cNvPr id="47" name="组合 46">
              <a:extLst>
                <a:ext uri="{FF2B5EF4-FFF2-40B4-BE49-F238E27FC236}">
                  <a16:creationId xmlns:a16="http://schemas.microsoft.com/office/drawing/2014/main" id="{B8702F7C-9D9C-4853-9D1F-FB0A69CCB84B}"/>
                </a:ext>
              </a:extLst>
            </p:cNvPr>
            <p:cNvGrpSpPr/>
            <p:nvPr/>
          </p:nvGrpSpPr>
          <p:grpSpPr>
            <a:xfrm>
              <a:off x="3327680" y="971340"/>
              <a:ext cx="1234272" cy="1234273"/>
              <a:chOff x="3327680" y="971340"/>
              <a:chExt cx="1234272" cy="1234273"/>
            </a:xfrm>
          </p:grpSpPr>
          <p:sp>
            <p:nvSpPr>
              <p:cNvPr id="50" name="椭圆 49">
                <a:extLst>
                  <a:ext uri="{FF2B5EF4-FFF2-40B4-BE49-F238E27FC236}">
                    <a16:creationId xmlns:a16="http://schemas.microsoft.com/office/drawing/2014/main" id="{0AA795CD-7DBD-4206-9A16-3A30D1DFB06D}"/>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1" name="椭圆 50">
                <a:extLst>
                  <a:ext uri="{FF2B5EF4-FFF2-40B4-BE49-F238E27FC236}">
                    <a16:creationId xmlns:a16="http://schemas.microsoft.com/office/drawing/2014/main" id="{99AABB7C-5C86-4EB3-BC0E-E82917CEFB3C}"/>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48" name="矩形 47">
              <a:extLst>
                <a:ext uri="{FF2B5EF4-FFF2-40B4-BE49-F238E27FC236}">
                  <a16:creationId xmlns:a16="http://schemas.microsoft.com/office/drawing/2014/main" id="{634A2573-5950-4E4B-921F-3F92D5C63BEF}"/>
                </a:ext>
              </a:extLst>
            </p:cNvPr>
            <p:cNvSpPr/>
            <p:nvPr/>
          </p:nvSpPr>
          <p:spPr>
            <a:xfrm>
              <a:off x="3694587" y="1234533"/>
              <a:ext cx="744085"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9" name="矩形 48">
              <a:extLst>
                <a:ext uri="{FF2B5EF4-FFF2-40B4-BE49-F238E27FC236}">
                  <a16:creationId xmlns:a16="http://schemas.microsoft.com/office/drawing/2014/main" id="{AE6732A7-51B6-4AE8-B704-6E11505C833C}"/>
                </a:ext>
              </a:extLst>
            </p:cNvPr>
            <p:cNvSpPr/>
            <p:nvPr/>
          </p:nvSpPr>
          <p:spPr>
            <a:xfrm>
              <a:off x="4924449" y="1234532"/>
              <a:ext cx="2420685" cy="766179"/>
            </a:xfrm>
            <a:prstGeom prst="rect">
              <a:avLst/>
            </a:prstGeom>
          </p:spPr>
          <p:txBody>
            <a:bodyPr wrap="none">
              <a:spAutoFit/>
            </a:bodyPr>
            <a:lstStyle/>
            <a:p>
              <a:pPr>
                <a:defRPr/>
              </a:pPr>
              <a:r>
                <a:rPr lang="zh-CN" altLang="en-US" sz="4000" b="1" kern="1200" dirty="0">
                  <a:solidFill>
                    <a:prstClr val="black"/>
                  </a:solidFill>
                  <a:latin typeface="微软雅黑" panose="020B0503020204020204" pitchFamily="34" charset="-122"/>
                  <a:ea typeface="微软雅黑" panose="020B0503020204020204" pitchFamily="34" charset="-122"/>
                </a:rPr>
                <a:t>问题表述</a:t>
              </a:r>
            </a:p>
          </p:txBody>
        </p:sp>
      </p:grpSp>
      <p:grpSp>
        <p:nvGrpSpPr>
          <p:cNvPr id="70" name="组合 69">
            <a:extLst>
              <a:ext uri="{FF2B5EF4-FFF2-40B4-BE49-F238E27FC236}">
                <a16:creationId xmlns:a16="http://schemas.microsoft.com/office/drawing/2014/main" id="{E3DDB30F-BE3B-4D30-A4E7-1400FFA4D67E}"/>
              </a:ext>
            </a:extLst>
          </p:cNvPr>
          <p:cNvGrpSpPr/>
          <p:nvPr/>
        </p:nvGrpSpPr>
        <p:grpSpPr>
          <a:xfrm>
            <a:off x="5303910" y="2982008"/>
            <a:ext cx="3711791" cy="1236504"/>
            <a:chOff x="3327680" y="971340"/>
            <a:chExt cx="4017452" cy="1338328"/>
          </a:xfrm>
        </p:grpSpPr>
        <p:grpSp>
          <p:nvGrpSpPr>
            <p:cNvPr id="71" name="组合 70">
              <a:extLst>
                <a:ext uri="{FF2B5EF4-FFF2-40B4-BE49-F238E27FC236}">
                  <a16:creationId xmlns:a16="http://schemas.microsoft.com/office/drawing/2014/main" id="{2F3C9EBF-DE16-4717-B2FC-92F1E7A21068}"/>
                </a:ext>
              </a:extLst>
            </p:cNvPr>
            <p:cNvGrpSpPr/>
            <p:nvPr/>
          </p:nvGrpSpPr>
          <p:grpSpPr>
            <a:xfrm>
              <a:off x="3327680" y="971340"/>
              <a:ext cx="1234272" cy="1234273"/>
              <a:chOff x="3327680" y="971340"/>
              <a:chExt cx="1234272" cy="1234273"/>
            </a:xfrm>
          </p:grpSpPr>
          <p:sp>
            <p:nvSpPr>
              <p:cNvPr id="74" name="椭圆 73">
                <a:extLst>
                  <a:ext uri="{FF2B5EF4-FFF2-40B4-BE49-F238E27FC236}">
                    <a16:creationId xmlns:a16="http://schemas.microsoft.com/office/drawing/2014/main" id="{001AEAA5-DC68-4D86-B770-ABBBBDEE1FDA}"/>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5" name="椭圆 74">
                <a:extLst>
                  <a:ext uri="{FF2B5EF4-FFF2-40B4-BE49-F238E27FC236}">
                    <a16:creationId xmlns:a16="http://schemas.microsoft.com/office/drawing/2014/main" id="{774C4F7F-D808-494D-815B-A48DAB7FDDAD}"/>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72" name="矩形 71">
              <a:extLst>
                <a:ext uri="{FF2B5EF4-FFF2-40B4-BE49-F238E27FC236}">
                  <a16:creationId xmlns:a16="http://schemas.microsoft.com/office/drawing/2014/main" id="{B25E0DD2-0878-4469-BE16-F333009834B4}"/>
                </a:ext>
              </a:extLst>
            </p:cNvPr>
            <p:cNvSpPr/>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3" name="矩形 72">
              <a:extLst>
                <a:ext uri="{FF2B5EF4-FFF2-40B4-BE49-F238E27FC236}">
                  <a16:creationId xmlns:a16="http://schemas.microsoft.com/office/drawing/2014/main" id="{0281ADF2-E5C1-4DE0-A014-6E14611A6A77}"/>
                </a:ext>
              </a:extLst>
            </p:cNvPr>
            <p:cNvSpPr/>
            <p:nvPr/>
          </p:nvSpPr>
          <p:spPr>
            <a:xfrm>
              <a:off x="4924449" y="1234532"/>
              <a:ext cx="2420683" cy="76617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解决方案</a:t>
              </a:r>
            </a:p>
          </p:txBody>
        </p:sp>
      </p:grpSp>
      <p:grpSp>
        <p:nvGrpSpPr>
          <p:cNvPr id="76" name="组合 75">
            <a:extLst>
              <a:ext uri="{FF2B5EF4-FFF2-40B4-BE49-F238E27FC236}">
                <a16:creationId xmlns:a16="http://schemas.microsoft.com/office/drawing/2014/main" id="{CCEDA5B6-86D4-4DB8-A1EA-C9B62E57D9D1}"/>
              </a:ext>
            </a:extLst>
          </p:cNvPr>
          <p:cNvGrpSpPr/>
          <p:nvPr/>
        </p:nvGrpSpPr>
        <p:grpSpPr>
          <a:xfrm>
            <a:off x="5303913" y="4198672"/>
            <a:ext cx="3711790" cy="1236504"/>
            <a:chOff x="3327680" y="971340"/>
            <a:chExt cx="4017452" cy="1338328"/>
          </a:xfrm>
        </p:grpSpPr>
        <p:grpSp>
          <p:nvGrpSpPr>
            <p:cNvPr id="77" name="组合 76">
              <a:extLst>
                <a:ext uri="{FF2B5EF4-FFF2-40B4-BE49-F238E27FC236}">
                  <a16:creationId xmlns:a16="http://schemas.microsoft.com/office/drawing/2014/main" id="{872A2A69-B245-4B79-AD60-1CF8923DE936}"/>
                </a:ext>
              </a:extLst>
            </p:cNvPr>
            <p:cNvGrpSpPr/>
            <p:nvPr/>
          </p:nvGrpSpPr>
          <p:grpSpPr>
            <a:xfrm>
              <a:off x="3327680" y="971340"/>
              <a:ext cx="1234272" cy="1234273"/>
              <a:chOff x="3327680" y="971340"/>
              <a:chExt cx="1234272" cy="1234273"/>
            </a:xfrm>
          </p:grpSpPr>
          <p:sp>
            <p:nvSpPr>
              <p:cNvPr id="80" name="椭圆 79">
                <a:extLst>
                  <a:ext uri="{FF2B5EF4-FFF2-40B4-BE49-F238E27FC236}">
                    <a16:creationId xmlns:a16="http://schemas.microsoft.com/office/drawing/2014/main" id="{BEA15C48-1BBD-4798-A40B-AC7DE80A36F1}"/>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1" name="椭圆 80">
                <a:extLst>
                  <a:ext uri="{FF2B5EF4-FFF2-40B4-BE49-F238E27FC236}">
                    <a16:creationId xmlns:a16="http://schemas.microsoft.com/office/drawing/2014/main" id="{A93F062E-2F13-4A14-9B28-BC952984B397}"/>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78" name="矩形 77">
              <a:extLst>
                <a:ext uri="{FF2B5EF4-FFF2-40B4-BE49-F238E27FC236}">
                  <a16:creationId xmlns:a16="http://schemas.microsoft.com/office/drawing/2014/main" id="{83841D02-9CBB-499D-B5E9-E1C8830E9FAA}"/>
                </a:ext>
              </a:extLst>
            </p:cNvPr>
            <p:cNvSpPr/>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9" name="矩形 78">
              <a:extLst>
                <a:ext uri="{FF2B5EF4-FFF2-40B4-BE49-F238E27FC236}">
                  <a16:creationId xmlns:a16="http://schemas.microsoft.com/office/drawing/2014/main" id="{DB69181D-58D7-4B99-8605-2E855E4A2497}"/>
                </a:ext>
              </a:extLst>
            </p:cNvPr>
            <p:cNvSpPr/>
            <p:nvPr/>
          </p:nvSpPr>
          <p:spPr>
            <a:xfrm>
              <a:off x="4924448" y="1234532"/>
              <a:ext cx="2420684" cy="76617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实验结果</a:t>
              </a:r>
            </a:p>
          </p:txBody>
        </p:sp>
      </p:grpSp>
      <p:grpSp>
        <p:nvGrpSpPr>
          <p:cNvPr id="82" name="组合 81">
            <a:extLst>
              <a:ext uri="{FF2B5EF4-FFF2-40B4-BE49-F238E27FC236}">
                <a16:creationId xmlns:a16="http://schemas.microsoft.com/office/drawing/2014/main" id="{C8B6718B-0302-4E87-B9CA-5799B77C4B4B}"/>
              </a:ext>
            </a:extLst>
          </p:cNvPr>
          <p:cNvGrpSpPr/>
          <p:nvPr/>
        </p:nvGrpSpPr>
        <p:grpSpPr>
          <a:xfrm>
            <a:off x="5303910" y="5415337"/>
            <a:ext cx="2685869" cy="1236504"/>
            <a:chOff x="3327680" y="971340"/>
            <a:chExt cx="2907045" cy="1338328"/>
          </a:xfrm>
        </p:grpSpPr>
        <p:grpSp>
          <p:nvGrpSpPr>
            <p:cNvPr id="83" name="组合 82">
              <a:extLst>
                <a:ext uri="{FF2B5EF4-FFF2-40B4-BE49-F238E27FC236}">
                  <a16:creationId xmlns:a16="http://schemas.microsoft.com/office/drawing/2014/main" id="{7AAD3A01-3264-4D38-A48A-EFB3CA63ADE4}"/>
                </a:ext>
              </a:extLst>
            </p:cNvPr>
            <p:cNvGrpSpPr/>
            <p:nvPr/>
          </p:nvGrpSpPr>
          <p:grpSpPr>
            <a:xfrm>
              <a:off x="3327680" y="971340"/>
              <a:ext cx="1234272" cy="1234273"/>
              <a:chOff x="3327680" y="971340"/>
              <a:chExt cx="1234272" cy="1234273"/>
            </a:xfrm>
          </p:grpSpPr>
          <p:sp>
            <p:nvSpPr>
              <p:cNvPr id="86" name="椭圆 85">
                <a:extLst>
                  <a:ext uri="{FF2B5EF4-FFF2-40B4-BE49-F238E27FC236}">
                    <a16:creationId xmlns:a16="http://schemas.microsoft.com/office/drawing/2014/main" id="{377C6F4D-5951-43F9-AAD9-83F221C040F5}"/>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7" name="椭圆 86">
                <a:extLst>
                  <a:ext uri="{FF2B5EF4-FFF2-40B4-BE49-F238E27FC236}">
                    <a16:creationId xmlns:a16="http://schemas.microsoft.com/office/drawing/2014/main" id="{A2982C64-F5FC-4E0D-9EE4-0ABC102E6A56}"/>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84" name="矩形 83">
              <a:extLst>
                <a:ext uri="{FF2B5EF4-FFF2-40B4-BE49-F238E27FC236}">
                  <a16:creationId xmlns:a16="http://schemas.microsoft.com/office/drawing/2014/main" id="{B045FA7D-3CAC-43AB-AE5A-DBD78EDF3145}"/>
                </a:ext>
              </a:extLst>
            </p:cNvPr>
            <p:cNvSpPr/>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5" name="矩形 84">
              <a:extLst>
                <a:ext uri="{FF2B5EF4-FFF2-40B4-BE49-F238E27FC236}">
                  <a16:creationId xmlns:a16="http://schemas.microsoft.com/office/drawing/2014/main" id="{101CF134-3563-4DBE-9CEA-2AE620931B0C}"/>
                </a:ext>
              </a:extLst>
            </p:cNvPr>
            <p:cNvSpPr/>
            <p:nvPr/>
          </p:nvSpPr>
          <p:spPr>
            <a:xfrm>
              <a:off x="4924447" y="1234532"/>
              <a:ext cx="1310278" cy="76617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总结</a:t>
              </a:r>
            </a:p>
          </p:txBody>
        </p:sp>
      </p:grpSp>
    </p:spTree>
    <p:extLst>
      <p:ext uri="{BB962C8B-B14F-4D97-AF65-F5344CB8AC3E}">
        <p14:creationId xmlns:p14="http://schemas.microsoft.com/office/powerpoint/2010/main" val="176582290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总结</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t>29</a:t>
            </a:fld>
            <a:endParaRPr lang="zh-CN"/>
          </a:p>
        </p:txBody>
      </p:sp>
      <p:sp>
        <p:nvSpPr>
          <p:cNvPr id="7" name="文本框 6">
            <a:extLst>
              <a:ext uri="{FF2B5EF4-FFF2-40B4-BE49-F238E27FC236}">
                <a16:creationId xmlns:a16="http://schemas.microsoft.com/office/drawing/2014/main" id="{9BAA3C44-55CD-4B6A-962D-892B02BF7E13}"/>
              </a:ext>
            </a:extLst>
          </p:cNvPr>
          <p:cNvSpPr txBox="1"/>
          <p:nvPr/>
        </p:nvSpPr>
        <p:spPr>
          <a:xfrm>
            <a:off x="315765" y="973764"/>
            <a:ext cx="1675780"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结论</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a:extLst>
              <a:ext uri="{FF2B5EF4-FFF2-40B4-BE49-F238E27FC236}">
                <a16:creationId xmlns:a16="http://schemas.microsoft.com/office/drawing/2014/main" id="{41D77AED-DB49-473D-80BA-A3FA06771CA9}"/>
              </a:ext>
            </a:extLst>
          </p:cNvPr>
          <p:cNvSpPr/>
          <p:nvPr/>
        </p:nvSpPr>
        <p:spPr>
          <a:xfrm>
            <a:off x="911424" y="1772816"/>
            <a:ext cx="9577064" cy="2120902"/>
          </a:xfrm>
          <a:prstGeom prst="rect">
            <a:avLst/>
          </a:prstGeom>
        </p:spPr>
        <p:txBody>
          <a:bodyPr wrap="square">
            <a:spAutoFit/>
          </a:bodyPr>
          <a:lstStyle/>
          <a:p>
            <a:pPr marL="285750" indent="-285750" algn="just" fontAlgn="base">
              <a:lnSpc>
                <a:spcPct val="150000"/>
              </a:lnSpc>
              <a:spcBef>
                <a:spcPct val="0"/>
              </a:spcBef>
              <a:spcAft>
                <a:spcPct val="0"/>
              </a:spcAft>
              <a:buFont typeface="Wingdings" panose="05000000000000000000" pitchFamily="2" charset="2"/>
              <a:buChar char="p"/>
              <a:defRPr/>
            </a:pPr>
            <a:r>
              <a:rPr lang="zh-CN" altLang="en-US" b="1" dirty="0">
                <a:latin typeface="微软雅黑" panose="020B0503020204020204" pitchFamily="34" charset="-122"/>
                <a:ea typeface="微软雅黑" panose="020B0503020204020204" pitchFamily="34" charset="-122"/>
              </a:rPr>
              <a:t>本文研究了无固定通信时间和任意可分割工作量的</a:t>
            </a:r>
            <a:r>
              <a:rPr lang="en-US" altLang="zh-CN" b="1" dirty="0">
                <a:latin typeface="微软雅黑" panose="020B0503020204020204" pitchFamily="34" charset="-122"/>
                <a:ea typeface="微软雅黑" panose="020B0503020204020204" pitchFamily="34" charset="-122"/>
              </a:rPr>
              <a:t>MLCCS</a:t>
            </a:r>
            <a:r>
              <a:rPr lang="zh-CN" altLang="en-US" b="1" dirty="0">
                <a:latin typeface="微软雅黑" panose="020B0503020204020204" pitchFamily="34" charset="-122"/>
                <a:ea typeface="微软雅黑" panose="020B0503020204020204" pitchFamily="34" charset="-122"/>
              </a:rPr>
              <a:t>问题，证明了该问题是</a:t>
            </a:r>
            <a:r>
              <a:rPr lang="en-US" altLang="zh-CN" b="1" dirty="0">
                <a:latin typeface="微软雅黑" panose="020B0503020204020204" pitchFamily="34" charset="-122"/>
                <a:ea typeface="微软雅黑" panose="020B0503020204020204" pitchFamily="34" charset="-122"/>
              </a:rPr>
              <a:t>NP-hard</a:t>
            </a:r>
            <a:r>
              <a:rPr lang="zh-CN" altLang="en-US" b="1" dirty="0">
                <a:latin typeface="微软雅黑" panose="020B0503020204020204" pitchFamily="34" charset="-122"/>
                <a:ea typeface="微软雅黑" panose="020B0503020204020204" pitchFamily="34" charset="-122"/>
              </a:rPr>
              <a:t>。为了减少时延，提出了一种基于金字塔的计算模型，该模型考虑了通信和计算的时延，近似比为</a:t>
            </a:r>
            <a:r>
              <a:rPr lang="en-US" altLang="zh-CN" b="1" dirty="0">
                <a:latin typeface="微软雅黑" panose="020B0503020204020204" pitchFamily="34" charset="-122"/>
                <a:ea typeface="微软雅黑" panose="020B0503020204020204" pitchFamily="34" charset="-122"/>
              </a:rPr>
              <a:t>1+</a:t>
            </a:r>
            <a:r>
              <a:rPr lang="el-GR" altLang="zh-CN" sz="1800" b="1" i="0" dirty="0">
                <a:effectLst/>
                <a:latin typeface="微软雅黑" panose="020B0503020204020204" pitchFamily="34" charset="-122"/>
                <a:ea typeface="微软雅黑" panose="020B0503020204020204" pitchFamily="34" charset="-122"/>
              </a:rPr>
              <a:t>δ </a:t>
            </a:r>
            <a:r>
              <a:rPr lang="zh-CN" altLang="en-US" b="1" dirty="0">
                <a:latin typeface="微软雅黑" panose="020B0503020204020204" pitchFamily="34" charset="-122"/>
                <a:ea typeface="微软雅黑" panose="020B0503020204020204" pitchFamily="34" charset="-122"/>
              </a:rPr>
              <a:t>。研究了该模型下的最优调度顺序和工作量分配方案。此外，当工作量不能任意分割时，提出了一种比例不超过</a:t>
            </a:r>
            <a:r>
              <a:rPr lang="en-US" altLang="zh-CN" b="1" dirty="0">
                <a:latin typeface="微软雅黑" panose="020B0503020204020204" pitchFamily="34" charset="-122"/>
                <a:ea typeface="微软雅黑" panose="020B0503020204020204" pitchFamily="34" charset="-122"/>
              </a:rPr>
              <a:t>2·(1+</a:t>
            </a:r>
            <a:r>
              <a:rPr lang="el-GR" altLang="zh-CN" sz="1800" b="1" i="0" dirty="0">
                <a:effectLst/>
                <a:latin typeface="微软雅黑" panose="020B0503020204020204" pitchFamily="34" charset="-122"/>
                <a:ea typeface="微软雅黑" panose="020B0503020204020204" pitchFamily="34" charset="-122"/>
              </a:rPr>
              <a:t>δ</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的近似算法。仿真和实验结果表明，该方法在实际应用中可将时延降低</a:t>
            </a:r>
            <a:r>
              <a:rPr lang="en-US" altLang="zh-CN" b="1" dirty="0">
                <a:latin typeface="微软雅黑" panose="020B0503020204020204" pitchFamily="34" charset="-122"/>
                <a:ea typeface="微软雅黑" panose="020B0503020204020204" pitchFamily="34" charset="-122"/>
              </a:rPr>
              <a:t>29.2%</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59C06A18-9D30-920F-A6B7-F064FC633989}"/>
              </a:ext>
            </a:extLst>
          </p:cNvPr>
          <p:cNvSpPr txBox="1"/>
          <p:nvPr/>
        </p:nvSpPr>
        <p:spPr>
          <a:xfrm>
            <a:off x="349250" y="4249418"/>
            <a:ext cx="1675780"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思考</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646FB783-C6C1-7D0D-EFBF-6ECA038C9B75}"/>
              </a:ext>
            </a:extLst>
          </p:cNvPr>
          <p:cNvSpPr/>
          <p:nvPr/>
        </p:nvSpPr>
        <p:spPr>
          <a:xfrm>
            <a:off x="919659" y="5013176"/>
            <a:ext cx="9577064" cy="874407"/>
          </a:xfrm>
          <a:prstGeom prst="rect">
            <a:avLst/>
          </a:prstGeom>
        </p:spPr>
        <p:txBody>
          <a:bodyPr wrap="square">
            <a:spAutoFit/>
          </a:bodyPr>
          <a:lstStyle/>
          <a:p>
            <a:pPr marL="285750" indent="-285750" algn="just" fontAlgn="base">
              <a:lnSpc>
                <a:spcPct val="150000"/>
              </a:lnSpc>
              <a:spcBef>
                <a:spcPct val="0"/>
              </a:spcBef>
              <a:spcAft>
                <a:spcPct val="0"/>
              </a:spcAft>
              <a:buFont typeface="Wingdings" panose="05000000000000000000" pitchFamily="2" charset="2"/>
              <a:buChar char="p"/>
              <a:defRPr/>
            </a:pPr>
            <a:r>
              <a:rPr lang="zh-CN" altLang="en-US" b="1" dirty="0">
                <a:latin typeface="微软雅黑" panose="020B0503020204020204" pitchFamily="34" charset="-122"/>
                <a:ea typeface="微软雅黑" panose="020B0503020204020204" pitchFamily="34" charset="-122"/>
              </a:rPr>
              <a:t>实际中如何进行任务的分割？</a:t>
            </a:r>
            <a:endParaRPr lang="en-US" altLang="zh-CN" b="1" dirty="0">
              <a:latin typeface="微软雅黑" panose="020B0503020204020204" pitchFamily="34" charset="-122"/>
              <a:ea typeface="微软雅黑" panose="020B0503020204020204" pitchFamily="34" charset="-122"/>
            </a:endParaRPr>
          </a:p>
          <a:p>
            <a:pPr marL="285750" indent="-285750" algn="just" fontAlgn="base">
              <a:lnSpc>
                <a:spcPct val="150000"/>
              </a:lnSpc>
              <a:spcBef>
                <a:spcPct val="0"/>
              </a:spcBef>
              <a:spcAft>
                <a:spcPct val="0"/>
              </a:spcAft>
              <a:buFont typeface="Wingdings" panose="05000000000000000000" pitchFamily="2" charset="2"/>
              <a:buChar char="p"/>
              <a:defRPr/>
            </a:pPr>
            <a:r>
              <a:rPr lang="zh-CN" altLang="en-US" b="1" dirty="0">
                <a:latin typeface="微软雅黑" panose="020B0503020204020204" pitchFamily="34" charset="-122"/>
                <a:ea typeface="微软雅黑" panose="020B0503020204020204" pitchFamily="34" charset="-122"/>
              </a:rPr>
              <a:t>星算网络</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52096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背景介绍</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latin typeface="微软雅黑" panose="020B0503020204020204" pitchFamily="34" charset="-122"/>
                <a:ea typeface="微软雅黑" panose="020B0503020204020204" pitchFamily="34" charset="-122"/>
              </a:rPr>
              <a:t>3</a:t>
            </a:fld>
            <a:endParaRPr lang="zh-CN"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699C4AC7-72FF-402D-848B-49FF7ED5197A}"/>
              </a:ext>
            </a:extLst>
          </p:cNvPr>
          <p:cNvSpPr txBox="1"/>
          <p:nvPr/>
        </p:nvSpPr>
        <p:spPr>
          <a:xfrm>
            <a:off x="369201" y="734684"/>
            <a:ext cx="11101589"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研究背景</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C9F6B13A-A852-7326-5629-A01EBE6B05DF}"/>
              </a:ext>
            </a:extLst>
          </p:cNvPr>
          <p:cNvSpPr txBox="1"/>
          <p:nvPr/>
        </p:nvSpPr>
        <p:spPr>
          <a:xfrm>
            <a:off x="813479" y="2384527"/>
            <a:ext cx="2471735" cy="928654"/>
          </a:xfrm>
          <a:prstGeom prst="rect">
            <a:avLst/>
          </a:prstGeom>
          <a:noFill/>
          <a:ln w="28575">
            <a:prstDash val="dash"/>
          </a:ln>
        </p:spPr>
        <p:style>
          <a:lnRef idx="2">
            <a:schemeClr val="accent5"/>
          </a:lnRef>
          <a:fillRef idx="1">
            <a:schemeClr val="lt1"/>
          </a:fillRef>
          <a:effectRef idx="0">
            <a:schemeClr val="accent5"/>
          </a:effectRef>
          <a:fontRef idx="minor">
            <a:schemeClr val="dk1"/>
          </a:fontRef>
        </p:style>
        <p:txBody>
          <a:bodyPr rtlCol="0" anchor="ctr"/>
          <a:lstStyle>
            <a:defPPr>
              <a:defRPr lang="en-US"/>
            </a:defPPr>
            <a:lvl1pPr algn="ct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b="1" dirty="0">
                <a:latin typeface="微软雅黑" panose="020B0503020204020204" pitchFamily="34" charset="-122"/>
                <a:ea typeface="微软雅黑" panose="020B0503020204020204" pitchFamily="34" charset="-122"/>
              </a:rPr>
              <a:t>新兴应用低时延需求</a:t>
            </a:r>
          </a:p>
        </p:txBody>
      </p:sp>
      <p:sp>
        <p:nvSpPr>
          <p:cNvPr id="9" name="文本框 8">
            <a:extLst>
              <a:ext uri="{FF2B5EF4-FFF2-40B4-BE49-F238E27FC236}">
                <a16:creationId xmlns:a16="http://schemas.microsoft.com/office/drawing/2014/main" id="{7E8CFF18-1696-D127-A9E3-821960FE8424}"/>
              </a:ext>
            </a:extLst>
          </p:cNvPr>
          <p:cNvSpPr txBox="1"/>
          <p:nvPr/>
        </p:nvSpPr>
        <p:spPr>
          <a:xfrm>
            <a:off x="813479" y="4332435"/>
            <a:ext cx="2471735" cy="928654"/>
          </a:xfrm>
          <a:prstGeom prst="rect">
            <a:avLst/>
          </a:prstGeom>
          <a:noFill/>
          <a:ln w="28575">
            <a:prstDash val="dash"/>
          </a:ln>
        </p:spPr>
        <p:style>
          <a:lnRef idx="2">
            <a:schemeClr val="accent5"/>
          </a:lnRef>
          <a:fillRef idx="1">
            <a:schemeClr val="lt1"/>
          </a:fillRef>
          <a:effectRef idx="0">
            <a:schemeClr val="accent5"/>
          </a:effectRef>
          <a:fontRef idx="minor">
            <a:schemeClr val="dk1"/>
          </a:fontRef>
        </p:style>
        <p:txBody>
          <a:bodyPr rtlCol="0" anchor="ct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b="1" dirty="0">
                <a:latin typeface="微软雅黑" panose="020B0503020204020204" pitchFamily="34" charset="-122"/>
                <a:ea typeface="微软雅黑" panose="020B0503020204020204" pitchFamily="34" charset="-122"/>
              </a:rPr>
              <a:t>丰富资源未充分利用</a:t>
            </a:r>
          </a:p>
        </p:txBody>
      </p:sp>
      <p:sp>
        <p:nvSpPr>
          <p:cNvPr id="10" name="矩形 9">
            <a:extLst>
              <a:ext uri="{FF2B5EF4-FFF2-40B4-BE49-F238E27FC236}">
                <a16:creationId xmlns:a16="http://schemas.microsoft.com/office/drawing/2014/main" id="{184D9B01-AD57-C055-3B84-2EB034806067}"/>
              </a:ext>
            </a:extLst>
          </p:cNvPr>
          <p:cNvSpPr/>
          <p:nvPr/>
        </p:nvSpPr>
        <p:spPr>
          <a:xfrm>
            <a:off x="4012085" y="2385304"/>
            <a:ext cx="1357044" cy="927877"/>
          </a:xfrm>
          <a:prstGeom prst="rect">
            <a:avLst/>
          </a:prstGeom>
          <a:noFill/>
          <a:ln w="28575">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边缘计算</a:t>
            </a:r>
            <a:endParaRPr lang="en-US" altLang="zh-CN" b="1"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F9CD77DC-23ED-1C5B-44A9-A0C228394E00}"/>
              </a:ext>
            </a:extLst>
          </p:cNvPr>
          <p:cNvSpPr/>
          <p:nvPr/>
        </p:nvSpPr>
        <p:spPr>
          <a:xfrm>
            <a:off x="6096000" y="2384527"/>
            <a:ext cx="2016224" cy="2876562"/>
          </a:xfrm>
          <a:prstGeom prst="rect">
            <a:avLst/>
          </a:prstGeom>
          <a:noFill/>
          <a:ln w="28575">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分布式边缘计算</a:t>
            </a:r>
            <a:endParaRPr lang="en-US" altLang="zh-CN" b="1" dirty="0">
              <a:latin typeface="微软雅黑" panose="020B0503020204020204" pitchFamily="34" charset="-122"/>
              <a:ea typeface="微软雅黑" panose="020B0503020204020204" pitchFamily="34" charset="-122"/>
            </a:endParaRPr>
          </a:p>
          <a:p>
            <a:pPr algn="ctr"/>
            <a:r>
              <a:rPr lang="en-US" altLang="zh-CN" b="1" dirty="0">
                <a:latin typeface="微软雅黑" panose="020B0503020204020204" pitchFamily="34" charset="-122"/>
                <a:ea typeface="微软雅黑" panose="020B0503020204020204" pitchFamily="34" charset="-122"/>
              </a:rPr>
              <a:t>(DEC)</a:t>
            </a:r>
            <a:endParaRPr lang="zh-CN" altLang="en-US" b="1"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1185C171-08DE-88CF-6CC9-50A23947363C}"/>
              </a:ext>
            </a:extLst>
          </p:cNvPr>
          <p:cNvSpPr txBox="1"/>
          <p:nvPr/>
        </p:nvSpPr>
        <p:spPr>
          <a:xfrm>
            <a:off x="8839096" y="3361104"/>
            <a:ext cx="2510695" cy="927877"/>
          </a:xfrm>
          <a:prstGeom prst="rect">
            <a:avLst/>
          </a:prstGeom>
          <a:noFill/>
          <a:ln w="28575">
            <a:prstDash val="dash"/>
          </a:ln>
        </p:spPr>
        <p:style>
          <a:lnRef idx="2">
            <a:schemeClr val="accent5"/>
          </a:lnRef>
          <a:fillRef idx="1">
            <a:schemeClr val="lt1"/>
          </a:fillRef>
          <a:effectRef idx="0">
            <a:schemeClr val="accent5"/>
          </a:effectRef>
          <a:fontRef idx="minor">
            <a:schemeClr val="dk1"/>
          </a:fontRef>
        </p:style>
        <p:txBody>
          <a:bodyPr rtlCol="0" anchor="ct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b="1" dirty="0">
                <a:latin typeface="微软雅黑" panose="020B0503020204020204" pitchFamily="34" charset="-122"/>
                <a:ea typeface="微软雅黑" panose="020B0503020204020204" pitchFamily="34" charset="-122"/>
              </a:rPr>
              <a:t>同时考虑计算分配和通信调度</a:t>
            </a:r>
          </a:p>
        </p:txBody>
      </p:sp>
      <p:sp>
        <p:nvSpPr>
          <p:cNvPr id="22" name="矩形 21">
            <a:extLst>
              <a:ext uri="{FF2B5EF4-FFF2-40B4-BE49-F238E27FC236}">
                <a16:creationId xmlns:a16="http://schemas.microsoft.com/office/drawing/2014/main" id="{17521FC5-46C8-49D4-850E-996C3C01A364}"/>
              </a:ext>
            </a:extLst>
          </p:cNvPr>
          <p:cNvSpPr/>
          <p:nvPr/>
        </p:nvSpPr>
        <p:spPr>
          <a:xfrm>
            <a:off x="4012085" y="4333212"/>
            <a:ext cx="1357044" cy="927877"/>
          </a:xfrm>
          <a:prstGeom prst="rect">
            <a:avLst/>
          </a:prstGeom>
          <a:noFill/>
          <a:ln w="28575">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并行计算</a:t>
            </a:r>
          </a:p>
        </p:txBody>
      </p:sp>
      <p:sp>
        <p:nvSpPr>
          <p:cNvPr id="23" name="箭头: 右 22">
            <a:extLst>
              <a:ext uri="{FF2B5EF4-FFF2-40B4-BE49-F238E27FC236}">
                <a16:creationId xmlns:a16="http://schemas.microsoft.com/office/drawing/2014/main" id="{21E5D5D2-2B2D-9242-6EFE-EDBA007BAD52}"/>
              </a:ext>
            </a:extLst>
          </p:cNvPr>
          <p:cNvSpPr/>
          <p:nvPr/>
        </p:nvSpPr>
        <p:spPr>
          <a:xfrm>
            <a:off x="3461555" y="2716567"/>
            <a:ext cx="374188" cy="264573"/>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25" name="箭头: 右 24">
            <a:extLst>
              <a:ext uri="{FF2B5EF4-FFF2-40B4-BE49-F238E27FC236}">
                <a16:creationId xmlns:a16="http://schemas.microsoft.com/office/drawing/2014/main" id="{18701408-982D-F6A7-53F1-9CEEB4D8AC87}"/>
              </a:ext>
            </a:extLst>
          </p:cNvPr>
          <p:cNvSpPr/>
          <p:nvPr/>
        </p:nvSpPr>
        <p:spPr>
          <a:xfrm>
            <a:off x="3461555" y="4664475"/>
            <a:ext cx="374188" cy="264573"/>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26" name="箭头: 右 25">
            <a:extLst>
              <a:ext uri="{FF2B5EF4-FFF2-40B4-BE49-F238E27FC236}">
                <a16:creationId xmlns:a16="http://schemas.microsoft.com/office/drawing/2014/main" id="{71D7FCFA-95C1-A81A-235A-6BA5E46732F6}"/>
              </a:ext>
            </a:extLst>
          </p:cNvPr>
          <p:cNvSpPr/>
          <p:nvPr/>
        </p:nvSpPr>
        <p:spPr>
          <a:xfrm>
            <a:off x="5558608" y="2716567"/>
            <a:ext cx="374188" cy="264573"/>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27" name="箭头: 右 26">
            <a:extLst>
              <a:ext uri="{FF2B5EF4-FFF2-40B4-BE49-F238E27FC236}">
                <a16:creationId xmlns:a16="http://schemas.microsoft.com/office/drawing/2014/main" id="{43F13B81-C3D6-25A1-9D00-395C62600298}"/>
              </a:ext>
            </a:extLst>
          </p:cNvPr>
          <p:cNvSpPr/>
          <p:nvPr/>
        </p:nvSpPr>
        <p:spPr>
          <a:xfrm>
            <a:off x="5548144" y="4664474"/>
            <a:ext cx="374188" cy="264573"/>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28" name="箭头: 右 27">
            <a:extLst>
              <a:ext uri="{FF2B5EF4-FFF2-40B4-BE49-F238E27FC236}">
                <a16:creationId xmlns:a16="http://schemas.microsoft.com/office/drawing/2014/main" id="{71ADD1DC-74D3-7D2B-6E1D-0C8C99FC16C7}"/>
              </a:ext>
            </a:extLst>
          </p:cNvPr>
          <p:cNvSpPr/>
          <p:nvPr/>
        </p:nvSpPr>
        <p:spPr>
          <a:xfrm>
            <a:off x="8305793" y="3690520"/>
            <a:ext cx="374188" cy="264573"/>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29" name="箭头: 右 28">
            <a:extLst>
              <a:ext uri="{FF2B5EF4-FFF2-40B4-BE49-F238E27FC236}">
                <a16:creationId xmlns:a16="http://schemas.microsoft.com/office/drawing/2014/main" id="{E3F4852B-B04F-AF77-0246-27085A4407BD}"/>
              </a:ext>
            </a:extLst>
          </p:cNvPr>
          <p:cNvSpPr/>
          <p:nvPr/>
        </p:nvSpPr>
        <p:spPr>
          <a:xfrm>
            <a:off x="11568608" y="3690520"/>
            <a:ext cx="374188" cy="264573"/>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138587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t>30</a:t>
            </a:fld>
            <a:endParaRPr lang="zh-CN"/>
          </a:p>
        </p:txBody>
      </p:sp>
      <p:sp>
        <p:nvSpPr>
          <p:cNvPr id="7" name="Title 1">
            <a:extLst>
              <a:ext uri="{FF2B5EF4-FFF2-40B4-BE49-F238E27FC236}">
                <a16:creationId xmlns:a16="http://schemas.microsoft.com/office/drawing/2014/main" id="{38FF7CC2-379E-457F-B1D9-6812716102B0}"/>
              </a:ext>
            </a:extLst>
          </p:cNvPr>
          <p:cNvSpPr txBox="1">
            <a:spLocks/>
          </p:cNvSpPr>
          <p:nvPr/>
        </p:nvSpPr>
        <p:spPr>
          <a:xfrm>
            <a:off x="3719736" y="2570793"/>
            <a:ext cx="5005288" cy="1501516"/>
          </a:xfrm>
          <a:prstGeom prst="rect">
            <a:avLst/>
          </a:prstGeom>
        </p:spPr>
        <p:txBody>
          <a:bodyPr/>
          <a:lstStyle>
            <a:lvl1pPr algn="l" defTabSz="914400">
              <a:lnSpc>
                <a:spcPct val="90000"/>
              </a:lnSpc>
              <a:spcBef>
                <a:spcPts val="0"/>
              </a:spcBef>
              <a:buNone/>
              <a:defRPr sz="4400">
                <a:solidFill>
                  <a:schemeClr val="tx1"/>
                </a:solidFill>
                <a:latin typeface="+mj-lt"/>
                <a:ea typeface="+mj-ea"/>
                <a:cs typeface="+mj-cs"/>
              </a:defRPr>
            </a:lvl1pPr>
          </a:lstStyle>
          <a:p>
            <a:r>
              <a:rPr lang="en-US" sz="9600" b="1" dirty="0">
                <a:latin typeface="Times New Roman" panose="02020603050405020304" pitchFamily="18" charset="0"/>
                <a:cs typeface="Times New Roman" panose="02020603050405020304" pitchFamily="18" charset="0"/>
              </a:rPr>
              <a:t>Thank</a:t>
            </a:r>
            <a:r>
              <a:rPr lang="en-US" altLang="zh-CN" sz="9600" b="1" dirty="0">
                <a:latin typeface="Times New Roman" panose="02020603050405020304" pitchFamily="18" charset="0"/>
                <a:cs typeface="Times New Roman" panose="02020603050405020304" pitchFamily="18" charset="0"/>
              </a:rPr>
              <a:t>s!</a:t>
            </a:r>
            <a:endParaRPr lang="en-US" sz="9600" b="1"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0322D720-2976-409A-AD8F-B09B74001596}"/>
              </a:ext>
            </a:extLst>
          </p:cNvPr>
          <p:cNvSpPr txBox="1">
            <a:spLocks/>
          </p:cNvSpPr>
          <p:nvPr/>
        </p:nvSpPr>
        <p:spPr>
          <a:xfrm>
            <a:off x="4985298" y="4077072"/>
            <a:ext cx="2221404" cy="984458"/>
          </a:xfrm>
          <a:prstGeom prst="rect">
            <a:avLst/>
          </a:prstGeom>
        </p:spPr>
        <p:txBody>
          <a:bodyPr/>
          <a:lstStyle>
            <a:lvl1pPr algn="l" defTabSz="914400">
              <a:lnSpc>
                <a:spcPct val="90000"/>
              </a:lnSpc>
              <a:spcBef>
                <a:spcPts val="0"/>
              </a:spcBef>
              <a:buNone/>
              <a:defRPr sz="4400">
                <a:solidFill>
                  <a:schemeClr val="tx1"/>
                </a:solidFill>
                <a:latin typeface="+mj-lt"/>
                <a:ea typeface="+mj-ea"/>
                <a:cs typeface="+mj-cs"/>
              </a:defRPr>
            </a:lvl1pPr>
          </a:lstStyle>
          <a:p>
            <a:r>
              <a:rPr lang="en-US" sz="60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Q&amp;A</a:t>
            </a:r>
          </a:p>
        </p:txBody>
      </p:sp>
    </p:spTree>
    <p:extLst>
      <p:ext uri="{BB962C8B-B14F-4D97-AF65-F5344CB8AC3E}">
        <p14:creationId xmlns:p14="http://schemas.microsoft.com/office/powerpoint/2010/main" val="203814902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背景介绍</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latin typeface="微软雅黑" panose="020B0503020204020204" pitchFamily="34" charset="-122"/>
                <a:ea typeface="微软雅黑" panose="020B0503020204020204" pitchFamily="34" charset="-122"/>
              </a:rPr>
              <a:t>4</a:t>
            </a:fld>
            <a:endParaRPr lang="zh-CN"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699C4AC7-72FF-402D-848B-49FF7ED5197A}"/>
              </a:ext>
            </a:extLst>
          </p:cNvPr>
          <p:cNvSpPr txBox="1"/>
          <p:nvPr/>
        </p:nvSpPr>
        <p:spPr>
          <a:xfrm>
            <a:off x="369201" y="734684"/>
            <a:ext cx="2342423"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研究背景</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F9CD77DC-23ED-1C5B-44A9-A0C228394E00}"/>
              </a:ext>
            </a:extLst>
          </p:cNvPr>
          <p:cNvSpPr/>
          <p:nvPr/>
        </p:nvSpPr>
        <p:spPr>
          <a:xfrm>
            <a:off x="717550" y="2548888"/>
            <a:ext cx="2058263" cy="2477053"/>
          </a:xfrm>
          <a:prstGeom prst="rect">
            <a:avLst/>
          </a:prstGeom>
          <a:noFill/>
          <a:ln w="28575">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最小时延联合通 信与计算调度 </a:t>
            </a:r>
            <a:r>
              <a:rPr lang="en-US" altLang="zh-CN" b="1" dirty="0">
                <a:latin typeface="微软雅黑" panose="020B0503020204020204" pitchFamily="34" charset="-122"/>
                <a:ea typeface="微软雅黑" panose="020B0503020204020204" pitchFamily="34" charset="-122"/>
              </a:rPr>
              <a:t>(MLCCS)</a:t>
            </a:r>
            <a:r>
              <a:rPr lang="zh-CN" altLang="en-US" b="1" dirty="0">
                <a:latin typeface="微软雅黑" panose="020B0503020204020204" pitchFamily="34" charset="-122"/>
                <a:ea typeface="微软雅黑" panose="020B0503020204020204" pitchFamily="34" charset="-122"/>
              </a:rPr>
              <a:t>问题</a:t>
            </a:r>
          </a:p>
        </p:txBody>
      </p:sp>
      <p:sp>
        <p:nvSpPr>
          <p:cNvPr id="29" name="箭头: 右 28">
            <a:extLst>
              <a:ext uri="{FF2B5EF4-FFF2-40B4-BE49-F238E27FC236}">
                <a16:creationId xmlns:a16="http://schemas.microsoft.com/office/drawing/2014/main" id="{E3F4852B-B04F-AF77-0246-27085A4407BD}"/>
              </a:ext>
            </a:extLst>
          </p:cNvPr>
          <p:cNvSpPr/>
          <p:nvPr/>
        </p:nvSpPr>
        <p:spPr>
          <a:xfrm>
            <a:off x="182107" y="3655127"/>
            <a:ext cx="374188" cy="264573"/>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grpSp>
        <p:nvGrpSpPr>
          <p:cNvPr id="38" name="组合 37">
            <a:extLst>
              <a:ext uri="{FF2B5EF4-FFF2-40B4-BE49-F238E27FC236}">
                <a16:creationId xmlns:a16="http://schemas.microsoft.com/office/drawing/2014/main" id="{740A70A0-0015-F58D-1763-416D86AB9854}"/>
              </a:ext>
            </a:extLst>
          </p:cNvPr>
          <p:cNvGrpSpPr/>
          <p:nvPr/>
        </p:nvGrpSpPr>
        <p:grpSpPr>
          <a:xfrm>
            <a:off x="3672730" y="2548888"/>
            <a:ext cx="2537193" cy="2477053"/>
            <a:chOff x="3387384" y="2584277"/>
            <a:chExt cx="2537193" cy="2477053"/>
          </a:xfrm>
        </p:grpSpPr>
        <p:sp>
          <p:nvSpPr>
            <p:cNvPr id="31" name="矩形 30">
              <a:extLst>
                <a:ext uri="{FF2B5EF4-FFF2-40B4-BE49-F238E27FC236}">
                  <a16:creationId xmlns:a16="http://schemas.microsoft.com/office/drawing/2014/main" id="{F81E96F1-44A1-CD3A-4C24-6C38D6A0D74C}"/>
                </a:ext>
              </a:extLst>
            </p:cNvPr>
            <p:cNvSpPr/>
            <p:nvPr/>
          </p:nvSpPr>
          <p:spPr>
            <a:xfrm>
              <a:off x="3387384" y="2584277"/>
              <a:ext cx="2537193" cy="2477053"/>
            </a:xfrm>
            <a:prstGeom prst="rect">
              <a:avLst/>
            </a:prstGeom>
            <a:solidFill>
              <a:schemeClr val="accent5">
                <a:lumMod val="20000"/>
                <a:lumOff val="80000"/>
              </a:schemeClr>
            </a:solidFill>
            <a:ln w="28575">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EBF58B2-7BC5-35C3-B49B-97C66B347205}"/>
                </a:ext>
              </a:extLst>
            </p:cNvPr>
            <p:cNvSpPr/>
            <p:nvPr/>
          </p:nvSpPr>
          <p:spPr>
            <a:xfrm>
              <a:off x="3621405" y="4001428"/>
              <a:ext cx="2062453" cy="686518"/>
            </a:xfrm>
            <a:prstGeom prst="rect">
              <a:avLst/>
            </a:prstGeom>
            <a:solidFill>
              <a:schemeClr val="bg1"/>
            </a:solidFill>
            <a:ln w="19050">
              <a:no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工作量不可任意分割</a:t>
              </a:r>
            </a:p>
          </p:txBody>
        </p:sp>
        <p:sp>
          <p:nvSpPr>
            <p:cNvPr id="8" name="矩形 7">
              <a:extLst>
                <a:ext uri="{FF2B5EF4-FFF2-40B4-BE49-F238E27FC236}">
                  <a16:creationId xmlns:a16="http://schemas.microsoft.com/office/drawing/2014/main" id="{7062A139-5AB2-4117-5B65-98976EE9245D}"/>
                </a:ext>
              </a:extLst>
            </p:cNvPr>
            <p:cNvSpPr/>
            <p:nvPr/>
          </p:nvSpPr>
          <p:spPr>
            <a:xfrm>
              <a:off x="3621405" y="2923972"/>
              <a:ext cx="2062453" cy="686518"/>
            </a:xfrm>
            <a:prstGeom prst="rect">
              <a:avLst/>
            </a:prstGeom>
            <a:solidFill>
              <a:schemeClr val="bg1"/>
            </a:solidFill>
            <a:ln w="19050">
              <a:noFill/>
              <a:prstDash val="dash"/>
              <a:extLst>
                <a:ext uri="{C807C97D-BFC1-408E-A445-0C87EB9F89A2}">
                  <ask:lineSketchStyleProps xmlns:ask="http://schemas.microsoft.com/office/drawing/2018/sketchyshapes" sd="1219033472">
                    <a:custGeom>
                      <a:avLst/>
                      <a:gdLst>
                        <a:gd name="connsiteX0" fmla="*/ 0 w 2062453"/>
                        <a:gd name="connsiteY0" fmla="*/ 140790 h 844722"/>
                        <a:gd name="connsiteX1" fmla="*/ 140790 w 2062453"/>
                        <a:gd name="connsiteY1" fmla="*/ 0 h 844722"/>
                        <a:gd name="connsiteX2" fmla="*/ 1921663 w 2062453"/>
                        <a:gd name="connsiteY2" fmla="*/ 0 h 844722"/>
                        <a:gd name="connsiteX3" fmla="*/ 2062453 w 2062453"/>
                        <a:gd name="connsiteY3" fmla="*/ 140790 h 844722"/>
                        <a:gd name="connsiteX4" fmla="*/ 2062453 w 2062453"/>
                        <a:gd name="connsiteY4" fmla="*/ 703932 h 844722"/>
                        <a:gd name="connsiteX5" fmla="*/ 1921663 w 2062453"/>
                        <a:gd name="connsiteY5" fmla="*/ 844722 h 844722"/>
                        <a:gd name="connsiteX6" fmla="*/ 140790 w 2062453"/>
                        <a:gd name="connsiteY6" fmla="*/ 844722 h 844722"/>
                        <a:gd name="connsiteX7" fmla="*/ 0 w 2062453"/>
                        <a:gd name="connsiteY7" fmla="*/ 703932 h 844722"/>
                        <a:gd name="connsiteX8" fmla="*/ 0 w 2062453"/>
                        <a:gd name="connsiteY8" fmla="*/ 140790 h 84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2453" h="844722" extrusionOk="0">
                          <a:moveTo>
                            <a:pt x="0" y="140790"/>
                          </a:moveTo>
                          <a:cubicBezTo>
                            <a:pt x="-8644" y="57702"/>
                            <a:pt x="58164" y="1828"/>
                            <a:pt x="140790" y="0"/>
                          </a:cubicBezTo>
                          <a:cubicBezTo>
                            <a:pt x="865586" y="14841"/>
                            <a:pt x="1305321" y="54296"/>
                            <a:pt x="1921663" y="0"/>
                          </a:cubicBezTo>
                          <a:cubicBezTo>
                            <a:pt x="1990890" y="8329"/>
                            <a:pt x="2061664" y="67394"/>
                            <a:pt x="2062453" y="140790"/>
                          </a:cubicBezTo>
                          <a:cubicBezTo>
                            <a:pt x="2066707" y="312146"/>
                            <a:pt x="2094998" y="498668"/>
                            <a:pt x="2062453" y="703932"/>
                          </a:cubicBezTo>
                          <a:cubicBezTo>
                            <a:pt x="2077153" y="783432"/>
                            <a:pt x="2000387" y="842730"/>
                            <a:pt x="1921663" y="844722"/>
                          </a:cubicBezTo>
                          <a:cubicBezTo>
                            <a:pt x="1252951" y="764383"/>
                            <a:pt x="420883" y="795810"/>
                            <a:pt x="140790" y="844722"/>
                          </a:cubicBezTo>
                          <a:cubicBezTo>
                            <a:pt x="62788" y="842375"/>
                            <a:pt x="-7131" y="791598"/>
                            <a:pt x="0" y="703932"/>
                          </a:cubicBezTo>
                          <a:cubicBezTo>
                            <a:pt x="23250" y="646664"/>
                            <a:pt x="16398" y="197602"/>
                            <a:pt x="0" y="140790"/>
                          </a:cubicBezTo>
                          <a:close/>
                        </a:path>
                      </a:pathLst>
                    </a:custGeom>
                    <ask:type>
                      <ask:lineSketchNone/>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传输时间不固定</a:t>
              </a:r>
            </a:p>
          </p:txBody>
        </p:sp>
      </p:grpSp>
      <p:sp>
        <p:nvSpPr>
          <p:cNvPr id="15" name="矩形 14">
            <a:extLst>
              <a:ext uri="{FF2B5EF4-FFF2-40B4-BE49-F238E27FC236}">
                <a16:creationId xmlns:a16="http://schemas.microsoft.com/office/drawing/2014/main" id="{9EBB4FFF-3B2F-BCBE-C4A4-1BD5EC2BE81A}"/>
              </a:ext>
            </a:extLst>
          </p:cNvPr>
          <p:cNvSpPr/>
          <p:nvPr/>
        </p:nvSpPr>
        <p:spPr>
          <a:xfrm>
            <a:off x="10540949" y="2548888"/>
            <a:ext cx="542155" cy="2477053"/>
          </a:xfrm>
          <a:prstGeom prst="rect">
            <a:avLst/>
          </a:prstGeom>
          <a:noFill/>
          <a:ln w="28575">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最小化时延</a:t>
            </a:r>
          </a:p>
        </p:txBody>
      </p:sp>
      <p:sp>
        <p:nvSpPr>
          <p:cNvPr id="17" name="箭头: 右 16">
            <a:extLst>
              <a:ext uri="{FF2B5EF4-FFF2-40B4-BE49-F238E27FC236}">
                <a16:creationId xmlns:a16="http://schemas.microsoft.com/office/drawing/2014/main" id="{B5A4B778-EA1E-BE98-5893-BA5AE14F23C9}"/>
              </a:ext>
            </a:extLst>
          </p:cNvPr>
          <p:cNvSpPr/>
          <p:nvPr/>
        </p:nvSpPr>
        <p:spPr>
          <a:xfrm>
            <a:off x="3037177" y="3655126"/>
            <a:ext cx="374188" cy="264573"/>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20" name="箭头: 右 19">
            <a:extLst>
              <a:ext uri="{FF2B5EF4-FFF2-40B4-BE49-F238E27FC236}">
                <a16:creationId xmlns:a16="http://schemas.microsoft.com/office/drawing/2014/main" id="{07E9C2B4-7C6E-D1F3-AB7A-7FA1ECE73B13}"/>
              </a:ext>
            </a:extLst>
          </p:cNvPr>
          <p:cNvSpPr/>
          <p:nvPr/>
        </p:nvSpPr>
        <p:spPr>
          <a:xfrm>
            <a:off x="9905397" y="3655126"/>
            <a:ext cx="374188" cy="264573"/>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21" name="箭头: 右 20">
            <a:extLst>
              <a:ext uri="{FF2B5EF4-FFF2-40B4-BE49-F238E27FC236}">
                <a16:creationId xmlns:a16="http://schemas.microsoft.com/office/drawing/2014/main" id="{9526C2AE-79C8-2D48-F871-7AE684A1EB95}"/>
              </a:ext>
            </a:extLst>
          </p:cNvPr>
          <p:cNvSpPr/>
          <p:nvPr/>
        </p:nvSpPr>
        <p:spPr>
          <a:xfrm>
            <a:off x="6471287" y="3655126"/>
            <a:ext cx="374188" cy="264573"/>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grpSp>
        <p:nvGrpSpPr>
          <p:cNvPr id="39" name="组合 38">
            <a:extLst>
              <a:ext uri="{FF2B5EF4-FFF2-40B4-BE49-F238E27FC236}">
                <a16:creationId xmlns:a16="http://schemas.microsoft.com/office/drawing/2014/main" id="{D08F8366-4C99-9C4C-18A5-186F8C646665}"/>
              </a:ext>
            </a:extLst>
          </p:cNvPr>
          <p:cNvGrpSpPr/>
          <p:nvPr/>
        </p:nvGrpSpPr>
        <p:grpSpPr>
          <a:xfrm>
            <a:off x="7106840" y="2548888"/>
            <a:ext cx="2537193" cy="2477053"/>
            <a:chOff x="7028931" y="2558560"/>
            <a:chExt cx="2537193" cy="2477053"/>
          </a:xfrm>
        </p:grpSpPr>
        <p:sp>
          <p:nvSpPr>
            <p:cNvPr id="37" name="矩形 36">
              <a:extLst>
                <a:ext uri="{FF2B5EF4-FFF2-40B4-BE49-F238E27FC236}">
                  <a16:creationId xmlns:a16="http://schemas.microsoft.com/office/drawing/2014/main" id="{050D42DB-56C9-5EDB-BA8A-C9DFFA9C88E2}"/>
                </a:ext>
              </a:extLst>
            </p:cNvPr>
            <p:cNvSpPr/>
            <p:nvPr/>
          </p:nvSpPr>
          <p:spPr>
            <a:xfrm>
              <a:off x="7028931" y="2558560"/>
              <a:ext cx="2537193" cy="2477053"/>
            </a:xfrm>
            <a:prstGeom prst="rect">
              <a:avLst/>
            </a:prstGeom>
            <a:solidFill>
              <a:schemeClr val="accent5">
                <a:lumMod val="20000"/>
                <a:lumOff val="80000"/>
              </a:schemeClr>
            </a:solidFill>
            <a:ln w="28575">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4E218395-BDAE-088D-02D3-0D99905A5784}"/>
                </a:ext>
              </a:extLst>
            </p:cNvPr>
            <p:cNvSpPr/>
            <p:nvPr/>
          </p:nvSpPr>
          <p:spPr>
            <a:xfrm>
              <a:off x="7269269" y="2923971"/>
              <a:ext cx="2040436" cy="686519"/>
            </a:xfrm>
            <a:prstGeom prst="rect">
              <a:avLst/>
            </a:prstGeom>
            <a:solidFill>
              <a:schemeClr val="bg1"/>
            </a:solidFill>
            <a:ln w="25400">
              <a:noFill/>
              <a:prstDash val="dash"/>
              <a:extLst>
                <a:ext uri="{C807C97D-BFC1-408E-A445-0C87EB9F89A2}">
                  <ask:lineSketchStyleProps xmlns:ask="http://schemas.microsoft.com/office/drawing/2018/sketchyshapes" sd="1219033472">
                    <a:custGeom>
                      <a:avLst/>
                      <a:gdLst>
                        <a:gd name="connsiteX0" fmla="*/ 0 w 2062453"/>
                        <a:gd name="connsiteY0" fmla="*/ 140790 h 844722"/>
                        <a:gd name="connsiteX1" fmla="*/ 140790 w 2062453"/>
                        <a:gd name="connsiteY1" fmla="*/ 0 h 844722"/>
                        <a:gd name="connsiteX2" fmla="*/ 1921663 w 2062453"/>
                        <a:gd name="connsiteY2" fmla="*/ 0 h 844722"/>
                        <a:gd name="connsiteX3" fmla="*/ 2062453 w 2062453"/>
                        <a:gd name="connsiteY3" fmla="*/ 140790 h 844722"/>
                        <a:gd name="connsiteX4" fmla="*/ 2062453 w 2062453"/>
                        <a:gd name="connsiteY4" fmla="*/ 703932 h 844722"/>
                        <a:gd name="connsiteX5" fmla="*/ 1921663 w 2062453"/>
                        <a:gd name="connsiteY5" fmla="*/ 844722 h 844722"/>
                        <a:gd name="connsiteX6" fmla="*/ 140790 w 2062453"/>
                        <a:gd name="connsiteY6" fmla="*/ 844722 h 844722"/>
                        <a:gd name="connsiteX7" fmla="*/ 0 w 2062453"/>
                        <a:gd name="connsiteY7" fmla="*/ 703932 h 844722"/>
                        <a:gd name="connsiteX8" fmla="*/ 0 w 2062453"/>
                        <a:gd name="connsiteY8" fmla="*/ 140790 h 84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2453" h="844722" extrusionOk="0">
                          <a:moveTo>
                            <a:pt x="0" y="140790"/>
                          </a:moveTo>
                          <a:cubicBezTo>
                            <a:pt x="-8644" y="57702"/>
                            <a:pt x="58164" y="1828"/>
                            <a:pt x="140790" y="0"/>
                          </a:cubicBezTo>
                          <a:cubicBezTo>
                            <a:pt x="865586" y="14841"/>
                            <a:pt x="1305321" y="54296"/>
                            <a:pt x="1921663" y="0"/>
                          </a:cubicBezTo>
                          <a:cubicBezTo>
                            <a:pt x="1990890" y="8329"/>
                            <a:pt x="2061664" y="67394"/>
                            <a:pt x="2062453" y="140790"/>
                          </a:cubicBezTo>
                          <a:cubicBezTo>
                            <a:pt x="2066707" y="312146"/>
                            <a:pt x="2094998" y="498668"/>
                            <a:pt x="2062453" y="703932"/>
                          </a:cubicBezTo>
                          <a:cubicBezTo>
                            <a:pt x="2077153" y="783432"/>
                            <a:pt x="2000387" y="842730"/>
                            <a:pt x="1921663" y="844722"/>
                          </a:cubicBezTo>
                          <a:cubicBezTo>
                            <a:pt x="1252951" y="764383"/>
                            <a:pt x="420883" y="795810"/>
                            <a:pt x="140790" y="844722"/>
                          </a:cubicBezTo>
                          <a:cubicBezTo>
                            <a:pt x="62788" y="842375"/>
                            <a:pt x="-7131" y="791598"/>
                            <a:pt x="0" y="703932"/>
                          </a:cubicBezTo>
                          <a:cubicBezTo>
                            <a:pt x="23250" y="646664"/>
                            <a:pt x="16398" y="197602"/>
                            <a:pt x="0" y="140790"/>
                          </a:cubicBezTo>
                          <a:close/>
                        </a:path>
                      </a:pathLst>
                    </a:custGeom>
                    <ask:type>
                      <ask:lineSketchNone/>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最优传输顺序调度</a:t>
              </a:r>
            </a:p>
          </p:txBody>
        </p:sp>
      </p:grpSp>
      <p:sp>
        <p:nvSpPr>
          <p:cNvPr id="41" name="文本框 40">
            <a:extLst>
              <a:ext uri="{FF2B5EF4-FFF2-40B4-BE49-F238E27FC236}">
                <a16:creationId xmlns:a16="http://schemas.microsoft.com/office/drawing/2014/main" id="{C35EF1F3-60E3-A69D-BFBF-F65CA81F21CC}"/>
              </a:ext>
            </a:extLst>
          </p:cNvPr>
          <p:cNvSpPr txBox="1"/>
          <p:nvPr/>
        </p:nvSpPr>
        <p:spPr>
          <a:xfrm>
            <a:off x="7655356" y="1776686"/>
            <a:ext cx="1440160" cy="461665"/>
          </a:xfrm>
          <a:prstGeom prst="rect">
            <a:avLst/>
          </a:prstGeom>
          <a:noFill/>
        </p:spPr>
        <p:txBody>
          <a:bodyPr wrap="square" rtlCol="0">
            <a:spAutoFit/>
          </a:bodyPr>
          <a:lstStyle/>
          <a:p>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研究重点</a:t>
            </a:r>
          </a:p>
        </p:txBody>
      </p:sp>
      <p:sp>
        <p:nvSpPr>
          <p:cNvPr id="44" name="文本框 43">
            <a:extLst>
              <a:ext uri="{FF2B5EF4-FFF2-40B4-BE49-F238E27FC236}">
                <a16:creationId xmlns:a16="http://schemas.microsoft.com/office/drawing/2014/main" id="{0112DA3B-4425-8CB1-4A6F-83A9086E6A87}"/>
              </a:ext>
            </a:extLst>
          </p:cNvPr>
          <p:cNvSpPr txBox="1"/>
          <p:nvPr/>
        </p:nvSpPr>
        <p:spPr>
          <a:xfrm>
            <a:off x="10379978" y="1776686"/>
            <a:ext cx="864096" cy="461665"/>
          </a:xfrm>
          <a:prstGeom prst="rect">
            <a:avLst/>
          </a:prstGeom>
          <a:noFill/>
        </p:spPr>
        <p:txBody>
          <a:bodyPr wrap="square" rtlCol="0">
            <a:spAutoFit/>
          </a:bodyPr>
          <a:lstStyle/>
          <a:p>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目标</a:t>
            </a:r>
          </a:p>
        </p:txBody>
      </p:sp>
      <p:sp>
        <p:nvSpPr>
          <p:cNvPr id="46" name="文本框 45">
            <a:extLst>
              <a:ext uri="{FF2B5EF4-FFF2-40B4-BE49-F238E27FC236}">
                <a16:creationId xmlns:a16="http://schemas.microsoft.com/office/drawing/2014/main" id="{AD743E28-905E-7A47-449C-FA9C28BAE7B1}"/>
              </a:ext>
            </a:extLst>
          </p:cNvPr>
          <p:cNvSpPr txBox="1"/>
          <p:nvPr/>
        </p:nvSpPr>
        <p:spPr>
          <a:xfrm>
            <a:off x="556295" y="6063962"/>
            <a:ext cx="10131797" cy="584775"/>
          </a:xfrm>
          <a:prstGeom prst="rect">
            <a:avLst/>
          </a:prstGeom>
          <a:noFill/>
        </p:spPr>
        <p:txBody>
          <a:bodyPr wrap="square">
            <a:spAutoFit/>
          </a:bodyPr>
          <a:lstStyle/>
          <a:p>
            <a:r>
              <a:rPr lang="en-US" altLang="zh-CN" sz="1600" dirty="0"/>
              <a:t>[2]</a:t>
            </a:r>
            <a:r>
              <a:rPr lang="zh-CN" altLang="en-US" sz="1600" dirty="0"/>
              <a:t>X. Gong, "Delay-Optimal Distributed Edge Computing in Wireless Edge Networks," IEEE INFOCOM 2020 - IEEE Conference on Computer Communications, Toronto, ON, Canada, 2020, pp. 2629-2638.</a:t>
            </a:r>
          </a:p>
        </p:txBody>
      </p:sp>
      <p:sp>
        <p:nvSpPr>
          <p:cNvPr id="47" name="矩形 46">
            <a:extLst>
              <a:ext uri="{FF2B5EF4-FFF2-40B4-BE49-F238E27FC236}">
                <a16:creationId xmlns:a16="http://schemas.microsoft.com/office/drawing/2014/main" id="{BAE2E9AC-8C02-D218-BCAE-CDDBC4B1D316}"/>
              </a:ext>
            </a:extLst>
          </p:cNvPr>
          <p:cNvSpPr/>
          <p:nvPr/>
        </p:nvSpPr>
        <p:spPr>
          <a:xfrm>
            <a:off x="5677841" y="1237958"/>
            <a:ext cx="2040436" cy="686519"/>
          </a:xfrm>
          <a:prstGeom prst="rect">
            <a:avLst/>
          </a:prstGeom>
          <a:solidFill>
            <a:schemeClr val="bg1"/>
          </a:solidFill>
          <a:ln w="25400">
            <a:noFill/>
            <a:prstDash val="dash"/>
            <a:extLst>
              <a:ext uri="{C807C97D-BFC1-408E-A445-0C87EB9F89A2}">
                <ask:lineSketchStyleProps xmlns:ask="http://schemas.microsoft.com/office/drawing/2018/sketchyshapes" sd="1219033472">
                  <a:custGeom>
                    <a:avLst/>
                    <a:gdLst>
                      <a:gd name="connsiteX0" fmla="*/ 0 w 2062453"/>
                      <a:gd name="connsiteY0" fmla="*/ 140790 h 844722"/>
                      <a:gd name="connsiteX1" fmla="*/ 140790 w 2062453"/>
                      <a:gd name="connsiteY1" fmla="*/ 0 h 844722"/>
                      <a:gd name="connsiteX2" fmla="*/ 1921663 w 2062453"/>
                      <a:gd name="connsiteY2" fmla="*/ 0 h 844722"/>
                      <a:gd name="connsiteX3" fmla="*/ 2062453 w 2062453"/>
                      <a:gd name="connsiteY3" fmla="*/ 140790 h 844722"/>
                      <a:gd name="connsiteX4" fmla="*/ 2062453 w 2062453"/>
                      <a:gd name="connsiteY4" fmla="*/ 703932 h 844722"/>
                      <a:gd name="connsiteX5" fmla="*/ 1921663 w 2062453"/>
                      <a:gd name="connsiteY5" fmla="*/ 844722 h 844722"/>
                      <a:gd name="connsiteX6" fmla="*/ 140790 w 2062453"/>
                      <a:gd name="connsiteY6" fmla="*/ 844722 h 844722"/>
                      <a:gd name="connsiteX7" fmla="*/ 0 w 2062453"/>
                      <a:gd name="connsiteY7" fmla="*/ 703932 h 844722"/>
                      <a:gd name="connsiteX8" fmla="*/ 0 w 2062453"/>
                      <a:gd name="connsiteY8" fmla="*/ 140790 h 84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2453" h="844722" extrusionOk="0">
                        <a:moveTo>
                          <a:pt x="0" y="140790"/>
                        </a:moveTo>
                        <a:cubicBezTo>
                          <a:pt x="-8644" y="57702"/>
                          <a:pt x="58164" y="1828"/>
                          <a:pt x="140790" y="0"/>
                        </a:cubicBezTo>
                        <a:cubicBezTo>
                          <a:pt x="865586" y="14841"/>
                          <a:pt x="1305321" y="54296"/>
                          <a:pt x="1921663" y="0"/>
                        </a:cubicBezTo>
                        <a:cubicBezTo>
                          <a:pt x="1990890" y="8329"/>
                          <a:pt x="2061664" y="67394"/>
                          <a:pt x="2062453" y="140790"/>
                        </a:cubicBezTo>
                        <a:cubicBezTo>
                          <a:pt x="2066707" y="312146"/>
                          <a:pt x="2094998" y="498668"/>
                          <a:pt x="2062453" y="703932"/>
                        </a:cubicBezTo>
                        <a:cubicBezTo>
                          <a:pt x="2077153" y="783432"/>
                          <a:pt x="2000387" y="842730"/>
                          <a:pt x="1921663" y="844722"/>
                        </a:cubicBezTo>
                        <a:cubicBezTo>
                          <a:pt x="1252951" y="764383"/>
                          <a:pt x="420883" y="795810"/>
                          <a:pt x="140790" y="844722"/>
                        </a:cubicBezTo>
                        <a:cubicBezTo>
                          <a:pt x="62788" y="842375"/>
                          <a:pt x="-7131" y="791598"/>
                          <a:pt x="0" y="703932"/>
                        </a:cubicBezTo>
                        <a:cubicBezTo>
                          <a:pt x="23250" y="646664"/>
                          <a:pt x="16398" y="197602"/>
                          <a:pt x="0" y="140790"/>
                        </a:cubicBezTo>
                        <a:close/>
                      </a:path>
                    </a:pathLst>
                  </a:custGeom>
                  <ask:type>
                    <ask:lineSketchNone/>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4D02D19-A8B9-390A-0333-8FDF2781767E}"/>
              </a:ext>
            </a:extLst>
          </p:cNvPr>
          <p:cNvSpPr txBox="1"/>
          <p:nvPr/>
        </p:nvSpPr>
        <p:spPr>
          <a:xfrm>
            <a:off x="4214273" y="1786484"/>
            <a:ext cx="1447407" cy="461665"/>
          </a:xfrm>
          <a:prstGeom prst="rect">
            <a:avLst/>
          </a:prstGeom>
          <a:noFill/>
        </p:spPr>
        <p:txBody>
          <a:bodyPr wrap="square" rtlCol="0">
            <a:spAutoFit/>
          </a:bodyPr>
          <a:lstStyle/>
          <a:p>
            <a:r>
              <a:rPr lang="zh-CN" altLang="en-US" sz="2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研究动机</a:t>
            </a:r>
          </a:p>
        </p:txBody>
      </p:sp>
      <p:sp>
        <p:nvSpPr>
          <p:cNvPr id="9" name="矩形 8">
            <a:extLst>
              <a:ext uri="{FF2B5EF4-FFF2-40B4-BE49-F238E27FC236}">
                <a16:creationId xmlns:a16="http://schemas.microsoft.com/office/drawing/2014/main" id="{85135E5B-9CE4-2DA7-3C4D-4A15C3DA9378}"/>
              </a:ext>
            </a:extLst>
          </p:cNvPr>
          <p:cNvSpPr/>
          <p:nvPr/>
        </p:nvSpPr>
        <p:spPr>
          <a:xfrm>
            <a:off x="7347178" y="3991756"/>
            <a:ext cx="2040436" cy="686519"/>
          </a:xfrm>
          <a:prstGeom prst="rect">
            <a:avLst/>
          </a:prstGeom>
          <a:solidFill>
            <a:schemeClr val="bg1"/>
          </a:solidFill>
          <a:ln w="25400">
            <a:no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最优计算量分配</a:t>
            </a:r>
          </a:p>
        </p:txBody>
      </p:sp>
    </p:spTree>
    <p:extLst>
      <p:ext uri="{BB962C8B-B14F-4D97-AF65-F5344CB8AC3E}">
        <p14:creationId xmlns:p14="http://schemas.microsoft.com/office/powerpoint/2010/main" val="3728911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背景介绍</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t>5</a:t>
            </a:fld>
            <a:endParaRPr lang="zh-CN" dirty="0"/>
          </a:p>
        </p:txBody>
      </p:sp>
      <p:sp>
        <p:nvSpPr>
          <p:cNvPr id="14" name="文本框 13">
            <a:extLst>
              <a:ext uri="{FF2B5EF4-FFF2-40B4-BE49-F238E27FC236}">
                <a16:creationId xmlns:a16="http://schemas.microsoft.com/office/drawing/2014/main" id="{699C4AC7-72FF-402D-848B-49FF7ED5197A}"/>
              </a:ext>
            </a:extLst>
          </p:cNvPr>
          <p:cNvSpPr txBox="1"/>
          <p:nvPr/>
        </p:nvSpPr>
        <p:spPr>
          <a:xfrm>
            <a:off x="369201" y="734684"/>
            <a:ext cx="3042164"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主要工作</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CBB9B90A-1FC1-C842-0A17-41AF561BF623}"/>
              </a:ext>
            </a:extLst>
          </p:cNvPr>
          <p:cNvSpPr txBox="1"/>
          <p:nvPr/>
        </p:nvSpPr>
        <p:spPr>
          <a:xfrm>
            <a:off x="1890283" y="1916832"/>
            <a:ext cx="8568952" cy="3875548"/>
          </a:xfrm>
          <a:prstGeom prst="rect">
            <a:avLst/>
          </a:prstGeom>
          <a:noFill/>
        </p:spPr>
        <p:txBody>
          <a:bodyPr wrap="square">
            <a:spAutoFit/>
          </a:bodyPr>
          <a:lstStyle/>
          <a:p>
            <a:pPr>
              <a:lnSpc>
                <a:spcPts val="2700"/>
              </a:lnSpc>
            </a:pPr>
            <a:r>
              <a:rPr lang="zh-CN" altLang="en-US" sz="2000" i="0" dirty="0">
                <a:effectLst/>
                <a:latin typeface="微软雅黑" panose="020B0503020204020204" pitchFamily="34" charset="-122"/>
                <a:ea typeface="微软雅黑" panose="020B0503020204020204" pitchFamily="34" charset="-122"/>
              </a:rPr>
              <a:t>（</a:t>
            </a:r>
            <a:r>
              <a:rPr lang="en-US" altLang="zh-CN" sz="2000" i="0" dirty="0">
                <a:effectLst/>
                <a:latin typeface="微软雅黑" panose="020B0503020204020204" pitchFamily="34" charset="-122"/>
                <a:ea typeface="微软雅黑" panose="020B0503020204020204" pitchFamily="34" charset="-122"/>
              </a:rPr>
              <a:t>1</a:t>
            </a:r>
            <a:r>
              <a:rPr lang="zh-CN" altLang="en-US" sz="2000" i="0" dirty="0">
                <a:effectLst/>
                <a:latin typeface="微软雅黑" panose="020B0503020204020204" pitchFamily="34" charset="-122"/>
                <a:ea typeface="微软雅黑" panose="020B0503020204020204" pitchFamily="34" charset="-122"/>
              </a:rPr>
              <a:t>）定义了</a:t>
            </a:r>
            <a:r>
              <a:rPr lang="zh-CN" altLang="en-US" sz="2000" b="1" dirty="0">
                <a:effectLst/>
                <a:latin typeface="微软雅黑" panose="020B0503020204020204" pitchFamily="34" charset="-122"/>
                <a:ea typeface="微软雅黑" panose="020B0503020204020204" pitchFamily="34" charset="-122"/>
              </a:rPr>
              <a:t>没有固定通信时间和任意可分割工作量</a:t>
            </a:r>
            <a:r>
              <a:rPr lang="zh-CN" altLang="en-US" sz="2000" i="0" dirty="0">
                <a:effectLst/>
                <a:latin typeface="微软雅黑" panose="020B0503020204020204" pitchFamily="34" charset="-122"/>
                <a:ea typeface="微软雅黑" panose="020B0503020204020204" pitchFamily="34" charset="-122"/>
              </a:rPr>
              <a:t>的</a:t>
            </a:r>
            <a:r>
              <a:rPr lang="en-US" altLang="zh-CN" sz="2000" i="0" dirty="0">
                <a:effectLst/>
                <a:latin typeface="微软雅黑" panose="020B0503020204020204" pitchFamily="34" charset="-122"/>
                <a:ea typeface="微软雅黑" panose="020B0503020204020204" pitchFamily="34" charset="-122"/>
              </a:rPr>
              <a:t>MLCCS</a:t>
            </a:r>
            <a:r>
              <a:rPr lang="zh-CN" altLang="en-US" sz="2000" i="0" dirty="0">
                <a:effectLst/>
                <a:latin typeface="微软雅黑" panose="020B0503020204020204" pitchFamily="34" charset="-122"/>
                <a:ea typeface="微软雅黑" panose="020B0503020204020204" pitchFamily="34" charset="-122"/>
              </a:rPr>
              <a:t>问题，并证明了它是</a:t>
            </a:r>
            <a:r>
              <a:rPr lang="en-US" altLang="zh-CN" sz="2000" i="0" dirty="0">
                <a:effectLst/>
                <a:latin typeface="微软雅黑" panose="020B0503020204020204" pitchFamily="34" charset="-122"/>
                <a:ea typeface="微软雅黑" panose="020B0503020204020204" pitchFamily="34" charset="-122"/>
              </a:rPr>
              <a:t>NP-hard</a:t>
            </a:r>
            <a:r>
              <a:rPr lang="zh-CN" altLang="en-US" sz="2000" i="0" dirty="0">
                <a:effectLst/>
                <a:latin typeface="微软雅黑" panose="020B0503020204020204" pitchFamily="34" charset="-122"/>
                <a:ea typeface="微软雅黑" panose="020B0503020204020204" pitchFamily="34" charset="-122"/>
              </a:rPr>
              <a:t>问题。针对这类问题，提出了一种</a:t>
            </a:r>
            <a:r>
              <a:rPr lang="zh-CN" altLang="en-US" sz="2000" b="1" i="0" dirty="0">
                <a:effectLst/>
                <a:latin typeface="微软雅黑" panose="020B0503020204020204" pitchFamily="34" charset="-122"/>
                <a:ea typeface="微软雅黑" panose="020B0503020204020204" pitchFamily="34" charset="-122"/>
              </a:rPr>
              <a:t>基于金字塔的计算模型</a:t>
            </a:r>
            <a:r>
              <a:rPr lang="zh-CN" altLang="en-US" sz="2000" i="0" dirty="0">
                <a:effectLst/>
                <a:latin typeface="微软雅黑" panose="020B0503020204020204" pitchFamily="34" charset="-122"/>
                <a:ea typeface="微软雅黑" panose="020B0503020204020204" pitchFamily="34" charset="-122"/>
              </a:rPr>
              <a:t>，其近似比为</a:t>
            </a:r>
            <a:r>
              <a:rPr lang="en-US" altLang="zh-CN" sz="2000" i="0" dirty="0">
                <a:effectLst/>
                <a:latin typeface="微软雅黑" panose="020B0503020204020204" pitchFamily="34" charset="-122"/>
                <a:ea typeface="微软雅黑" panose="020B0503020204020204" pitchFamily="34" charset="-122"/>
              </a:rPr>
              <a:t>1+</a:t>
            </a:r>
            <a:r>
              <a:rPr lang="el-GR" altLang="zh-CN" sz="2000" i="0" dirty="0">
                <a:effectLst/>
                <a:latin typeface="微软雅黑" panose="020B0503020204020204" pitchFamily="34" charset="-122"/>
                <a:ea typeface="微软雅黑" panose="020B0503020204020204" pitchFamily="34" charset="-122"/>
              </a:rPr>
              <a:t>δ</a:t>
            </a:r>
            <a:r>
              <a:rPr lang="zh-CN" altLang="en-US" sz="2000" i="0" dirty="0">
                <a:effectLst/>
                <a:latin typeface="微软雅黑" panose="020B0503020204020204" pitchFamily="34" charset="-122"/>
                <a:ea typeface="微软雅黑" panose="020B0503020204020204" pitchFamily="34" charset="-122"/>
              </a:rPr>
              <a:t>。</a:t>
            </a:r>
            <a:endParaRPr lang="en-US" altLang="zh-CN" sz="2000" i="0" dirty="0">
              <a:effectLst/>
              <a:latin typeface="微软雅黑" panose="020B0503020204020204" pitchFamily="34" charset="-122"/>
              <a:ea typeface="微软雅黑" panose="020B0503020204020204" pitchFamily="34" charset="-122"/>
            </a:endParaRPr>
          </a:p>
          <a:p>
            <a:pPr>
              <a:lnSpc>
                <a:spcPts val="2700"/>
              </a:lnSpc>
            </a:pPr>
            <a:endParaRPr lang="en-US" altLang="zh-CN" sz="2000" i="0" dirty="0">
              <a:effectLst/>
              <a:latin typeface="微软雅黑" panose="020B0503020204020204" pitchFamily="34" charset="-122"/>
              <a:ea typeface="微软雅黑" panose="020B0503020204020204" pitchFamily="34" charset="-122"/>
            </a:endParaRPr>
          </a:p>
          <a:p>
            <a:pPr>
              <a:lnSpc>
                <a:spcPts val="2700"/>
              </a:lnSpc>
            </a:pP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zh-CN" altLang="en-US" sz="2000" i="0" dirty="0">
                <a:effectLst/>
                <a:latin typeface="微软雅黑" panose="020B0503020204020204" pitchFamily="34" charset="-122"/>
                <a:ea typeface="微软雅黑" panose="020B0503020204020204" pitchFamily="34" charset="-122"/>
              </a:rPr>
              <a:t>当工作量可以</a:t>
            </a:r>
            <a:r>
              <a:rPr lang="zh-CN" altLang="en-US" sz="2000" b="1" i="0" dirty="0">
                <a:effectLst/>
                <a:latin typeface="微软雅黑" panose="020B0503020204020204" pitchFamily="34" charset="-122"/>
                <a:ea typeface="微软雅黑" panose="020B0503020204020204" pitchFamily="34" charset="-122"/>
              </a:rPr>
              <a:t>任意分割</a:t>
            </a:r>
            <a:r>
              <a:rPr lang="zh-CN" altLang="en-US" sz="2000" i="0" dirty="0">
                <a:effectLst/>
                <a:latin typeface="微软雅黑" panose="020B0503020204020204" pitchFamily="34" charset="-122"/>
                <a:ea typeface="微软雅黑" panose="020B0503020204020204" pitchFamily="34" charset="-122"/>
              </a:rPr>
              <a:t>时，</a:t>
            </a:r>
            <a:r>
              <a:rPr lang="zh-CN" altLang="en-US" sz="2000" dirty="0">
                <a:latin typeface="微软雅黑" panose="020B0503020204020204" pitchFamily="34" charset="-122"/>
                <a:ea typeface="微软雅黑" panose="020B0503020204020204" pitchFamily="34" charset="-122"/>
              </a:rPr>
              <a:t>研究</a:t>
            </a:r>
            <a:r>
              <a:rPr lang="zh-CN" altLang="en-US" sz="2000" i="0" dirty="0">
                <a:effectLst/>
                <a:latin typeface="微软雅黑" panose="020B0503020204020204" pitchFamily="34" charset="-122"/>
                <a:ea typeface="微软雅黑" panose="020B0503020204020204" pitchFamily="34" charset="-122"/>
              </a:rPr>
              <a:t>了基于金字塔的计算模型下设备的通信速率和通信调度顺序之间的关系。</a:t>
            </a:r>
            <a:endParaRPr lang="en-US" altLang="zh-CN" sz="2000" i="0" dirty="0">
              <a:effectLst/>
              <a:latin typeface="微软雅黑" panose="020B0503020204020204" pitchFamily="34" charset="-122"/>
              <a:ea typeface="微软雅黑" panose="020B0503020204020204" pitchFamily="34" charset="-122"/>
            </a:endParaRPr>
          </a:p>
          <a:p>
            <a:pPr>
              <a:lnSpc>
                <a:spcPts val="2700"/>
              </a:lnSpc>
            </a:pPr>
            <a:endParaRPr lang="en-US" altLang="zh-CN" sz="2000" i="0" dirty="0">
              <a:effectLst/>
              <a:latin typeface="微软雅黑" panose="020B0503020204020204" pitchFamily="34" charset="-122"/>
              <a:ea typeface="微软雅黑" panose="020B0503020204020204" pitchFamily="34" charset="-122"/>
            </a:endParaRPr>
          </a:p>
          <a:p>
            <a:pPr>
              <a:lnSpc>
                <a:spcPts val="2700"/>
              </a:lnSpc>
            </a:pPr>
            <a:r>
              <a:rPr lang="zh-CN" altLang="en-US" sz="2000" i="0" dirty="0">
                <a:effectLst/>
                <a:latin typeface="微软雅黑" panose="020B0503020204020204" pitchFamily="34" charset="-122"/>
                <a:ea typeface="微软雅黑" panose="020B0503020204020204" pitchFamily="34" charset="-122"/>
              </a:rPr>
              <a:t>（</a:t>
            </a:r>
            <a:r>
              <a:rPr lang="en-US" altLang="zh-CN" sz="2000" i="0" dirty="0">
                <a:effectLst/>
                <a:latin typeface="微软雅黑" panose="020B0503020204020204" pitchFamily="34" charset="-122"/>
                <a:ea typeface="微软雅黑" panose="020B0503020204020204" pitchFamily="34" charset="-122"/>
              </a:rPr>
              <a:t>3</a:t>
            </a:r>
            <a:r>
              <a:rPr lang="zh-CN" altLang="en-US" sz="2000" i="0" dirty="0">
                <a:effectLst/>
                <a:latin typeface="微软雅黑" panose="020B0503020204020204" pitchFamily="34" charset="-122"/>
                <a:ea typeface="微软雅黑" panose="020B0503020204020204" pitchFamily="34" charset="-122"/>
              </a:rPr>
              <a:t>）当工作量</a:t>
            </a:r>
            <a:r>
              <a:rPr lang="zh-CN" altLang="en-US" sz="2000" b="1" i="0" dirty="0">
                <a:effectLst/>
                <a:latin typeface="微软雅黑" panose="020B0503020204020204" pitchFamily="34" charset="-122"/>
                <a:ea typeface="微软雅黑" panose="020B0503020204020204" pitchFamily="34" charset="-122"/>
              </a:rPr>
              <a:t>不能任意分割</a:t>
            </a:r>
            <a:r>
              <a:rPr lang="zh-CN" altLang="en-US" sz="2000" i="0" dirty="0">
                <a:effectLst/>
                <a:latin typeface="微软雅黑" panose="020B0503020204020204" pitchFamily="34" charset="-122"/>
                <a:ea typeface="微软雅黑" panose="020B0503020204020204" pitchFamily="34" charset="-122"/>
              </a:rPr>
              <a:t>时，针对</a:t>
            </a:r>
            <a:r>
              <a:rPr lang="en-US" altLang="zh-CN" sz="2000" i="0" dirty="0">
                <a:effectLst/>
                <a:latin typeface="微软雅黑" panose="020B0503020204020204" pitchFamily="34" charset="-122"/>
                <a:ea typeface="微软雅黑" panose="020B0503020204020204" pitchFamily="34" charset="-122"/>
              </a:rPr>
              <a:t>MLCCS</a:t>
            </a:r>
            <a:r>
              <a:rPr lang="zh-CN" altLang="en-US" sz="2000" i="0" dirty="0">
                <a:effectLst/>
                <a:latin typeface="微软雅黑" panose="020B0503020204020204" pitchFamily="34" charset="-122"/>
                <a:ea typeface="微软雅黑" panose="020B0503020204020204" pitchFamily="34" charset="-122"/>
              </a:rPr>
              <a:t>问题，提出了一种近似比为</a:t>
            </a:r>
            <a:r>
              <a:rPr lang="en-US" altLang="zh-CN" sz="2000" i="0" dirty="0">
                <a:effectLst/>
                <a:latin typeface="微软雅黑" panose="020B0503020204020204" pitchFamily="34" charset="-122"/>
                <a:ea typeface="微软雅黑" panose="020B0503020204020204" pitchFamily="34" charset="-122"/>
              </a:rPr>
              <a:t>2·(1+</a:t>
            </a:r>
            <a:r>
              <a:rPr lang="el-GR" altLang="zh-CN" sz="2000" i="0" dirty="0">
                <a:effectLst/>
                <a:latin typeface="微软雅黑" panose="020B0503020204020204" pitchFamily="34" charset="-122"/>
                <a:ea typeface="微软雅黑" panose="020B0503020204020204" pitchFamily="34" charset="-122"/>
              </a:rPr>
              <a:t> δ</a:t>
            </a:r>
            <a:r>
              <a:rPr lang="en-US" altLang="zh-CN" sz="2000" i="0" dirty="0">
                <a:effectLst/>
                <a:latin typeface="微软雅黑" panose="020B0503020204020204" pitchFamily="34" charset="-122"/>
                <a:ea typeface="微软雅黑" panose="020B0503020204020204" pitchFamily="34" charset="-122"/>
              </a:rPr>
              <a:t>)</a:t>
            </a:r>
            <a:r>
              <a:rPr lang="zh-CN" altLang="en-US" sz="2000" i="0" dirty="0">
                <a:effectLst/>
                <a:latin typeface="微软雅黑" panose="020B0503020204020204" pitchFamily="34" charset="-122"/>
                <a:ea typeface="微软雅黑" panose="020B0503020204020204" pitchFamily="34" charset="-122"/>
              </a:rPr>
              <a:t>的</a:t>
            </a:r>
            <a:r>
              <a:rPr lang="zh-CN" altLang="en-US" sz="2000" b="1" i="0" dirty="0">
                <a:effectLst/>
                <a:latin typeface="微软雅黑" panose="020B0503020204020204" pitchFamily="34" charset="-122"/>
                <a:ea typeface="微软雅黑" panose="020B0503020204020204" pitchFamily="34" charset="-122"/>
              </a:rPr>
              <a:t>近似</a:t>
            </a:r>
            <a:r>
              <a:rPr lang="zh-CN" altLang="en-US" sz="2000" b="1" dirty="0">
                <a:latin typeface="微软雅黑" panose="020B0503020204020204" pitchFamily="34" charset="-122"/>
                <a:ea typeface="微软雅黑" panose="020B0503020204020204" pitchFamily="34" charset="-122"/>
              </a:rPr>
              <a:t>任务分配</a:t>
            </a:r>
            <a:r>
              <a:rPr lang="zh-CN" altLang="en-US" sz="2000" b="1" i="0" dirty="0">
                <a:effectLst/>
                <a:latin typeface="微软雅黑" panose="020B0503020204020204" pitchFamily="34" charset="-122"/>
                <a:ea typeface="微软雅黑" panose="020B0503020204020204" pitchFamily="34" charset="-122"/>
              </a:rPr>
              <a:t>算法</a:t>
            </a:r>
            <a:r>
              <a:rPr lang="zh-CN" altLang="en-US" sz="2000" i="0" dirty="0">
                <a:effectLst/>
                <a:latin typeface="微软雅黑" panose="020B0503020204020204" pitchFamily="34" charset="-122"/>
                <a:ea typeface="微软雅黑" panose="020B0503020204020204" pitchFamily="34" charset="-122"/>
              </a:rPr>
              <a:t>。</a:t>
            </a:r>
            <a:endParaRPr lang="en-US" altLang="zh-CN" sz="2000" i="0" dirty="0">
              <a:effectLst/>
              <a:latin typeface="微软雅黑" panose="020B0503020204020204" pitchFamily="34" charset="-122"/>
              <a:ea typeface="微软雅黑" panose="020B0503020204020204" pitchFamily="34" charset="-122"/>
            </a:endParaRPr>
          </a:p>
          <a:p>
            <a:pPr>
              <a:lnSpc>
                <a:spcPts val="2700"/>
              </a:lnSpc>
            </a:pPr>
            <a:endParaRPr lang="en-US" altLang="zh-CN" sz="2000" i="0" dirty="0">
              <a:effectLst/>
              <a:latin typeface="微软雅黑" panose="020B0503020204020204" pitchFamily="34" charset="-122"/>
              <a:ea typeface="微软雅黑" panose="020B0503020204020204" pitchFamily="34" charset="-122"/>
            </a:endParaRPr>
          </a:p>
          <a:p>
            <a:pPr>
              <a:lnSpc>
                <a:spcPts val="2700"/>
              </a:lnSpc>
            </a:pPr>
            <a:r>
              <a:rPr lang="zh-CN" altLang="en-US" sz="2000" i="0" dirty="0">
                <a:effectLst/>
                <a:latin typeface="微软雅黑" panose="020B0503020204020204" pitchFamily="34" charset="-122"/>
                <a:ea typeface="微软雅黑" panose="020B0503020204020204" pitchFamily="34" charset="-122"/>
              </a:rPr>
              <a:t>（</a:t>
            </a:r>
            <a:r>
              <a:rPr lang="en-US" altLang="zh-CN" sz="2000" i="0" dirty="0">
                <a:effectLst/>
                <a:latin typeface="微软雅黑" panose="020B0503020204020204" pitchFamily="34" charset="-122"/>
                <a:ea typeface="微软雅黑" panose="020B0503020204020204" pitchFamily="34" charset="-122"/>
              </a:rPr>
              <a:t>4</a:t>
            </a:r>
            <a:r>
              <a:rPr lang="zh-CN" altLang="en-US" sz="2000" i="0" dirty="0">
                <a:effectLst/>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通过</a:t>
            </a:r>
            <a:r>
              <a:rPr lang="zh-CN" altLang="en-US" sz="2000" i="0" dirty="0">
                <a:effectLst/>
                <a:latin typeface="微软雅黑" panose="020B0503020204020204" pitchFamily="34" charset="-122"/>
                <a:ea typeface="微软雅黑" panose="020B0503020204020204" pitchFamily="34" charset="-122"/>
              </a:rPr>
              <a:t>仿真实验验证了所提出的算法在时延方面的优势。</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5938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平行四边形 39">
            <a:extLst>
              <a:ext uri="{FF2B5EF4-FFF2-40B4-BE49-F238E27FC236}">
                <a16:creationId xmlns:a16="http://schemas.microsoft.com/office/drawing/2014/main" id="{EE206AC7-4C8B-478F-BA32-0C0EB4310231}"/>
              </a:ext>
            </a:extLst>
          </p:cNvPr>
          <p:cNvSpPr/>
          <p:nvPr/>
        </p:nvSpPr>
        <p:spPr>
          <a:xfrm>
            <a:off x="3085" y="-9212"/>
            <a:ext cx="5962817" cy="6867212"/>
          </a:xfrm>
          <a:prstGeom prst="rect">
            <a:avLst/>
          </a:prstGeom>
          <a:solidFill>
            <a:srgbClr val="2247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nvGrpSpPr>
          <p:cNvPr id="36" name="组合 35">
            <a:extLst>
              <a:ext uri="{FF2B5EF4-FFF2-40B4-BE49-F238E27FC236}">
                <a16:creationId xmlns:a16="http://schemas.microsoft.com/office/drawing/2014/main" id="{12D762F2-A02C-4F88-B919-68A9768CA16A}"/>
              </a:ext>
            </a:extLst>
          </p:cNvPr>
          <p:cNvGrpSpPr/>
          <p:nvPr/>
        </p:nvGrpSpPr>
        <p:grpSpPr>
          <a:xfrm>
            <a:off x="1330571" y="1915674"/>
            <a:ext cx="2986403" cy="3017439"/>
            <a:chOff x="3327680" y="971340"/>
            <a:chExt cx="1234272" cy="1234273"/>
          </a:xfrm>
          <a:effectLst>
            <a:outerShdw blurRad="50800" dist="38100" dir="2700000" algn="tl" rotWithShape="0">
              <a:prstClr val="black">
                <a:alpha val="40000"/>
              </a:prstClr>
            </a:outerShdw>
          </a:effectLst>
        </p:grpSpPr>
        <p:sp>
          <p:nvSpPr>
            <p:cNvPr id="39" name="椭圆 38">
              <a:extLst>
                <a:ext uri="{FF2B5EF4-FFF2-40B4-BE49-F238E27FC236}">
                  <a16:creationId xmlns:a16="http://schemas.microsoft.com/office/drawing/2014/main" id="{75CFEB2F-32C6-4468-B9B5-B6F3C325E25A}"/>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0" name="椭圆 39">
              <a:extLst>
                <a:ext uri="{FF2B5EF4-FFF2-40B4-BE49-F238E27FC236}">
                  <a16:creationId xmlns:a16="http://schemas.microsoft.com/office/drawing/2014/main" id="{089E393F-483C-4207-8C73-9007B515E772}"/>
                </a:ext>
              </a:extLst>
            </p:cNvPr>
            <p:cNvSpPr/>
            <p:nvPr/>
          </p:nvSpPr>
          <p:spPr>
            <a:xfrm>
              <a:off x="3432350" y="1091083"/>
              <a:ext cx="1024932" cy="994787"/>
            </a:xfrm>
            <a:prstGeom prst="ellipse">
              <a:avLst/>
            </a:prstGeom>
            <a:solidFill>
              <a:srgbClr val="22477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30" name="矩形 29">
            <a:extLst>
              <a:ext uri="{FF2B5EF4-FFF2-40B4-BE49-F238E27FC236}">
                <a16:creationId xmlns:a16="http://schemas.microsoft.com/office/drawing/2014/main" id="{D6FB31EA-F03F-4AC2-84D8-2455E8598A9C}"/>
              </a:ext>
            </a:extLst>
          </p:cNvPr>
          <p:cNvSpPr/>
          <p:nvPr/>
        </p:nvSpPr>
        <p:spPr>
          <a:xfrm>
            <a:off x="1732768" y="2916562"/>
            <a:ext cx="2182008"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目  录</a:t>
            </a:r>
            <a:endParaRPr kumimoji="0" lang="zh-CN" altLang="en-US" sz="6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等线"/>
              <a:ea typeface="等线" panose="02010600030101010101" pitchFamily="2" charset="-122"/>
              <a:cs typeface="+mn-cs"/>
            </a:endParaRPr>
          </a:p>
        </p:txBody>
      </p:sp>
      <p:sp>
        <p:nvSpPr>
          <p:cNvPr id="2" name="灯片编号占位符 1">
            <a:extLst>
              <a:ext uri="{FF2B5EF4-FFF2-40B4-BE49-F238E27FC236}">
                <a16:creationId xmlns:a16="http://schemas.microsoft.com/office/drawing/2014/main" id="{6891AEAF-91A3-4B8B-A3AE-31D862BB5A6F}"/>
              </a:ext>
            </a:extLst>
          </p:cNvPr>
          <p:cNvSpPr>
            <a:spLocks noGrp="1"/>
          </p:cNvSpPr>
          <p:nvPr>
            <p:ph type="sldNum" sz="quarter" idx="12"/>
          </p:nvPr>
        </p:nvSpPr>
        <p:spPr/>
        <p:txBody>
          <a:bodyPr/>
          <a:lstStyle/>
          <a:p>
            <a:pPr>
              <a:defRPr/>
            </a:pPr>
            <a:fld id="{08395586-F03A-48D1-94DF-16B239DF4FB5}" type="slidenum">
              <a:rPr lang="en-US" altLang="zh-CN" smtClean="0"/>
              <a:t>6</a:t>
            </a:fld>
            <a:endParaRPr lang="zh-CN"/>
          </a:p>
        </p:txBody>
      </p:sp>
      <p:grpSp>
        <p:nvGrpSpPr>
          <p:cNvPr id="38" name="组合 37">
            <a:extLst>
              <a:ext uri="{FF2B5EF4-FFF2-40B4-BE49-F238E27FC236}">
                <a16:creationId xmlns:a16="http://schemas.microsoft.com/office/drawing/2014/main" id="{64695661-BD09-43BE-B6CC-34784E306878}"/>
              </a:ext>
            </a:extLst>
          </p:cNvPr>
          <p:cNvGrpSpPr/>
          <p:nvPr/>
        </p:nvGrpSpPr>
        <p:grpSpPr>
          <a:xfrm>
            <a:off x="5303913" y="548680"/>
            <a:ext cx="3711792" cy="1236504"/>
            <a:chOff x="3327680" y="971340"/>
            <a:chExt cx="4017451" cy="1338328"/>
          </a:xfrm>
        </p:grpSpPr>
        <p:grpSp>
          <p:nvGrpSpPr>
            <p:cNvPr id="41" name="组合 40">
              <a:extLst>
                <a:ext uri="{FF2B5EF4-FFF2-40B4-BE49-F238E27FC236}">
                  <a16:creationId xmlns:a16="http://schemas.microsoft.com/office/drawing/2014/main" id="{6F714FE6-E8A0-42C2-AA19-0F9F071A43B8}"/>
                </a:ext>
              </a:extLst>
            </p:cNvPr>
            <p:cNvGrpSpPr/>
            <p:nvPr/>
          </p:nvGrpSpPr>
          <p:grpSpPr>
            <a:xfrm>
              <a:off x="3327680" y="971340"/>
              <a:ext cx="1234272" cy="1234273"/>
              <a:chOff x="3327680" y="971340"/>
              <a:chExt cx="1234272" cy="1234273"/>
            </a:xfrm>
          </p:grpSpPr>
          <p:sp>
            <p:nvSpPr>
              <p:cNvPr id="44" name="椭圆 43">
                <a:extLst>
                  <a:ext uri="{FF2B5EF4-FFF2-40B4-BE49-F238E27FC236}">
                    <a16:creationId xmlns:a16="http://schemas.microsoft.com/office/drawing/2014/main" id="{5F2188D6-A93A-4570-B9A7-1BF117A7D99D}"/>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5" name="椭圆 44">
                <a:extLst>
                  <a:ext uri="{FF2B5EF4-FFF2-40B4-BE49-F238E27FC236}">
                    <a16:creationId xmlns:a16="http://schemas.microsoft.com/office/drawing/2014/main" id="{751F5857-29B6-44BA-815A-8B7618A4ADB6}"/>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42" name="矩形 41">
              <a:extLst>
                <a:ext uri="{FF2B5EF4-FFF2-40B4-BE49-F238E27FC236}">
                  <a16:creationId xmlns:a16="http://schemas.microsoft.com/office/drawing/2014/main" id="{4B5A5BE3-ACFB-4C30-AF57-509367DCD09A}"/>
                </a:ext>
              </a:extLst>
            </p:cNvPr>
            <p:cNvSpPr/>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43" name="矩形 42">
              <a:extLst>
                <a:ext uri="{FF2B5EF4-FFF2-40B4-BE49-F238E27FC236}">
                  <a16:creationId xmlns:a16="http://schemas.microsoft.com/office/drawing/2014/main" id="{87FEA4DD-82C3-4C40-9E11-E2DDB8E353B2}"/>
                </a:ext>
              </a:extLst>
            </p:cNvPr>
            <p:cNvSpPr/>
            <p:nvPr/>
          </p:nvSpPr>
          <p:spPr>
            <a:xfrm>
              <a:off x="4924449" y="1234532"/>
              <a:ext cx="2420682" cy="766179"/>
            </a:xfrm>
            <a:prstGeom prst="rect">
              <a:avLst/>
            </a:prstGeom>
          </p:spPr>
          <p:txBody>
            <a:bodyPr wrap="none">
              <a:spAutoFit/>
            </a:bodyPr>
            <a:lstStyle/>
            <a:p>
              <a:pPr lvl="0" rtl="0">
                <a:defRPr/>
              </a:pPr>
              <a:r>
                <a:rPr lang="zh-CN" altLang="en-US" sz="4000" b="1" kern="1200" dirty="0">
                  <a:latin typeface="微软雅黑" panose="020B0503020204020204" pitchFamily="34" charset="-122"/>
                  <a:ea typeface="微软雅黑" panose="020B0503020204020204" pitchFamily="34" charset="-122"/>
                </a:rPr>
                <a:t>背景介绍</a:t>
              </a:r>
            </a:p>
          </p:txBody>
        </p:sp>
      </p:grpSp>
      <p:grpSp>
        <p:nvGrpSpPr>
          <p:cNvPr id="46" name="组合 45">
            <a:extLst>
              <a:ext uri="{FF2B5EF4-FFF2-40B4-BE49-F238E27FC236}">
                <a16:creationId xmlns:a16="http://schemas.microsoft.com/office/drawing/2014/main" id="{C3124366-FEEB-4E2F-8901-72FD8CCC1617}"/>
              </a:ext>
            </a:extLst>
          </p:cNvPr>
          <p:cNvGrpSpPr/>
          <p:nvPr/>
        </p:nvGrpSpPr>
        <p:grpSpPr>
          <a:xfrm>
            <a:off x="5303910" y="1765344"/>
            <a:ext cx="3711790" cy="1236504"/>
            <a:chOff x="3327680" y="971340"/>
            <a:chExt cx="4017454" cy="1338328"/>
          </a:xfrm>
        </p:grpSpPr>
        <p:grpSp>
          <p:nvGrpSpPr>
            <p:cNvPr id="47" name="组合 46">
              <a:extLst>
                <a:ext uri="{FF2B5EF4-FFF2-40B4-BE49-F238E27FC236}">
                  <a16:creationId xmlns:a16="http://schemas.microsoft.com/office/drawing/2014/main" id="{B8702F7C-9D9C-4853-9D1F-FB0A69CCB84B}"/>
                </a:ext>
              </a:extLst>
            </p:cNvPr>
            <p:cNvGrpSpPr/>
            <p:nvPr/>
          </p:nvGrpSpPr>
          <p:grpSpPr>
            <a:xfrm>
              <a:off x="3327680" y="971340"/>
              <a:ext cx="1234272" cy="1234273"/>
              <a:chOff x="3327680" y="971340"/>
              <a:chExt cx="1234272" cy="1234273"/>
            </a:xfrm>
          </p:grpSpPr>
          <p:sp>
            <p:nvSpPr>
              <p:cNvPr id="50" name="椭圆 49">
                <a:extLst>
                  <a:ext uri="{FF2B5EF4-FFF2-40B4-BE49-F238E27FC236}">
                    <a16:creationId xmlns:a16="http://schemas.microsoft.com/office/drawing/2014/main" id="{0AA795CD-7DBD-4206-9A16-3A30D1DFB06D}"/>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1" name="椭圆 50">
                <a:extLst>
                  <a:ext uri="{FF2B5EF4-FFF2-40B4-BE49-F238E27FC236}">
                    <a16:creationId xmlns:a16="http://schemas.microsoft.com/office/drawing/2014/main" id="{99AABB7C-5C86-4EB3-BC0E-E82917CEFB3C}"/>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48" name="矩形 47">
              <a:extLst>
                <a:ext uri="{FF2B5EF4-FFF2-40B4-BE49-F238E27FC236}">
                  <a16:creationId xmlns:a16="http://schemas.microsoft.com/office/drawing/2014/main" id="{634A2573-5950-4E4B-921F-3F92D5C63BEF}"/>
                </a:ext>
              </a:extLst>
            </p:cNvPr>
            <p:cNvSpPr/>
            <p:nvPr/>
          </p:nvSpPr>
          <p:spPr>
            <a:xfrm>
              <a:off x="3694587" y="1234533"/>
              <a:ext cx="744085"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9" name="矩形 48">
              <a:extLst>
                <a:ext uri="{FF2B5EF4-FFF2-40B4-BE49-F238E27FC236}">
                  <a16:creationId xmlns:a16="http://schemas.microsoft.com/office/drawing/2014/main" id="{AE6732A7-51B6-4AE8-B704-6E11505C833C}"/>
                </a:ext>
              </a:extLst>
            </p:cNvPr>
            <p:cNvSpPr/>
            <p:nvPr/>
          </p:nvSpPr>
          <p:spPr>
            <a:xfrm>
              <a:off x="4924449" y="1234532"/>
              <a:ext cx="2420685" cy="766179"/>
            </a:xfrm>
            <a:prstGeom prst="rect">
              <a:avLst/>
            </a:prstGeom>
          </p:spPr>
          <p:txBody>
            <a:bodyPr wrap="none">
              <a:spAutoFit/>
            </a:bodyPr>
            <a:lstStyle/>
            <a:p>
              <a:pPr>
                <a:defRPr/>
              </a:pPr>
              <a:r>
                <a:rPr lang="zh-CN" altLang="en-US" sz="4000" b="1" kern="1200" dirty="0">
                  <a:solidFill>
                    <a:srgbClr val="C00000"/>
                  </a:solidFill>
                  <a:latin typeface="微软雅黑" panose="020B0503020204020204" pitchFamily="34" charset="-122"/>
                  <a:ea typeface="微软雅黑" panose="020B0503020204020204" pitchFamily="34" charset="-122"/>
                </a:rPr>
                <a:t>问题表述</a:t>
              </a:r>
            </a:p>
          </p:txBody>
        </p:sp>
      </p:grpSp>
      <p:grpSp>
        <p:nvGrpSpPr>
          <p:cNvPr id="70" name="组合 69">
            <a:extLst>
              <a:ext uri="{FF2B5EF4-FFF2-40B4-BE49-F238E27FC236}">
                <a16:creationId xmlns:a16="http://schemas.microsoft.com/office/drawing/2014/main" id="{E3DDB30F-BE3B-4D30-A4E7-1400FFA4D67E}"/>
              </a:ext>
            </a:extLst>
          </p:cNvPr>
          <p:cNvGrpSpPr/>
          <p:nvPr/>
        </p:nvGrpSpPr>
        <p:grpSpPr>
          <a:xfrm>
            <a:off x="5303910" y="2982008"/>
            <a:ext cx="3711791" cy="1236504"/>
            <a:chOff x="3327680" y="971340"/>
            <a:chExt cx="4017452" cy="1338328"/>
          </a:xfrm>
        </p:grpSpPr>
        <p:grpSp>
          <p:nvGrpSpPr>
            <p:cNvPr id="71" name="组合 70">
              <a:extLst>
                <a:ext uri="{FF2B5EF4-FFF2-40B4-BE49-F238E27FC236}">
                  <a16:creationId xmlns:a16="http://schemas.microsoft.com/office/drawing/2014/main" id="{2F3C9EBF-DE16-4717-B2FC-92F1E7A21068}"/>
                </a:ext>
              </a:extLst>
            </p:cNvPr>
            <p:cNvGrpSpPr/>
            <p:nvPr/>
          </p:nvGrpSpPr>
          <p:grpSpPr>
            <a:xfrm>
              <a:off x="3327680" y="971340"/>
              <a:ext cx="1234272" cy="1234273"/>
              <a:chOff x="3327680" y="971340"/>
              <a:chExt cx="1234272" cy="1234273"/>
            </a:xfrm>
          </p:grpSpPr>
          <p:sp>
            <p:nvSpPr>
              <p:cNvPr id="74" name="椭圆 73">
                <a:extLst>
                  <a:ext uri="{FF2B5EF4-FFF2-40B4-BE49-F238E27FC236}">
                    <a16:creationId xmlns:a16="http://schemas.microsoft.com/office/drawing/2014/main" id="{001AEAA5-DC68-4D86-B770-ABBBBDEE1FDA}"/>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5" name="椭圆 74">
                <a:extLst>
                  <a:ext uri="{FF2B5EF4-FFF2-40B4-BE49-F238E27FC236}">
                    <a16:creationId xmlns:a16="http://schemas.microsoft.com/office/drawing/2014/main" id="{774C4F7F-D808-494D-815B-A48DAB7FDDAD}"/>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72" name="矩形 71">
              <a:extLst>
                <a:ext uri="{FF2B5EF4-FFF2-40B4-BE49-F238E27FC236}">
                  <a16:creationId xmlns:a16="http://schemas.microsoft.com/office/drawing/2014/main" id="{B25E0DD2-0878-4469-BE16-F333009834B4}"/>
                </a:ext>
              </a:extLst>
            </p:cNvPr>
            <p:cNvSpPr/>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3" name="矩形 72">
              <a:extLst>
                <a:ext uri="{FF2B5EF4-FFF2-40B4-BE49-F238E27FC236}">
                  <a16:creationId xmlns:a16="http://schemas.microsoft.com/office/drawing/2014/main" id="{0281ADF2-E5C1-4DE0-A014-6E14611A6A77}"/>
                </a:ext>
              </a:extLst>
            </p:cNvPr>
            <p:cNvSpPr/>
            <p:nvPr/>
          </p:nvSpPr>
          <p:spPr>
            <a:xfrm>
              <a:off x="4924449" y="1234532"/>
              <a:ext cx="2420683" cy="76617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解决方案</a:t>
              </a:r>
            </a:p>
          </p:txBody>
        </p:sp>
      </p:grpSp>
      <p:grpSp>
        <p:nvGrpSpPr>
          <p:cNvPr id="76" name="组合 75">
            <a:extLst>
              <a:ext uri="{FF2B5EF4-FFF2-40B4-BE49-F238E27FC236}">
                <a16:creationId xmlns:a16="http://schemas.microsoft.com/office/drawing/2014/main" id="{CCEDA5B6-86D4-4DB8-A1EA-C9B62E57D9D1}"/>
              </a:ext>
            </a:extLst>
          </p:cNvPr>
          <p:cNvGrpSpPr/>
          <p:nvPr/>
        </p:nvGrpSpPr>
        <p:grpSpPr>
          <a:xfrm>
            <a:off x="5303913" y="4198672"/>
            <a:ext cx="3711790" cy="1236504"/>
            <a:chOff x="3327680" y="971340"/>
            <a:chExt cx="4017452" cy="1338328"/>
          </a:xfrm>
        </p:grpSpPr>
        <p:grpSp>
          <p:nvGrpSpPr>
            <p:cNvPr id="77" name="组合 76">
              <a:extLst>
                <a:ext uri="{FF2B5EF4-FFF2-40B4-BE49-F238E27FC236}">
                  <a16:creationId xmlns:a16="http://schemas.microsoft.com/office/drawing/2014/main" id="{872A2A69-B245-4B79-AD60-1CF8923DE936}"/>
                </a:ext>
              </a:extLst>
            </p:cNvPr>
            <p:cNvGrpSpPr/>
            <p:nvPr/>
          </p:nvGrpSpPr>
          <p:grpSpPr>
            <a:xfrm>
              <a:off x="3327680" y="971340"/>
              <a:ext cx="1234272" cy="1234273"/>
              <a:chOff x="3327680" y="971340"/>
              <a:chExt cx="1234272" cy="1234273"/>
            </a:xfrm>
          </p:grpSpPr>
          <p:sp>
            <p:nvSpPr>
              <p:cNvPr id="80" name="椭圆 79">
                <a:extLst>
                  <a:ext uri="{FF2B5EF4-FFF2-40B4-BE49-F238E27FC236}">
                    <a16:creationId xmlns:a16="http://schemas.microsoft.com/office/drawing/2014/main" id="{BEA15C48-1BBD-4798-A40B-AC7DE80A36F1}"/>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1" name="椭圆 80">
                <a:extLst>
                  <a:ext uri="{FF2B5EF4-FFF2-40B4-BE49-F238E27FC236}">
                    <a16:creationId xmlns:a16="http://schemas.microsoft.com/office/drawing/2014/main" id="{A93F062E-2F13-4A14-9B28-BC952984B397}"/>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78" name="矩形 77">
              <a:extLst>
                <a:ext uri="{FF2B5EF4-FFF2-40B4-BE49-F238E27FC236}">
                  <a16:creationId xmlns:a16="http://schemas.microsoft.com/office/drawing/2014/main" id="{83841D02-9CBB-499D-B5E9-E1C8830E9FAA}"/>
                </a:ext>
              </a:extLst>
            </p:cNvPr>
            <p:cNvSpPr/>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9" name="矩形 78">
              <a:extLst>
                <a:ext uri="{FF2B5EF4-FFF2-40B4-BE49-F238E27FC236}">
                  <a16:creationId xmlns:a16="http://schemas.microsoft.com/office/drawing/2014/main" id="{DB69181D-58D7-4B99-8605-2E855E4A2497}"/>
                </a:ext>
              </a:extLst>
            </p:cNvPr>
            <p:cNvSpPr/>
            <p:nvPr/>
          </p:nvSpPr>
          <p:spPr>
            <a:xfrm>
              <a:off x="4924448" y="1234532"/>
              <a:ext cx="2420684" cy="76617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实验结果</a:t>
              </a:r>
            </a:p>
          </p:txBody>
        </p:sp>
      </p:grpSp>
      <p:grpSp>
        <p:nvGrpSpPr>
          <p:cNvPr id="82" name="组合 81">
            <a:extLst>
              <a:ext uri="{FF2B5EF4-FFF2-40B4-BE49-F238E27FC236}">
                <a16:creationId xmlns:a16="http://schemas.microsoft.com/office/drawing/2014/main" id="{C8B6718B-0302-4E87-B9CA-5799B77C4B4B}"/>
              </a:ext>
            </a:extLst>
          </p:cNvPr>
          <p:cNvGrpSpPr/>
          <p:nvPr/>
        </p:nvGrpSpPr>
        <p:grpSpPr>
          <a:xfrm>
            <a:off x="5303910" y="5415337"/>
            <a:ext cx="3038130" cy="1236504"/>
            <a:chOff x="3327680" y="971340"/>
            <a:chExt cx="3288314" cy="1338328"/>
          </a:xfrm>
        </p:grpSpPr>
        <p:grpSp>
          <p:nvGrpSpPr>
            <p:cNvPr id="83" name="组合 82">
              <a:extLst>
                <a:ext uri="{FF2B5EF4-FFF2-40B4-BE49-F238E27FC236}">
                  <a16:creationId xmlns:a16="http://schemas.microsoft.com/office/drawing/2014/main" id="{7AAD3A01-3264-4D38-A48A-EFB3CA63ADE4}"/>
                </a:ext>
              </a:extLst>
            </p:cNvPr>
            <p:cNvGrpSpPr/>
            <p:nvPr/>
          </p:nvGrpSpPr>
          <p:grpSpPr>
            <a:xfrm>
              <a:off x="3327680" y="971340"/>
              <a:ext cx="1234272" cy="1234273"/>
              <a:chOff x="3327680" y="971340"/>
              <a:chExt cx="1234272" cy="1234273"/>
            </a:xfrm>
          </p:grpSpPr>
          <p:sp>
            <p:nvSpPr>
              <p:cNvPr id="86" name="椭圆 85">
                <a:extLst>
                  <a:ext uri="{FF2B5EF4-FFF2-40B4-BE49-F238E27FC236}">
                    <a16:creationId xmlns:a16="http://schemas.microsoft.com/office/drawing/2014/main" id="{377C6F4D-5951-43F9-AAD9-83F221C040F5}"/>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7" name="椭圆 86">
                <a:extLst>
                  <a:ext uri="{FF2B5EF4-FFF2-40B4-BE49-F238E27FC236}">
                    <a16:creationId xmlns:a16="http://schemas.microsoft.com/office/drawing/2014/main" id="{A2982C64-F5FC-4E0D-9EE4-0ABC102E6A56}"/>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84" name="矩形 83">
              <a:extLst>
                <a:ext uri="{FF2B5EF4-FFF2-40B4-BE49-F238E27FC236}">
                  <a16:creationId xmlns:a16="http://schemas.microsoft.com/office/drawing/2014/main" id="{B045FA7D-3CAC-43AB-AE5A-DBD78EDF3145}"/>
                </a:ext>
              </a:extLst>
            </p:cNvPr>
            <p:cNvSpPr/>
            <p:nvPr/>
          </p:nvSpPr>
          <p:spPr>
            <a:xfrm>
              <a:off x="3694587" y="1234533"/>
              <a:ext cx="744084" cy="107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endPar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5" name="矩形 84">
              <a:extLst>
                <a:ext uri="{FF2B5EF4-FFF2-40B4-BE49-F238E27FC236}">
                  <a16:creationId xmlns:a16="http://schemas.microsoft.com/office/drawing/2014/main" id="{101CF134-3563-4DBE-9CEA-2AE620931B0C}"/>
                </a:ext>
              </a:extLst>
            </p:cNvPr>
            <p:cNvSpPr/>
            <p:nvPr/>
          </p:nvSpPr>
          <p:spPr>
            <a:xfrm>
              <a:off x="4924447" y="1234533"/>
              <a:ext cx="1691547" cy="9891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总结</a:t>
              </a:r>
            </a:p>
          </p:txBody>
        </p:sp>
      </p:grpSp>
    </p:spTree>
    <p:extLst>
      <p:ext uri="{BB962C8B-B14F-4D97-AF65-F5344CB8AC3E}">
        <p14:creationId xmlns:p14="http://schemas.microsoft.com/office/powerpoint/2010/main" val="338098229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问题表述</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t>7</a:t>
            </a:fld>
            <a:endParaRPr lang="zh-CN" dirty="0"/>
          </a:p>
        </p:txBody>
      </p:sp>
      <p:sp>
        <p:nvSpPr>
          <p:cNvPr id="14" name="文本框 13">
            <a:extLst>
              <a:ext uri="{FF2B5EF4-FFF2-40B4-BE49-F238E27FC236}">
                <a16:creationId xmlns:a16="http://schemas.microsoft.com/office/drawing/2014/main" id="{699C4AC7-72FF-402D-848B-49FF7ED5197A}"/>
              </a:ext>
            </a:extLst>
          </p:cNvPr>
          <p:cNvSpPr txBox="1"/>
          <p:nvPr/>
        </p:nvSpPr>
        <p:spPr>
          <a:xfrm>
            <a:off x="166689" y="896051"/>
            <a:ext cx="2328912"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网络模型</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A4E9AC30-4D50-4DCC-A740-3F51A35A6E9A}"/>
                  </a:ext>
                </a:extLst>
              </p:cNvPr>
              <p:cNvSpPr/>
              <p:nvPr/>
            </p:nvSpPr>
            <p:spPr>
              <a:xfrm>
                <a:off x="5278585" y="1795272"/>
                <a:ext cx="5785967" cy="4613892"/>
              </a:xfrm>
              <a:prstGeom prst="rect">
                <a:avLst/>
              </a:prstGeom>
            </p:spPr>
            <p:txBody>
              <a:bodyPr wrap="square">
                <a:spAutoFit/>
              </a:bodyPr>
              <a:lstStyle/>
              <a:p>
                <a:pPr marL="285750" indent="-285750" fontAlgn="base">
                  <a:lnSpc>
                    <a:spcPct val="150000"/>
                  </a:lnSpc>
                  <a:spcBef>
                    <a:spcPct val="0"/>
                  </a:spcBef>
                  <a:spcAft>
                    <a:spcPct val="0"/>
                  </a:spcAft>
                  <a:buFont typeface="Wingdings" panose="05000000000000000000" pitchFamily="2" charset="2"/>
                  <a:buChar char="p"/>
                  <a:defRPr/>
                </a:pPr>
                <a:r>
                  <a:rPr lang="zh-CN" altLang="en-US" b="1" dirty="0">
                    <a:solidFill>
                      <a:srgbClr val="000000"/>
                    </a:solidFill>
                    <a:latin typeface="微软雅黑" panose="020B0503020204020204" pitchFamily="34" charset="-122"/>
                    <a:ea typeface="微软雅黑" panose="020B0503020204020204" pitchFamily="34" charset="-122"/>
                  </a:rPr>
                  <a:t>源节点 </a:t>
                </a:r>
                <a:r>
                  <a:rPr lang="en-US" altLang="zh-CN" b="1" dirty="0">
                    <a:solidFill>
                      <a:srgbClr val="000000"/>
                    </a:solidFill>
                    <a:latin typeface="微软雅黑" panose="020B0503020204020204" pitchFamily="34" charset="-122"/>
                    <a:ea typeface="微软雅黑" panose="020B0503020204020204" pitchFamily="34" charset="-122"/>
                  </a:rPr>
                  <a:t>s </a:t>
                </a:r>
                <a:r>
                  <a:rPr lang="zh-CN" altLang="en-US" b="1" dirty="0">
                    <a:solidFill>
                      <a:srgbClr val="000000"/>
                    </a:solidFill>
                    <a:latin typeface="微软雅黑" panose="020B0503020204020204" pitchFamily="34" charset="-122"/>
                    <a:ea typeface="微软雅黑" panose="020B0503020204020204" pitchFamily="34" charset="-122"/>
                  </a:rPr>
                  <a:t>拥有工作量为</a:t>
                </a:r>
                <a14:m>
                  <m:oMath xmlns:m="http://schemas.openxmlformats.org/officeDocument/2006/math">
                    <m:r>
                      <a:rPr lang="zh-CN" altLang="en-US" b="1" i="1" smtClean="0">
                        <a:solidFill>
                          <a:srgbClr val="000000"/>
                        </a:solidFill>
                        <a:latin typeface="Cambria Math" panose="02040503050406030204" pitchFamily="18" charset="0"/>
                        <a:ea typeface="微软雅黑" panose="020B0503020204020204" pitchFamily="34" charset="-122"/>
                      </a:rPr>
                      <m:t>𝓦</m:t>
                    </m:r>
                    <m:r>
                      <a:rPr lang="en-US" altLang="zh-CN" b="1" i="1" smtClean="0">
                        <a:solidFill>
                          <a:srgbClr val="000000"/>
                        </a:solidFill>
                        <a:latin typeface="Cambria Math" panose="02040503050406030204" pitchFamily="18" charset="0"/>
                        <a:ea typeface="微软雅黑" panose="020B0503020204020204" pitchFamily="34" charset="-122"/>
                      </a:rPr>
                      <m:t> </m:t>
                    </m:r>
                  </m:oMath>
                </a14:m>
                <a:r>
                  <a:rPr lang="zh-CN" altLang="en-US" b="1" dirty="0">
                    <a:solidFill>
                      <a:srgbClr val="000000"/>
                    </a:solidFill>
                    <a:latin typeface="微软雅黑" panose="020B0503020204020204" pitchFamily="34" charset="-122"/>
                    <a:ea typeface="微软雅黑" panose="020B0503020204020204" pitchFamily="34" charset="-122"/>
                  </a:rPr>
                  <a:t>的任务 </a:t>
                </a:r>
                <a14:m>
                  <m:oMath xmlns:m="http://schemas.openxmlformats.org/officeDocument/2006/math">
                    <m:r>
                      <a:rPr lang="zh-CN" altLang="en-US" b="1" i="1" smtClean="0">
                        <a:solidFill>
                          <a:srgbClr val="000000"/>
                        </a:solidFill>
                        <a:latin typeface="Cambria Math" panose="02040503050406030204" pitchFamily="18" charset="0"/>
                        <a:ea typeface="微软雅黑" panose="020B0503020204020204" pitchFamily="34" charset="-122"/>
                      </a:rPr>
                      <m:t>𝜞</m:t>
                    </m:r>
                  </m:oMath>
                </a14:m>
                <a:endParaRPr lang="en-US" altLang="zh-CN" b="1" dirty="0">
                  <a:solidFill>
                    <a:srgbClr val="000000"/>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Wingdings" panose="05000000000000000000" pitchFamily="2" charset="2"/>
                  <a:buChar char="p"/>
                  <a:defRPr/>
                </a:pPr>
                <a:r>
                  <a:rPr lang="en-US" altLang="zh-CN" b="1" dirty="0">
                    <a:solidFill>
                      <a:srgbClr val="000000"/>
                    </a:solidFill>
                    <a:latin typeface="微软雅黑" panose="020B0503020204020204" pitchFamily="34" charset="-122"/>
                    <a:ea typeface="微软雅黑" panose="020B0503020204020204" pitchFamily="34" charset="-122"/>
                  </a:rPr>
                  <a:t>N</a:t>
                </a:r>
                <a:r>
                  <a:rPr lang="zh-CN" altLang="en-US" b="1" dirty="0">
                    <a:solidFill>
                      <a:srgbClr val="000000"/>
                    </a:solidFill>
                    <a:latin typeface="微软雅黑" panose="020B0503020204020204" pitchFamily="34" charset="-122"/>
                    <a:ea typeface="微软雅黑" panose="020B0503020204020204" pitchFamily="34" charset="-122"/>
                  </a:rPr>
                  <a:t>个边缘设备，即 </a:t>
                </a:r>
                <a14:m>
                  <m:oMath xmlns:m="http://schemas.openxmlformats.org/officeDocument/2006/math">
                    <m:sSub>
                      <m:sSubPr>
                        <m:ctrlPr>
                          <a:rPr lang="en-US" altLang="zh-CN" b="1" i="1" dirty="0" smtClean="0">
                            <a:solidFill>
                              <a:srgbClr val="000000"/>
                            </a:solidFill>
                            <a:latin typeface="Cambria Math" panose="02040503050406030204" pitchFamily="18" charset="0"/>
                            <a:ea typeface="微软雅黑" panose="020B0503020204020204" pitchFamily="34" charset="-122"/>
                          </a:rPr>
                        </m:ctrlPr>
                      </m:sSubPr>
                      <m:e>
                        <m:r>
                          <a:rPr lang="en-US" altLang="zh-CN" b="1" i="1" dirty="0" smtClean="0">
                            <a:solidFill>
                              <a:srgbClr val="000000"/>
                            </a:solidFill>
                            <a:latin typeface="Cambria Math" panose="02040503050406030204" pitchFamily="18" charset="0"/>
                            <a:ea typeface="微软雅黑" panose="020B0503020204020204" pitchFamily="34" charset="-122"/>
                          </a:rPr>
                          <m:t>𝒖</m:t>
                        </m:r>
                      </m:e>
                      <m:sub>
                        <m:r>
                          <a:rPr lang="en-US" altLang="zh-CN" b="1" i="1" dirty="0" smtClean="0">
                            <a:solidFill>
                              <a:srgbClr val="000000"/>
                            </a:solidFill>
                            <a:latin typeface="Cambria Math" panose="02040503050406030204" pitchFamily="18" charset="0"/>
                            <a:ea typeface="微软雅黑" panose="020B0503020204020204" pitchFamily="34" charset="-122"/>
                          </a:rPr>
                          <m:t>𝟏</m:t>
                        </m:r>
                      </m:sub>
                    </m:sSub>
                    <m:r>
                      <a:rPr lang="en-US" altLang="zh-CN" b="1" i="1" dirty="0" smtClean="0">
                        <a:solidFill>
                          <a:srgbClr val="000000"/>
                        </a:solidFill>
                        <a:latin typeface="Cambria Math" panose="02040503050406030204" pitchFamily="18" charset="0"/>
                        <a:ea typeface="微软雅黑" panose="020B0503020204020204" pitchFamily="34" charset="-122"/>
                      </a:rPr>
                      <m:t>,</m:t>
                    </m:r>
                    <m:sSub>
                      <m:sSubPr>
                        <m:ctrlPr>
                          <a:rPr lang="en-US" altLang="zh-CN" b="1" i="1" dirty="0">
                            <a:solidFill>
                              <a:srgbClr val="000000"/>
                            </a:solidFill>
                            <a:latin typeface="Cambria Math" panose="02040503050406030204" pitchFamily="18" charset="0"/>
                            <a:ea typeface="微软雅黑" panose="020B0503020204020204" pitchFamily="34" charset="-122"/>
                          </a:rPr>
                        </m:ctrlPr>
                      </m:sSubPr>
                      <m:e>
                        <m:r>
                          <a:rPr lang="en-US" altLang="zh-CN" b="1" i="1" dirty="0" smtClean="0">
                            <a:solidFill>
                              <a:srgbClr val="000000"/>
                            </a:solidFill>
                            <a:latin typeface="Cambria Math" panose="02040503050406030204" pitchFamily="18" charset="0"/>
                            <a:ea typeface="微软雅黑" panose="020B0503020204020204" pitchFamily="34" charset="-122"/>
                          </a:rPr>
                          <m:t>𝒖</m:t>
                        </m:r>
                      </m:e>
                      <m:sub>
                        <m:r>
                          <a:rPr lang="en-US" altLang="zh-CN" b="1" i="1" dirty="0" smtClean="0">
                            <a:solidFill>
                              <a:srgbClr val="000000"/>
                            </a:solidFill>
                            <a:latin typeface="Cambria Math" panose="02040503050406030204" pitchFamily="18" charset="0"/>
                            <a:ea typeface="微软雅黑" panose="020B0503020204020204" pitchFamily="34" charset="-122"/>
                          </a:rPr>
                          <m:t>𝟐</m:t>
                        </m:r>
                      </m:sub>
                    </m:sSub>
                    <m:r>
                      <a:rPr lang="en-US" altLang="zh-CN" b="1" i="1" dirty="0" smtClean="0">
                        <a:solidFill>
                          <a:srgbClr val="000000"/>
                        </a:solidFill>
                        <a:latin typeface="Cambria Math" panose="02040503050406030204" pitchFamily="18" charset="0"/>
                        <a:ea typeface="微软雅黑" panose="020B0503020204020204" pitchFamily="34" charset="-122"/>
                      </a:rPr>
                      <m:t>, …,</m:t>
                    </m:r>
                    <m:sSub>
                      <m:sSubPr>
                        <m:ctrlPr>
                          <a:rPr lang="en-US" altLang="zh-CN" b="1" i="1" dirty="0">
                            <a:solidFill>
                              <a:srgbClr val="000000"/>
                            </a:solidFill>
                            <a:latin typeface="Cambria Math" panose="02040503050406030204" pitchFamily="18" charset="0"/>
                            <a:ea typeface="微软雅黑" panose="020B0503020204020204" pitchFamily="34" charset="-122"/>
                          </a:rPr>
                        </m:ctrlPr>
                      </m:sSubPr>
                      <m:e>
                        <m:r>
                          <a:rPr lang="en-US" altLang="zh-CN" b="1" i="1" dirty="0" smtClean="0">
                            <a:solidFill>
                              <a:srgbClr val="000000"/>
                            </a:solidFill>
                            <a:latin typeface="Cambria Math" panose="02040503050406030204" pitchFamily="18" charset="0"/>
                            <a:ea typeface="微软雅黑" panose="020B0503020204020204" pitchFamily="34" charset="-122"/>
                          </a:rPr>
                          <m:t>𝒖</m:t>
                        </m:r>
                      </m:e>
                      <m:sub>
                        <m:r>
                          <a:rPr lang="en-US" altLang="zh-CN" b="1" i="1" dirty="0" smtClean="0">
                            <a:solidFill>
                              <a:srgbClr val="000000"/>
                            </a:solidFill>
                            <a:latin typeface="Cambria Math" panose="02040503050406030204" pitchFamily="18" charset="0"/>
                            <a:ea typeface="微软雅黑" panose="020B0503020204020204" pitchFamily="34" charset="-122"/>
                          </a:rPr>
                          <m:t>𝑵</m:t>
                        </m:r>
                      </m:sub>
                    </m:sSub>
                  </m:oMath>
                </a14:m>
                <a:endParaRPr lang="en-US" altLang="zh-CN" b="1" baseline="-25000" dirty="0">
                  <a:solidFill>
                    <a:srgbClr val="000000"/>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Wingdings" panose="05000000000000000000" pitchFamily="2" charset="2"/>
                  <a:buChar char="p"/>
                  <a:defRPr/>
                </a:pPr>
                <a:r>
                  <a:rPr lang="zh-CN" altLang="en-US" b="1" dirty="0">
                    <a:solidFill>
                      <a:srgbClr val="000000"/>
                    </a:solidFill>
                    <a:latin typeface="微软雅黑" panose="020B0503020204020204" pitchFamily="34" charset="-122"/>
                    <a:ea typeface="微软雅黑" panose="020B0503020204020204" pitchFamily="34" charset="-122"/>
                  </a:rPr>
                  <a:t>任务</a:t>
                </a:r>
                <a14:m>
                  <m:oMath xmlns:m="http://schemas.openxmlformats.org/officeDocument/2006/math">
                    <m:r>
                      <a:rPr lang="zh-CN" altLang="en-US" b="1" i="1" smtClean="0">
                        <a:solidFill>
                          <a:srgbClr val="000000"/>
                        </a:solidFill>
                        <a:latin typeface="Cambria Math" panose="02040503050406030204" pitchFamily="18" charset="0"/>
                        <a:ea typeface="微软雅黑" panose="020B0503020204020204" pitchFamily="34" charset="-122"/>
                      </a:rPr>
                      <m:t>𝜞</m:t>
                    </m:r>
                  </m:oMath>
                </a14:m>
                <a:r>
                  <a:rPr lang="zh-CN" altLang="en-US" b="1" dirty="0">
                    <a:solidFill>
                      <a:srgbClr val="000000"/>
                    </a:solidFill>
                    <a:latin typeface="微软雅黑" panose="020B0503020204020204" pitchFamily="34" charset="-122"/>
                    <a:ea typeface="微软雅黑" panose="020B0503020204020204" pitchFamily="34" charset="-122"/>
                  </a:rPr>
                  <a:t>由</a:t>
                </a:r>
                <a14:m>
                  <m:oMath xmlns:m="http://schemas.openxmlformats.org/officeDocument/2006/math">
                    <m:r>
                      <a:rPr lang="en-US" altLang="zh-CN" b="1" i="1" dirty="0" smtClean="0">
                        <a:solidFill>
                          <a:srgbClr val="000000"/>
                        </a:solidFill>
                        <a:latin typeface="Cambria Math" panose="02040503050406030204" pitchFamily="18" charset="0"/>
                        <a:ea typeface="微软雅黑" panose="020B0503020204020204" pitchFamily="34" charset="-122"/>
                      </a:rPr>
                      <m:t>𝒎</m:t>
                    </m:r>
                  </m:oMath>
                </a14:m>
                <a:r>
                  <a:rPr lang="zh-CN" altLang="en-US" b="1" dirty="0">
                    <a:solidFill>
                      <a:srgbClr val="000000"/>
                    </a:solidFill>
                    <a:latin typeface="微软雅黑" panose="020B0503020204020204" pitchFamily="34" charset="-122"/>
                    <a:ea typeface="微软雅黑" panose="020B0503020204020204" pitchFamily="34" charset="-122"/>
                  </a:rPr>
                  <a:t>个子任务组成，即</a:t>
                </a:r>
                <a14:m>
                  <m:oMath xmlns:m="http://schemas.openxmlformats.org/officeDocument/2006/math">
                    <m:r>
                      <a:rPr lang="zh-CN" altLang="en-US" b="1" i="0" dirty="0" smtClean="0">
                        <a:solidFill>
                          <a:srgbClr val="000000"/>
                        </a:solidFill>
                        <a:latin typeface="Cambria Math" panose="02040503050406030204" pitchFamily="18" charset="0"/>
                        <a:ea typeface="微软雅黑" panose="020B0503020204020204" pitchFamily="34" charset="-122"/>
                      </a:rPr>
                      <m:t>𝚪</m:t>
                    </m:r>
                    <m:r>
                      <a:rPr lang="en-US" altLang="zh-CN" b="1" i="1" dirty="0" smtClean="0">
                        <a:solidFill>
                          <a:srgbClr val="000000"/>
                        </a:solidFill>
                        <a:latin typeface="Cambria Math" panose="02040503050406030204" pitchFamily="18" charset="0"/>
                        <a:ea typeface="微软雅黑" panose="020B0503020204020204" pitchFamily="34" charset="-122"/>
                      </a:rPr>
                      <m:t>= {</m:t>
                    </m:r>
                    <m:r>
                      <a:rPr lang="en-US" altLang="zh-CN" b="1" i="1" dirty="0" smtClean="0">
                        <a:solidFill>
                          <a:srgbClr val="000000"/>
                        </a:solidFill>
                        <a:latin typeface="Cambria Math" panose="02040503050406030204" pitchFamily="18" charset="0"/>
                        <a:ea typeface="微软雅黑" panose="020B0503020204020204" pitchFamily="34" charset="-122"/>
                      </a:rPr>
                      <m:t>𝝉</m:t>
                    </m:r>
                    <m:r>
                      <a:rPr lang="en-US" altLang="zh-CN" b="1" i="1" baseline="-25000" dirty="0" smtClean="0">
                        <a:solidFill>
                          <a:srgbClr val="000000"/>
                        </a:solidFill>
                        <a:latin typeface="Cambria Math" panose="02040503050406030204" pitchFamily="18" charset="0"/>
                        <a:ea typeface="微软雅黑" panose="020B0503020204020204" pitchFamily="34" charset="-122"/>
                      </a:rPr>
                      <m:t>𝟏</m:t>
                    </m:r>
                    <m:r>
                      <a:rPr lang="en-US" altLang="zh-CN" b="1" i="1" dirty="0" smtClean="0">
                        <a:solidFill>
                          <a:srgbClr val="000000"/>
                        </a:solidFill>
                        <a:latin typeface="Cambria Math" panose="02040503050406030204" pitchFamily="18" charset="0"/>
                        <a:ea typeface="微软雅黑" panose="020B0503020204020204" pitchFamily="34" charset="-122"/>
                      </a:rPr>
                      <m:t>,</m:t>
                    </m:r>
                    <m:r>
                      <a:rPr lang="zh-CN" altLang="en-US" b="1" i="1" dirty="0" smtClean="0">
                        <a:solidFill>
                          <a:srgbClr val="000000"/>
                        </a:solidFill>
                        <a:latin typeface="Cambria Math" panose="02040503050406030204" pitchFamily="18" charset="0"/>
                        <a:ea typeface="微软雅黑" panose="020B0503020204020204" pitchFamily="34" charset="-122"/>
                      </a:rPr>
                      <m:t> </m:t>
                    </m:r>
                    <m:r>
                      <a:rPr lang="en-US" altLang="zh-CN" b="1" i="1" dirty="0" smtClean="0">
                        <a:solidFill>
                          <a:srgbClr val="000000"/>
                        </a:solidFill>
                        <a:latin typeface="Cambria Math" panose="02040503050406030204" pitchFamily="18" charset="0"/>
                        <a:ea typeface="微软雅黑" panose="020B0503020204020204" pitchFamily="34" charset="-122"/>
                      </a:rPr>
                      <m:t>𝝉</m:t>
                    </m:r>
                    <m:r>
                      <a:rPr lang="en-US" altLang="zh-CN" b="1" i="1" baseline="-25000" dirty="0" smtClean="0">
                        <a:solidFill>
                          <a:srgbClr val="000000"/>
                        </a:solidFill>
                        <a:latin typeface="Cambria Math" panose="02040503050406030204" pitchFamily="18" charset="0"/>
                        <a:ea typeface="微软雅黑" panose="020B0503020204020204" pitchFamily="34" charset="-122"/>
                      </a:rPr>
                      <m:t>𝟐</m:t>
                    </m:r>
                    <m:r>
                      <a:rPr lang="en-US" altLang="zh-CN" b="1" i="1" dirty="0" smtClean="0">
                        <a:solidFill>
                          <a:srgbClr val="000000"/>
                        </a:solidFill>
                        <a:latin typeface="Cambria Math" panose="02040503050406030204" pitchFamily="18" charset="0"/>
                        <a:ea typeface="微软雅黑" panose="020B0503020204020204" pitchFamily="34" charset="-122"/>
                      </a:rPr>
                      <m:t>,…,</m:t>
                    </m:r>
                    <m:r>
                      <a:rPr lang="en-US" altLang="zh-CN" b="1" i="1" dirty="0" smtClean="0">
                        <a:solidFill>
                          <a:srgbClr val="000000"/>
                        </a:solidFill>
                        <a:latin typeface="Cambria Math" panose="02040503050406030204" pitchFamily="18" charset="0"/>
                        <a:ea typeface="微软雅黑" panose="020B0503020204020204" pitchFamily="34" charset="-122"/>
                      </a:rPr>
                      <m:t>𝝉</m:t>
                    </m:r>
                    <m:r>
                      <a:rPr lang="en-US" altLang="zh-CN" b="1" i="1" baseline="-25000" dirty="0" smtClean="0">
                        <a:solidFill>
                          <a:srgbClr val="000000"/>
                        </a:solidFill>
                        <a:latin typeface="Cambria Math" panose="02040503050406030204" pitchFamily="18" charset="0"/>
                        <a:ea typeface="微软雅黑" panose="020B0503020204020204" pitchFamily="34" charset="-122"/>
                      </a:rPr>
                      <m:t>𝒎</m:t>
                    </m:r>
                    <m:r>
                      <a:rPr lang="en-US" altLang="zh-CN" b="1" i="1" dirty="0" smtClean="0">
                        <a:solidFill>
                          <a:srgbClr val="000000"/>
                        </a:solidFill>
                        <a:latin typeface="Cambria Math" panose="02040503050406030204" pitchFamily="18" charset="0"/>
                        <a:ea typeface="微软雅黑" panose="020B0503020204020204" pitchFamily="34" charset="-122"/>
                      </a:rPr>
                      <m:t>}</m:t>
                    </m:r>
                  </m:oMath>
                </a14:m>
                <a:endParaRPr lang="en-US" altLang="zh-CN" b="1" dirty="0">
                  <a:solidFill>
                    <a:srgbClr val="000000"/>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Wingdings" panose="05000000000000000000" pitchFamily="2" charset="2"/>
                  <a:buChar char="p"/>
                  <a:defRPr/>
                </a:pPr>
                <a14:m>
                  <m:oMath xmlns:m="http://schemas.openxmlformats.org/officeDocument/2006/math">
                    <m:r>
                      <a:rPr lang="en-US" altLang="zh-CN" b="1" i="1" dirty="0" smtClean="0">
                        <a:solidFill>
                          <a:srgbClr val="000000"/>
                        </a:solidFill>
                        <a:latin typeface="Cambria Math" panose="02040503050406030204" pitchFamily="18" charset="0"/>
                        <a:ea typeface="微软雅黑" panose="020B0503020204020204" pitchFamily="34" charset="-122"/>
                      </a:rPr>
                      <m:t>𝒎</m:t>
                    </m:r>
                    <m:r>
                      <a:rPr lang="en-US" altLang="zh-CN" b="1" i="1" dirty="0" smtClean="0">
                        <a:solidFill>
                          <a:srgbClr val="000000"/>
                        </a:solidFill>
                        <a:latin typeface="Cambria Math" panose="02040503050406030204" pitchFamily="18" charset="0"/>
                        <a:ea typeface="Cambria Math" panose="02040503050406030204" pitchFamily="18" charset="0"/>
                      </a:rPr>
                      <m:t>≫</m:t>
                    </m:r>
                    <m:r>
                      <a:rPr lang="en-US" altLang="zh-CN" b="1" i="1" dirty="0" smtClean="0">
                        <a:solidFill>
                          <a:srgbClr val="000000"/>
                        </a:solidFill>
                        <a:latin typeface="Cambria Math" panose="02040503050406030204" pitchFamily="18" charset="0"/>
                        <a:ea typeface="Cambria Math" panose="02040503050406030204" pitchFamily="18" charset="0"/>
                      </a:rPr>
                      <m:t>𝑵</m:t>
                    </m:r>
                  </m:oMath>
                </a14:m>
                <a:endParaRPr lang="en-US" altLang="zh-CN" b="1" dirty="0">
                  <a:solidFill>
                    <a:srgbClr val="000000"/>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Wingdings" panose="05000000000000000000" pitchFamily="2" charset="2"/>
                  <a:buChar char="p"/>
                  <a:defRPr/>
                </a:pPr>
                <a14:m>
                  <m:oMath xmlns:m="http://schemas.openxmlformats.org/officeDocument/2006/math">
                    <m:r>
                      <a:rPr lang="zh-CN" altLang="en-US" b="1" i="1" dirty="0" smtClean="0">
                        <a:solidFill>
                          <a:srgbClr val="000000"/>
                        </a:solidFill>
                        <a:latin typeface="Cambria Math" panose="02040503050406030204" pitchFamily="18" charset="0"/>
                        <a:ea typeface="微软雅黑" panose="020B0503020204020204" pitchFamily="34" charset="-122"/>
                      </a:rPr>
                      <m:t>𝝎</m:t>
                    </m:r>
                    <m:r>
                      <a:rPr lang="en-US" altLang="zh-CN" b="1" i="1" dirty="0" smtClean="0">
                        <a:solidFill>
                          <a:srgbClr val="000000"/>
                        </a:solidFill>
                        <a:latin typeface="Cambria Math" panose="02040503050406030204" pitchFamily="18" charset="0"/>
                        <a:ea typeface="微软雅黑" panose="020B0503020204020204" pitchFamily="34" charset="-122"/>
                      </a:rPr>
                      <m:t>(</m:t>
                    </m:r>
                    <m:r>
                      <a:rPr lang="en-US" altLang="zh-CN" b="1" i="1" dirty="0" smtClean="0">
                        <a:solidFill>
                          <a:srgbClr val="000000"/>
                        </a:solidFill>
                        <a:latin typeface="Cambria Math" panose="02040503050406030204" pitchFamily="18" charset="0"/>
                        <a:ea typeface="微软雅黑" panose="020B0503020204020204" pitchFamily="34" charset="-122"/>
                      </a:rPr>
                      <m:t>𝝉</m:t>
                    </m:r>
                    <m:r>
                      <a:rPr lang="en-US" altLang="zh-CN" b="1" i="1" baseline="-25000" dirty="0" smtClean="0">
                        <a:solidFill>
                          <a:srgbClr val="000000"/>
                        </a:solidFill>
                        <a:latin typeface="Cambria Math" panose="02040503050406030204" pitchFamily="18" charset="0"/>
                        <a:ea typeface="微软雅黑" panose="020B0503020204020204" pitchFamily="34" charset="-122"/>
                      </a:rPr>
                      <m:t>𝒊</m:t>
                    </m:r>
                    <m:r>
                      <a:rPr lang="en-US" altLang="zh-CN" b="1" i="1" dirty="0" smtClean="0">
                        <a:solidFill>
                          <a:srgbClr val="000000"/>
                        </a:solidFill>
                        <a:latin typeface="Cambria Math" panose="02040503050406030204" pitchFamily="18" charset="0"/>
                        <a:ea typeface="微软雅黑" panose="020B0503020204020204" pitchFamily="34" charset="-122"/>
                      </a:rPr>
                      <m:t>)</m:t>
                    </m:r>
                  </m:oMath>
                </a14:m>
                <a:r>
                  <a:rPr lang="zh-CN" altLang="en-US" b="1" dirty="0">
                    <a:solidFill>
                      <a:srgbClr val="000000"/>
                    </a:solidFill>
                    <a:latin typeface="微软雅黑" panose="020B0503020204020204" pitchFamily="34" charset="-122"/>
                    <a:ea typeface="微软雅黑" panose="020B0503020204020204" pitchFamily="34" charset="-122"/>
                  </a:rPr>
                  <a:t>表示子任务</a:t>
                </a:r>
                <a14:m>
                  <m:oMath xmlns:m="http://schemas.openxmlformats.org/officeDocument/2006/math">
                    <m:r>
                      <a:rPr lang="en-US" altLang="zh-CN" b="1" i="0" dirty="0" smtClean="0">
                        <a:solidFill>
                          <a:srgbClr val="000000"/>
                        </a:solidFill>
                        <a:latin typeface="Cambria Math" panose="02040503050406030204" pitchFamily="18" charset="0"/>
                        <a:ea typeface="微软雅黑" panose="020B0503020204020204" pitchFamily="34" charset="-122"/>
                      </a:rPr>
                      <m:t> </m:t>
                    </m:r>
                    <m:r>
                      <a:rPr lang="en-US" altLang="zh-CN" b="1" i="1" dirty="0" smtClean="0">
                        <a:solidFill>
                          <a:srgbClr val="000000"/>
                        </a:solidFill>
                        <a:latin typeface="Cambria Math" panose="02040503050406030204" pitchFamily="18" charset="0"/>
                        <a:ea typeface="微软雅黑" panose="020B0503020204020204" pitchFamily="34" charset="-122"/>
                      </a:rPr>
                      <m:t>𝝉</m:t>
                    </m:r>
                    <m:r>
                      <a:rPr lang="en-US" altLang="zh-CN" b="1" i="1" baseline="-25000" dirty="0" smtClean="0">
                        <a:solidFill>
                          <a:srgbClr val="000000"/>
                        </a:solidFill>
                        <a:latin typeface="Cambria Math" panose="02040503050406030204" pitchFamily="18" charset="0"/>
                        <a:ea typeface="微软雅黑" panose="020B0503020204020204" pitchFamily="34" charset="-122"/>
                      </a:rPr>
                      <m:t>𝒊</m:t>
                    </m:r>
                  </m:oMath>
                </a14:m>
                <a:r>
                  <a:rPr lang="zh-CN" altLang="en-US" b="1" dirty="0">
                    <a:solidFill>
                      <a:srgbClr val="000000"/>
                    </a:solidFill>
                    <a:latin typeface="微软雅黑" panose="020B0503020204020204" pitchFamily="34" charset="-122"/>
                    <a:ea typeface="微软雅黑" panose="020B0503020204020204" pitchFamily="34" charset="-122"/>
                  </a:rPr>
                  <a:t> 的工作量，</a:t>
                </a:r>
                <a14:m>
                  <m:oMath xmlns:m="http://schemas.openxmlformats.org/officeDocument/2006/math">
                    <m:r>
                      <a:rPr lang="zh-CN" altLang="en-US" b="1" i="1" smtClean="0">
                        <a:solidFill>
                          <a:srgbClr val="000000"/>
                        </a:solidFill>
                        <a:latin typeface="Cambria Math" panose="02040503050406030204" pitchFamily="18" charset="0"/>
                        <a:ea typeface="微软雅黑" panose="020B0503020204020204" pitchFamily="34" charset="-122"/>
                      </a:rPr>
                      <m:t>𝓦</m:t>
                    </m:r>
                    <m:r>
                      <a:rPr lang="en-US" altLang="zh-CN" b="1" i="1" smtClean="0">
                        <a:solidFill>
                          <a:srgbClr val="000000"/>
                        </a:solidFill>
                        <a:latin typeface="Cambria Math" panose="02040503050406030204" pitchFamily="18" charset="0"/>
                        <a:ea typeface="微软雅黑" panose="020B0503020204020204" pitchFamily="34" charset="-122"/>
                      </a:rPr>
                      <m:t>=</m:t>
                    </m:r>
                    <m:nary>
                      <m:naryPr>
                        <m:chr m:val="∑"/>
                        <m:limLoc m:val="subSup"/>
                        <m:ctrlPr>
                          <a:rPr lang="en-US" altLang="zh-CN" b="1" i="1" smtClean="0">
                            <a:solidFill>
                              <a:srgbClr val="000000"/>
                            </a:solidFill>
                            <a:latin typeface="Cambria Math" panose="02040503050406030204" pitchFamily="18" charset="0"/>
                            <a:ea typeface="微软雅黑" panose="020B0503020204020204" pitchFamily="34" charset="-122"/>
                          </a:rPr>
                        </m:ctrlPr>
                      </m:naryPr>
                      <m:sub>
                        <m:r>
                          <m:rPr>
                            <m:brk m:alnAt="25"/>
                          </m:rPr>
                          <a:rPr lang="en-US" altLang="zh-CN" b="1" i="1" smtClean="0">
                            <a:solidFill>
                              <a:srgbClr val="000000"/>
                            </a:solidFill>
                            <a:latin typeface="Cambria Math" panose="02040503050406030204" pitchFamily="18" charset="0"/>
                            <a:ea typeface="微软雅黑" panose="020B0503020204020204" pitchFamily="34" charset="-122"/>
                          </a:rPr>
                          <m:t>𝒊</m:t>
                        </m:r>
                        <m:r>
                          <a:rPr lang="en-US" altLang="zh-CN" b="1" i="1" smtClean="0">
                            <a:solidFill>
                              <a:srgbClr val="000000"/>
                            </a:solidFill>
                            <a:latin typeface="Cambria Math" panose="02040503050406030204" pitchFamily="18" charset="0"/>
                            <a:ea typeface="微软雅黑" panose="020B0503020204020204" pitchFamily="34" charset="-122"/>
                          </a:rPr>
                          <m:t>=</m:t>
                        </m:r>
                        <m:r>
                          <a:rPr lang="en-US" altLang="zh-CN" b="1" i="1" smtClean="0">
                            <a:solidFill>
                              <a:srgbClr val="000000"/>
                            </a:solidFill>
                            <a:latin typeface="Cambria Math" panose="02040503050406030204" pitchFamily="18" charset="0"/>
                            <a:ea typeface="微软雅黑" panose="020B0503020204020204" pitchFamily="34" charset="-122"/>
                          </a:rPr>
                          <m:t>𝟏</m:t>
                        </m:r>
                      </m:sub>
                      <m:sup>
                        <m:r>
                          <a:rPr lang="en-US" altLang="zh-CN" b="1" i="1" smtClean="0">
                            <a:solidFill>
                              <a:srgbClr val="000000"/>
                            </a:solidFill>
                            <a:latin typeface="Cambria Math" panose="02040503050406030204" pitchFamily="18" charset="0"/>
                            <a:ea typeface="微软雅黑" panose="020B0503020204020204" pitchFamily="34" charset="-122"/>
                          </a:rPr>
                          <m:t>𝒎</m:t>
                        </m:r>
                      </m:sup>
                      <m:e>
                        <m:r>
                          <a:rPr lang="zh-CN" altLang="en-US" b="1" i="1" dirty="0" smtClean="0">
                            <a:solidFill>
                              <a:srgbClr val="000000"/>
                            </a:solidFill>
                            <a:latin typeface="Cambria Math" panose="02040503050406030204" pitchFamily="18" charset="0"/>
                            <a:ea typeface="微软雅黑" panose="020B0503020204020204" pitchFamily="34" charset="-122"/>
                          </a:rPr>
                          <m:t>𝝎</m:t>
                        </m:r>
                        <m:r>
                          <a:rPr lang="en-US" altLang="zh-CN" b="1" i="1" dirty="0" smtClean="0">
                            <a:solidFill>
                              <a:srgbClr val="000000"/>
                            </a:solidFill>
                            <a:latin typeface="Cambria Math" panose="02040503050406030204" pitchFamily="18" charset="0"/>
                            <a:ea typeface="微软雅黑" panose="020B0503020204020204" pitchFamily="34" charset="-122"/>
                          </a:rPr>
                          <m:t>(</m:t>
                        </m:r>
                        <m:r>
                          <a:rPr lang="en-US" altLang="zh-CN" b="1" i="1" dirty="0" smtClean="0">
                            <a:solidFill>
                              <a:srgbClr val="000000"/>
                            </a:solidFill>
                            <a:latin typeface="Cambria Math" panose="02040503050406030204" pitchFamily="18" charset="0"/>
                            <a:ea typeface="微软雅黑" panose="020B0503020204020204" pitchFamily="34" charset="-122"/>
                          </a:rPr>
                          <m:t>𝝉</m:t>
                        </m:r>
                        <m:r>
                          <a:rPr lang="en-US" altLang="zh-CN" b="1" i="1" baseline="-25000" dirty="0" smtClean="0">
                            <a:solidFill>
                              <a:srgbClr val="000000"/>
                            </a:solidFill>
                            <a:latin typeface="Cambria Math" panose="02040503050406030204" pitchFamily="18" charset="0"/>
                            <a:ea typeface="微软雅黑" panose="020B0503020204020204" pitchFamily="34" charset="-122"/>
                          </a:rPr>
                          <m:t>𝒊</m:t>
                        </m:r>
                        <m:r>
                          <a:rPr lang="en-US" altLang="zh-CN" b="1" i="1" dirty="0" smtClean="0">
                            <a:solidFill>
                              <a:srgbClr val="000000"/>
                            </a:solidFill>
                            <a:latin typeface="Cambria Math" panose="02040503050406030204" pitchFamily="18" charset="0"/>
                            <a:ea typeface="微软雅黑" panose="020B0503020204020204" pitchFamily="34" charset="-122"/>
                          </a:rPr>
                          <m:t>)</m:t>
                        </m:r>
                      </m:e>
                    </m:nary>
                  </m:oMath>
                </a14:m>
                <a:endParaRPr lang="zh-CN" altLang="en-US" b="1" dirty="0">
                  <a:solidFill>
                    <a:srgbClr val="000000"/>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Wingdings" panose="05000000000000000000" pitchFamily="2" charset="2"/>
                  <a:buChar char="p"/>
                  <a:defRPr/>
                </a:pPr>
                <a14:m>
                  <m:oMath xmlns:m="http://schemas.openxmlformats.org/officeDocument/2006/math">
                    <m:r>
                      <a:rPr lang="zh-CN" altLang="en-US" b="1" i="1" smtClean="0">
                        <a:solidFill>
                          <a:srgbClr val="000000"/>
                        </a:solidFill>
                        <a:latin typeface="Cambria Math" panose="02040503050406030204" pitchFamily="18" charset="0"/>
                        <a:ea typeface="微软雅黑" panose="020B0503020204020204" pitchFamily="34" charset="-122"/>
                      </a:rPr>
                      <m:t>𝜞</m:t>
                    </m:r>
                    <m:r>
                      <a:rPr lang="en-US" altLang="zh-CN" b="1" i="1" baseline="-25000" dirty="0" smtClean="0">
                        <a:solidFill>
                          <a:srgbClr val="000000"/>
                        </a:solidFill>
                        <a:latin typeface="Cambria Math" panose="02040503050406030204" pitchFamily="18" charset="0"/>
                        <a:ea typeface="微软雅黑" panose="020B0503020204020204" pitchFamily="34" charset="-122"/>
                      </a:rPr>
                      <m:t>𝒊</m:t>
                    </m:r>
                    <m:r>
                      <a:rPr lang="en-US" altLang="zh-CN" b="1" dirty="0" smtClean="0">
                        <a:solidFill>
                          <a:srgbClr val="000000"/>
                        </a:solidFill>
                        <a:latin typeface="Cambria Math" panose="02040503050406030204" pitchFamily="18" charset="0"/>
                        <a:ea typeface="微软雅黑" panose="020B0503020204020204" pitchFamily="34" charset="-122"/>
                      </a:rPr>
                      <m:t>⊂</m:t>
                    </m:r>
                    <m:r>
                      <a:rPr lang="zh-CN" altLang="en-US" b="1" i="1" smtClean="0">
                        <a:solidFill>
                          <a:srgbClr val="000000"/>
                        </a:solidFill>
                        <a:latin typeface="Cambria Math" panose="02040503050406030204" pitchFamily="18" charset="0"/>
                        <a:ea typeface="微软雅黑" panose="020B0503020204020204" pitchFamily="34" charset="-122"/>
                      </a:rPr>
                      <m:t>𝜞</m:t>
                    </m:r>
                  </m:oMath>
                </a14:m>
                <a:r>
                  <a:rPr lang="zh-CN" altLang="en-US" b="1" dirty="0">
                    <a:solidFill>
                      <a:srgbClr val="000000"/>
                    </a:solidFill>
                    <a:latin typeface="微软雅黑" panose="020B0503020204020204" pitchFamily="34" charset="-122"/>
                    <a:ea typeface="微软雅黑" panose="020B0503020204020204" pitchFamily="34" charset="-122"/>
                  </a:rPr>
                  <a:t>表示分配给设备</a:t>
                </a:r>
                <a14:m>
                  <m:oMath xmlns:m="http://schemas.openxmlformats.org/officeDocument/2006/math">
                    <m:r>
                      <a:rPr lang="en-US" altLang="zh-CN" b="1" i="0" dirty="0" smtClean="0">
                        <a:solidFill>
                          <a:srgbClr val="000000"/>
                        </a:solidFill>
                        <a:latin typeface="Cambria Math" panose="02040503050406030204" pitchFamily="18" charset="0"/>
                        <a:ea typeface="微软雅黑" panose="020B0503020204020204" pitchFamily="34" charset="-122"/>
                      </a:rPr>
                      <m:t> </m:t>
                    </m:r>
                    <m:r>
                      <a:rPr lang="en-US" altLang="zh-CN" b="1" i="1" dirty="0" smtClean="0">
                        <a:solidFill>
                          <a:srgbClr val="000000"/>
                        </a:solidFill>
                        <a:latin typeface="Cambria Math" panose="02040503050406030204" pitchFamily="18" charset="0"/>
                        <a:ea typeface="微软雅黑" panose="020B0503020204020204" pitchFamily="34" charset="-122"/>
                      </a:rPr>
                      <m:t>𝒖</m:t>
                    </m:r>
                    <m:r>
                      <a:rPr lang="en-US" altLang="zh-CN" b="1" i="1" baseline="-25000" dirty="0" smtClean="0">
                        <a:solidFill>
                          <a:srgbClr val="000000"/>
                        </a:solidFill>
                        <a:latin typeface="Cambria Math" panose="02040503050406030204" pitchFamily="18" charset="0"/>
                        <a:ea typeface="微软雅黑" panose="020B0503020204020204" pitchFamily="34" charset="-122"/>
                      </a:rPr>
                      <m:t>𝒊</m:t>
                    </m:r>
                    <m:r>
                      <a:rPr lang="en-US" altLang="zh-CN" b="1" i="1" baseline="-25000" dirty="0" smtClean="0">
                        <a:solidFill>
                          <a:srgbClr val="000000"/>
                        </a:solidFill>
                        <a:latin typeface="Cambria Math" panose="02040503050406030204" pitchFamily="18" charset="0"/>
                        <a:ea typeface="微软雅黑" panose="020B0503020204020204" pitchFamily="34" charset="-122"/>
                      </a:rPr>
                      <m:t> </m:t>
                    </m:r>
                  </m:oMath>
                </a14:m>
                <a:r>
                  <a:rPr lang="zh-CN" altLang="en-US" b="1" dirty="0">
                    <a:solidFill>
                      <a:srgbClr val="000000"/>
                    </a:solidFill>
                    <a:latin typeface="微软雅黑" panose="020B0503020204020204" pitchFamily="34" charset="-122"/>
                    <a:ea typeface="微软雅黑" panose="020B0503020204020204" pitchFamily="34" charset="-122"/>
                  </a:rPr>
                  <a:t>的子任务集合</a:t>
                </a:r>
                <a:endParaRPr lang="en-US" altLang="zh-CN" b="1" dirty="0">
                  <a:solidFill>
                    <a:srgbClr val="000000"/>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Wingdings" panose="05000000000000000000" pitchFamily="2" charset="2"/>
                  <a:buChar char="p"/>
                  <a:defRPr/>
                </a:pPr>
                <a14:m>
                  <m:oMath xmlns:m="http://schemas.openxmlformats.org/officeDocument/2006/math">
                    <m:r>
                      <a:rPr lang="zh-CN" altLang="en-US" b="1" i="1" dirty="0" smtClean="0">
                        <a:solidFill>
                          <a:srgbClr val="000000"/>
                        </a:solidFill>
                        <a:latin typeface="Cambria Math" panose="02040503050406030204" pitchFamily="18" charset="0"/>
                        <a:ea typeface="微软雅黑" panose="020B0503020204020204" pitchFamily="34" charset="-122"/>
                      </a:rPr>
                      <m:t>𝝎</m:t>
                    </m:r>
                    <m:d>
                      <m:dPr>
                        <m:ctrlPr>
                          <a:rPr lang="en-US" altLang="zh-CN" b="1" i="1" dirty="0">
                            <a:solidFill>
                              <a:srgbClr val="000000"/>
                            </a:solidFill>
                            <a:latin typeface="Cambria Math" panose="02040503050406030204" pitchFamily="18" charset="0"/>
                            <a:ea typeface="微软雅黑" panose="020B0503020204020204" pitchFamily="34" charset="-122"/>
                          </a:rPr>
                        </m:ctrlPr>
                      </m:dPr>
                      <m:e>
                        <m:r>
                          <a:rPr lang="zh-CN" altLang="en-US" b="1" i="1" smtClean="0">
                            <a:solidFill>
                              <a:srgbClr val="000000"/>
                            </a:solidFill>
                            <a:latin typeface="Cambria Math" panose="02040503050406030204" pitchFamily="18" charset="0"/>
                            <a:ea typeface="微软雅黑" panose="020B0503020204020204" pitchFamily="34" charset="-122"/>
                          </a:rPr>
                          <m:t>𝜞</m:t>
                        </m:r>
                        <m:r>
                          <a:rPr lang="en-US" altLang="zh-CN" b="1" i="1" baseline="-25000" dirty="0" smtClean="0">
                            <a:solidFill>
                              <a:srgbClr val="000000"/>
                            </a:solidFill>
                            <a:latin typeface="Cambria Math" panose="02040503050406030204" pitchFamily="18" charset="0"/>
                            <a:ea typeface="微软雅黑" panose="020B0503020204020204" pitchFamily="34" charset="-122"/>
                          </a:rPr>
                          <m:t>𝒊</m:t>
                        </m:r>
                      </m:e>
                    </m:d>
                    <m:r>
                      <a:rPr lang="en-US" altLang="zh-CN" b="1" i="1" smtClean="0">
                        <a:solidFill>
                          <a:srgbClr val="000000"/>
                        </a:solidFill>
                        <a:latin typeface="Cambria Math" panose="02040503050406030204" pitchFamily="18" charset="0"/>
                        <a:ea typeface="微软雅黑" panose="020B0503020204020204" pitchFamily="34" charset="-122"/>
                      </a:rPr>
                      <m:t>=</m:t>
                    </m:r>
                    <m:nary>
                      <m:naryPr>
                        <m:chr m:val="∑"/>
                        <m:limLoc m:val="subSup"/>
                        <m:supHide m:val="on"/>
                        <m:ctrlPr>
                          <a:rPr lang="en-US" altLang="zh-CN" b="1" i="1" smtClean="0">
                            <a:solidFill>
                              <a:srgbClr val="000000"/>
                            </a:solidFill>
                            <a:latin typeface="Cambria Math" panose="02040503050406030204" pitchFamily="18" charset="0"/>
                            <a:ea typeface="微软雅黑" panose="020B0503020204020204" pitchFamily="34" charset="-122"/>
                          </a:rPr>
                        </m:ctrlPr>
                      </m:naryPr>
                      <m:sub>
                        <m:r>
                          <a:rPr lang="en-US" altLang="zh-CN" b="1" i="1" dirty="0" smtClean="0">
                            <a:solidFill>
                              <a:srgbClr val="000000"/>
                            </a:solidFill>
                            <a:latin typeface="Cambria Math" panose="02040503050406030204" pitchFamily="18" charset="0"/>
                            <a:ea typeface="微软雅黑" panose="020B0503020204020204" pitchFamily="34" charset="-122"/>
                          </a:rPr>
                          <m:t>𝝉</m:t>
                        </m:r>
                        <m:r>
                          <a:rPr lang="en-US" altLang="zh-CN" b="1" i="1" dirty="0" smtClean="0">
                            <a:solidFill>
                              <a:srgbClr val="000000"/>
                            </a:solidFill>
                            <a:latin typeface="Cambria Math" panose="02040503050406030204" pitchFamily="18" charset="0"/>
                            <a:ea typeface="Cambria Math" panose="02040503050406030204" pitchFamily="18" charset="0"/>
                          </a:rPr>
                          <m:t>∈</m:t>
                        </m:r>
                        <m:r>
                          <a:rPr lang="zh-CN" altLang="en-US" b="1" i="1" smtClean="0">
                            <a:solidFill>
                              <a:srgbClr val="000000"/>
                            </a:solidFill>
                            <a:latin typeface="Cambria Math" panose="02040503050406030204" pitchFamily="18" charset="0"/>
                            <a:ea typeface="微软雅黑" panose="020B0503020204020204" pitchFamily="34" charset="-122"/>
                          </a:rPr>
                          <m:t>𝜞</m:t>
                        </m:r>
                        <m:r>
                          <a:rPr lang="en-US" altLang="zh-CN" b="1" i="1" baseline="-25000" dirty="0" smtClean="0">
                            <a:solidFill>
                              <a:srgbClr val="000000"/>
                            </a:solidFill>
                            <a:latin typeface="Cambria Math" panose="02040503050406030204" pitchFamily="18" charset="0"/>
                            <a:ea typeface="微软雅黑" panose="020B0503020204020204" pitchFamily="34" charset="-122"/>
                          </a:rPr>
                          <m:t>𝒊</m:t>
                        </m:r>
                      </m:sub>
                      <m:sup/>
                      <m:e>
                        <m:r>
                          <a:rPr lang="zh-CN" altLang="en-US" b="1" i="1" dirty="0" smtClean="0">
                            <a:solidFill>
                              <a:srgbClr val="000000"/>
                            </a:solidFill>
                            <a:latin typeface="Cambria Math" panose="02040503050406030204" pitchFamily="18" charset="0"/>
                            <a:ea typeface="微软雅黑" panose="020B0503020204020204" pitchFamily="34" charset="-122"/>
                          </a:rPr>
                          <m:t>𝝎</m:t>
                        </m:r>
                        <m:d>
                          <m:dPr>
                            <m:ctrlPr>
                              <a:rPr lang="en-US" altLang="zh-CN" b="1" i="1" dirty="0">
                                <a:solidFill>
                                  <a:srgbClr val="000000"/>
                                </a:solidFill>
                                <a:latin typeface="Cambria Math" panose="02040503050406030204" pitchFamily="18" charset="0"/>
                                <a:ea typeface="微软雅黑" panose="020B0503020204020204" pitchFamily="34" charset="-122"/>
                              </a:rPr>
                            </m:ctrlPr>
                          </m:dPr>
                          <m:e>
                            <m:r>
                              <a:rPr lang="en-US" altLang="zh-CN" b="1" i="1" dirty="0" smtClean="0">
                                <a:solidFill>
                                  <a:srgbClr val="000000"/>
                                </a:solidFill>
                                <a:latin typeface="Cambria Math" panose="02040503050406030204" pitchFamily="18" charset="0"/>
                                <a:ea typeface="微软雅黑" panose="020B0503020204020204" pitchFamily="34" charset="-122"/>
                              </a:rPr>
                              <m:t>𝝉</m:t>
                            </m:r>
                          </m:e>
                        </m:d>
                      </m:e>
                    </m:nary>
                  </m:oMath>
                </a14:m>
                <a:r>
                  <a:rPr lang="zh-CN" altLang="en-US" b="1" dirty="0">
                    <a:solidFill>
                      <a:srgbClr val="000000"/>
                    </a:solidFill>
                    <a:latin typeface="Cambria Math" panose="02040503050406030204" pitchFamily="18" charset="0"/>
                    <a:ea typeface="微软雅黑" panose="020B0503020204020204" pitchFamily="34" charset="-122"/>
                  </a:rPr>
                  <a:t>表示分配给设备</a:t>
                </a:r>
                <a14:m>
                  <m:oMath xmlns:m="http://schemas.openxmlformats.org/officeDocument/2006/math">
                    <m:r>
                      <a:rPr lang="en-US" altLang="zh-CN" b="1" i="1" dirty="0" smtClean="0">
                        <a:solidFill>
                          <a:srgbClr val="000000"/>
                        </a:solidFill>
                        <a:latin typeface="Cambria Math" panose="02040503050406030204" pitchFamily="18" charset="0"/>
                        <a:ea typeface="微软雅黑" panose="020B0503020204020204" pitchFamily="34" charset="-122"/>
                      </a:rPr>
                      <m:t>𝒖</m:t>
                    </m:r>
                    <m:r>
                      <a:rPr lang="en-US" altLang="zh-CN" b="1" i="1" baseline="-25000" dirty="0" smtClean="0">
                        <a:solidFill>
                          <a:srgbClr val="000000"/>
                        </a:solidFill>
                        <a:latin typeface="Cambria Math" panose="02040503050406030204" pitchFamily="18" charset="0"/>
                        <a:ea typeface="微软雅黑" panose="020B0503020204020204" pitchFamily="34" charset="-122"/>
                      </a:rPr>
                      <m:t>𝒊</m:t>
                    </m:r>
                    <m:r>
                      <a:rPr lang="en-US" altLang="zh-CN" b="1" i="1" baseline="-25000" dirty="0" smtClean="0">
                        <a:solidFill>
                          <a:srgbClr val="000000"/>
                        </a:solidFill>
                        <a:latin typeface="Cambria Math" panose="02040503050406030204" pitchFamily="18" charset="0"/>
                        <a:ea typeface="微软雅黑" panose="020B0503020204020204" pitchFamily="34" charset="-122"/>
                      </a:rPr>
                      <m:t> </m:t>
                    </m:r>
                  </m:oMath>
                </a14:m>
                <a:r>
                  <a:rPr lang="zh-CN" altLang="en-US" b="1" dirty="0">
                    <a:solidFill>
                      <a:srgbClr val="000000"/>
                    </a:solidFill>
                    <a:latin typeface="Cambria Math" panose="02040503050406030204" pitchFamily="18" charset="0"/>
                    <a:ea typeface="微软雅黑" panose="020B0503020204020204" pitchFamily="34" charset="-122"/>
                  </a:rPr>
                  <a:t>的总工作量</a:t>
                </a:r>
                <a:endParaRPr lang="en-US" altLang="zh-CN" b="1" dirty="0">
                  <a:solidFill>
                    <a:srgbClr val="000000"/>
                  </a:solidFill>
                  <a:latin typeface="Cambria Math" panose="02040503050406030204" pitchFamily="18" charset="0"/>
                  <a:ea typeface="微软雅黑" panose="020B0503020204020204" pitchFamily="34" charset="-122"/>
                </a:endParaRPr>
              </a:p>
              <a:p>
                <a:pPr marL="285750" indent="-285750" fontAlgn="base">
                  <a:lnSpc>
                    <a:spcPct val="150000"/>
                  </a:lnSpc>
                  <a:spcBef>
                    <a:spcPct val="0"/>
                  </a:spcBef>
                  <a:spcAft>
                    <a:spcPct val="0"/>
                  </a:spcAft>
                  <a:buFont typeface="Wingdings" panose="05000000000000000000" pitchFamily="2" charset="2"/>
                  <a:buChar char="p"/>
                  <a:defRPr/>
                </a:pPr>
                <a14:m>
                  <m:oMath xmlns:m="http://schemas.openxmlformats.org/officeDocument/2006/math">
                    <m:nary>
                      <m:naryPr>
                        <m:chr m:val="∑"/>
                        <m:limLoc m:val="subSup"/>
                        <m:ctrlPr>
                          <a:rPr lang="en-US" altLang="zh-CN" b="1" i="1">
                            <a:solidFill>
                              <a:srgbClr val="000000"/>
                            </a:solidFill>
                            <a:latin typeface="Cambria Math" panose="02040503050406030204" pitchFamily="18" charset="0"/>
                            <a:ea typeface="微软雅黑" panose="020B0503020204020204" pitchFamily="34" charset="-122"/>
                          </a:rPr>
                        </m:ctrlPr>
                      </m:naryPr>
                      <m:sub>
                        <m:r>
                          <m:rPr>
                            <m:brk m:alnAt="25"/>
                          </m:rPr>
                          <a:rPr lang="en-US" altLang="zh-CN" b="1" i="1" smtClean="0">
                            <a:solidFill>
                              <a:srgbClr val="000000"/>
                            </a:solidFill>
                            <a:latin typeface="Cambria Math" panose="02040503050406030204" pitchFamily="18" charset="0"/>
                            <a:ea typeface="微软雅黑" panose="020B0503020204020204" pitchFamily="34" charset="-122"/>
                          </a:rPr>
                          <m:t>𝒊</m:t>
                        </m:r>
                        <m:r>
                          <a:rPr lang="en-US" altLang="zh-CN" b="1" i="1" smtClean="0">
                            <a:solidFill>
                              <a:srgbClr val="000000"/>
                            </a:solidFill>
                            <a:latin typeface="Cambria Math" panose="02040503050406030204" pitchFamily="18" charset="0"/>
                            <a:ea typeface="微软雅黑" panose="020B0503020204020204" pitchFamily="34" charset="-122"/>
                          </a:rPr>
                          <m:t>=</m:t>
                        </m:r>
                        <m:r>
                          <a:rPr lang="en-US" altLang="zh-CN" b="1" i="1" smtClean="0">
                            <a:solidFill>
                              <a:srgbClr val="000000"/>
                            </a:solidFill>
                            <a:latin typeface="Cambria Math" panose="02040503050406030204" pitchFamily="18" charset="0"/>
                            <a:ea typeface="微软雅黑" panose="020B0503020204020204" pitchFamily="34" charset="-122"/>
                          </a:rPr>
                          <m:t>𝟏</m:t>
                        </m:r>
                      </m:sub>
                      <m:sup>
                        <m:r>
                          <a:rPr lang="en-US" altLang="zh-CN" b="1" i="1" smtClean="0">
                            <a:solidFill>
                              <a:srgbClr val="000000"/>
                            </a:solidFill>
                            <a:latin typeface="Cambria Math" panose="02040503050406030204" pitchFamily="18" charset="0"/>
                            <a:ea typeface="微软雅黑" panose="020B0503020204020204" pitchFamily="34" charset="-122"/>
                          </a:rPr>
                          <m:t>𝒏</m:t>
                        </m:r>
                      </m:sup>
                      <m:e>
                        <m:r>
                          <a:rPr lang="zh-CN" altLang="en-US" b="1" i="1" dirty="0" smtClean="0">
                            <a:solidFill>
                              <a:srgbClr val="000000"/>
                            </a:solidFill>
                            <a:latin typeface="Cambria Math" panose="02040503050406030204" pitchFamily="18" charset="0"/>
                            <a:ea typeface="微软雅黑" panose="020B0503020204020204" pitchFamily="34" charset="-122"/>
                          </a:rPr>
                          <m:t>𝝎</m:t>
                        </m:r>
                        <m:r>
                          <a:rPr lang="en-US" altLang="zh-CN" b="1" i="1" dirty="0" smtClean="0">
                            <a:solidFill>
                              <a:srgbClr val="000000"/>
                            </a:solidFill>
                            <a:latin typeface="Cambria Math" panose="02040503050406030204" pitchFamily="18" charset="0"/>
                            <a:ea typeface="微软雅黑" panose="020B0503020204020204" pitchFamily="34" charset="-122"/>
                          </a:rPr>
                          <m:t>(</m:t>
                        </m:r>
                        <m:r>
                          <a:rPr lang="zh-CN" altLang="en-US" b="1" i="1" smtClean="0">
                            <a:solidFill>
                              <a:srgbClr val="000000"/>
                            </a:solidFill>
                            <a:latin typeface="Cambria Math" panose="02040503050406030204" pitchFamily="18" charset="0"/>
                            <a:ea typeface="微软雅黑" panose="020B0503020204020204" pitchFamily="34" charset="-122"/>
                          </a:rPr>
                          <m:t>𝜞</m:t>
                        </m:r>
                        <m:r>
                          <a:rPr lang="en-US" altLang="zh-CN" b="1" i="1" baseline="-25000" dirty="0" smtClean="0">
                            <a:solidFill>
                              <a:srgbClr val="000000"/>
                            </a:solidFill>
                            <a:latin typeface="Cambria Math" panose="02040503050406030204" pitchFamily="18" charset="0"/>
                            <a:ea typeface="微软雅黑" panose="020B0503020204020204" pitchFamily="34" charset="-122"/>
                          </a:rPr>
                          <m:t>𝒊</m:t>
                        </m:r>
                        <m:r>
                          <a:rPr lang="en-US" altLang="zh-CN" b="1" i="1" dirty="0" smtClean="0">
                            <a:solidFill>
                              <a:srgbClr val="000000"/>
                            </a:solidFill>
                            <a:latin typeface="Cambria Math" panose="02040503050406030204" pitchFamily="18" charset="0"/>
                            <a:ea typeface="微软雅黑" panose="020B0503020204020204" pitchFamily="34" charset="-122"/>
                          </a:rPr>
                          <m:t>)</m:t>
                        </m:r>
                      </m:e>
                    </m:nary>
                    <m:r>
                      <a:rPr lang="en-US" altLang="zh-CN" b="1" i="1" dirty="0" smtClean="0">
                        <a:solidFill>
                          <a:srgbClr val="000000"/>
                        </a:solidFill>
                        <a:latin typeface="Cambria Math" panose="02040503050406030204" pitchFamily="18" charset="0"/>
                        <a:ea typeface="微软雅黑" panose="020B0503020204020204" pitchFamily="34" charset="-122"/>
                      </a:rPr>
                      <m:t>=</m:t>
                    </m:r>
                    <m:r>
                      <a:rPr lang="zh-CN" altLang="en-US" b="1" i="1" smtClean="0">
                        <a:solidFill>
                          <a:srgbClr val="000000"/>
                        </a:solidFill>
                        <a:latin typeface="Cambria Math" panose="02040503050406030204" pitchFamily="18" charset="0"/>
                        <a:ea typeface="微软雅黑" panose="020B0503020204020204" pitchFamily="34" charset="-122"/>
                      </a:rPr>
                      <m:t>𝓦</m:t>
                    </m:r>
                  </m:oMath>
                </a14:m>
                <a:endParaRPr lang="en-US" altLang="zh-CN" b="1" dirty="0">
                  <a:solidFill>
                    <a:srgbClr val="000000"/>
                  </a:solidFill>
                  <a:latin typeface="Cambria Math" panose="02040503050406030204" pitchFamily="18" charset="0"/>
                  <a:ea typeface="微软雅黑" panose="020B0503020204020204" pitchFamily="34" charset="-122"/>
                </a:endParaRPr>
              </a:p>
              <a:p>
                <a:pPr marL="285750" indent="-285750" fontAlgn="base">
                  <a:lnSpc>
                    <a:spcPct val="150000"/>
                  </a:lnSpc>
                  <a:spcBef>
                    <a:spcPct val="0"/>
                  </a:spcBef>
                  <a:spcAft>
                    <a:spcPct val="0"/>
                  </a:spcAft>
                  <a:buFont typeface="Wingdings" panose="05000000000000000000" pitchFamily="2" charset="2"/>
                  <a:buChar char="p"/>
                  <a:defRPr/>
                </a:pPr>
                <a14:m>
                  <m:oMath xmlns:m="http://schemas.openxmlformats.org/officeDocument/2006/math">
                    <m:r>
                      <a:rPr lang="en-US" altLang="zh-CN" b="1" i="1" dirty="0" smtClean="0">
                        <a:solidFill>
                          <a:srgbClr val="000000"/>
                        </a:solidFill>
                        <a:latin typeface="Cambria Math" panose="02040503050406030204" pitchFamily="18" charset="0"/>
                        <a:ea typeface="微软雅黑" panose="020B0503020204020204" pitchFamily="34" charset="-122"/>
                      </a:rPr>
                      <m:t>𝒄</m:t>
                    </m:r>
                    <m:r>
                      <a:rPr lang="en-US" altLang="zh-CN" b="1" i="1" baseline="-25000" dirty="0" smtClean="0">
                        <a:solidFill>
                          <a:srgbClr val="000000"/>
                        </a:solidFill>
                        <a:latin typeface="Cambria Math" panose="02040503050406030204" pitchFamily="18" charset="0"/>
                        <a:ea typeface="微软雅黑" panose="020B0503020204020204" pitchFamily="34" charset="-122"/>
                      </a:rPr>
                      <m:t>𝒊</m:t>
                    </m:r>
                  </m:oMath>
                </a14:m>
                <a:r>
                  <a:rPr lang="zh-CN" altLang="en-US" b="1" dirty="0">
                    <a:solidFill>
                      <a:srgbClr val="000000"/>
                    </a:solidFill>
                    <a:latin typeface="Cambria Math" panose="02040503050406030204" pitchFamily="18" charset="0"/>
                    <a:ea typeface="微软雅黑" panose="020B0503020204020204" pitchFamily="34" charset="-122"/>
                  </a:rPr>
                  <a:t>为设备的计算速率</a:t>
                </a:r>
                <a:endParaRPr lang="en-US" altLang="zh-CN" b="1" dirty="0">
                  <a:solidFill>
                    <a:srgbClr val="000000"/>
                  </a:solidFill>
                  <a:latin typeface="Cambria Math" panose="02040503050406030204" pitchFamily="18" charset="0"/>
                  <a:ea typeface="微软雅黑" panose="020B0503020204020204" pitchFamily="34" charset="-122"/>
                </a:endParaRPr>
              </a:p>
              <a:p>
                <a:pPr marL="285750" indent="-285750" fontAlgn="base">
                  <a:lnSpc>
                    <a:spcPct val="150000"/>
                  </a:lnSpc>
                  <a:spcBef>
                    <a:spcPct val="0"/>
                  </a:spcBef>
                  <a:spcAft>
                    <a:spcPct val="0"/>
                  </a:spcAft>
                  <a:buFont typeface="Wingdings" panose="05000000000000000000" pitchFamily="2" charset="2"/>
                  <a:buChar char="p"/>
                  <a:defRPr/>
                </a:pPr>
                <a14:m>
                  <m:oMath xmlns:m="http://schemas.openxmlformats.org/officeDocument/2006/math">
                    <m:r>
                      <a:rPr lang="en-US" altLang="zh-CN" b="1" i="1" dirty="0" smtClean="0">
                        <a:solidFill>
                          <a:srgbClr val="000000"/>
                        </a:solidFill>
                        <a:latin typeface="Cambria Math" panose="02040503050406030204" pitchFamily="18" charset="0"/>
                        <a:ea typeface="微软雅黑" panose="020B0503020204020204" pitchFamily="34" charset="-122"/>
                      </a:rPr>
                      <m:t>𝒖</m:t>
                    </m:r>
                    <m:r>
                      <a:rPr lang="en-US" altLang="zh-CN" b="1" i="1" baseline="-25000" dirty="0" smtClean="0">
                        <a:solidFill>
                          <a:srgbClr val="000000"/>
                        </a:solidFill>
                        <a:latin typeface="Cambria Math" panose="02040503050406030204" pitchFamily="18" charset="0"/>
                        <a:ea typeface="微软雅黑" panose="020B0503020204020204" pitchFamily="34" charset="-122"/>
                      </a:rPr>
                      <m:t>𝒊</m:t>
                    </m:r>
                  </m:oMath>
                </a14:m>
                <a:r>
                  <a:rPr lang="zh-CN" altLang="en-US" b="1" dirty="0">
                    <a:solidFill>
                      <a:srgbClr val="000000"/>
                    </a:solidFill>
                    <a:latin typeface="Cambria Math" panose="02040503050406030204" pitchFamily="18" charset="0"/>
                    <a:ea typeface="微软雅黑" panose="020B0503020204020204" pitchFamily="34" charset="-122"/>
                  </a:rPr>
                  <a:t>的计算时延</a:t>
                </a:r>
                <a14:m>
                  <m:oMath xmlns:m="http://schemas.openxmlformats.org/officeDocument/2006/math">
                    <m:r>
                      <a:rPr lang="it-IT" altLang="zh-CN" b="1" i="1" dirty="0" smtClean="0">
                        <a:solidFill>
                          <a:srgbClr val="000000"/>
                        </a:solidFill>
                        <a:latin typeface="Cambria Math" panose="02040503050406030204" pitchFamily="18" charset="0"/>
                        <a:ea typeface="微软雅黑" panose="020B0503020204020204" pitchFamily="34" charset="-122"/>
                      </a:rPr>
                      <m:t>𝑳</m:t>
                    </m:r>
                    <m:r>
                      <a:rPr lang="it-IT" altLang="zh-CN" b="1" i="1" baseline="-25000" dirty="0" smtClean="0">
                        <a:solidFill>
                          <a:srgbClr val="000000"/>
                        </a:solidFill>
                        <a:latin typeface="Cambria Math" panose="02040503050406030204" pitchFamily="18" charset="0"/>
                        <a:ea typeface="微软雅黑" panose="020B0503020204020204" pitchFamily="34" charset="-122"/>
                      </a:rPr>
                      <m:t>𝒄𝒐𝒎𝒑</m:t>
                    </m:r>
                    <m:r>
                      <a:rPr lang="it-IT" altLang="zh-CN" b="1" i="1" dirty="0" smtClean="0">
                        <a:solidFill>
                          <a:srgbClr val="000000"/>
                        </a:solidFill>
                        <a:latin typeface="Cambria Math" panose="02040503050406030204" pitchFamily="18" charset="0"/>
                        <a:ea typeface="微软雅黑" panose="020B0503020204020204" pitchFamily="34" charset="-122"/>
                      </a:rPr>
                      <m:t>(</m:t>
                    </m:r>
                    <m:r>
                      <a:rPr lang="it-IT" altLang="zh-CN" b="1" i="1" dirty="0" smtClean="0">
                        <a:solidFill>
                          <a:srgbClr val="000000"/>
                        </a:solidFill>
                        <a:latin typeface="Cambria Math" panose="02040503050406030204" pitchFamily="18" charset="0"/>
                        <a:ea typeface="微软雅黑" panose="020B0503020204020204" pitchFamily="34" charset="-122"/>
                      </a:rPr>
                      <m:t>𝒊</m:t>
                    </m:r>
                    <m:r>
                      <a:rPr lang="it-IT" altLang="zh-CN" b="1" i="1" dirty="0" smtClean="0">
                        <a:solidFill>
                          <a:srgbClr val="000000"/>
                        </a:solidFill>
                        <a:latin typeface="Cambria Math" panose="02040503050406030204" pitchFamily="18" charset="0"/>
                        <a:ea typeface="微软雅黑" panose="020B0503020204020204" pitchFamily="34" charset="-122"/>
                      </a:rPr>
                      <m:t>) = </m:t>
                    </m:r>
                    <m:r>
                      <a:rPr lang="it-IT" altLang="zh-CN" b="1" i="1" dirty="0" smtClean="0">
                        <a:solidFill>
                          <a:srgbClr val="000000"/>
                        </a:solidFill>
                        <a:latin typeface="Cambria Math" panose="02040503050406030204" pitchFamily="18" charset="0"/>
                        <a:ea typeface="微软雅黑" panose="020B0503020204020204" pitchFamily="34" charset="-122"/>
                      </a:rPr>
                      <m:t>𝝎</m:t>
                    </m:r>
                    <m:r>
                      <a:rPr lang="it-IT" altLang="zh-CN" b="1" i="1" dirty="0" smtClean="0">
                        <a:solidFill>
                          <a:srgbClr val="000000"/>
                        </a:solidFill>
                        <a:latin typeface="Cambria Math" panose="02040503050406030204" pitchFamily="18" charset="0"/>
                        <a:ea typeface="微软雅黑" panose="020B0503020204020204" pitchFamily="34" charset="-122"/>
                      </a:rPr>
                      <m:t>(</m:t>
                    </m:r>
                    <m:r>
                      <a:rPr lang="zh-CN" altLang="en-US" b="1" i="1" smtClean="0">
                        <a:solidFill>
                          <a:srgbClr val="000000"/>
                        </a:solidFill>
                        <a:latin typeface="Cambria Math" panose="02040503050406030204" pitchFamily="18" charset="0"/>
                        <a:ea typeface="微软雅黑" panose="020B0503020204020204" pitchFamily="34" charset="-122"/>
                      </a:rPr>
                      <m:t>𝜞</m:t>
                    </m:r>
                    <m:r>
                      <a:rPr lang="en-US" altLang="zh-CN" b="1" i="1" baseline="-25000" dirty="0" smtClean="0">
                        <a:solidFill>
                          <a:srgbClr val="000000"/>
                        </a:solidFill>
                        <a:latin typeface="Cambria Math" panose="02040503050406030204" pitchFamily="18" charset="0"/>
                        <a:ea typeface="微软雅黑" panose="020B0503020204020204" pitchFamily="34" charset="-122"/>
                      </a:rPr>
                      <m:t>𝒊</m:t>
                    </m:r>
                    <m:r>
                      <a:rPr lang="it-IT" altLang="zh-CN" b="1" i="1" dirty="0" smtClean="0">
                        <a:solidFill>
                          <a:srgbClr val="000000"/>
                        </a:solidFill>
                        <a:latin typeface="Cambria Math" panose="02040503050406030204" pitchFamily="18" charset="0"/>
                        <a:ea typeface="微软雅黑" panose="020B0503020204020204" pitchFamily="34" charset="-122"/>
                      </a:rPr>
                      <m:t>)/</m:t>
                    </m:r>
                    <m:r>
                      <a:rPr lang="en-US" altLang="zh-CN" b="1" i="1" dirty="0" smtClean="0">
                        <a:solidFill>
                          <a:srgbClr val="000000"/>
                        </a:solidFill>
                        <a:latin typeface="Cambria Math" panose="02040503050406030204" pitchFamily="18" charset="0"/>
                        <a:ea typeface="微软雅黑" panose="020B0503020204020204" pitchFamily="34" charset="-122"/>
                      </a:rPr>
                      <m:t>𝒄</m:t>
                    </m:r>
                    <m:r>
                      <a:rPr lang="en-US" altLang="zh-CN" b="1" i="1" baseline="-25000" dirty="0" smtClean="0">
                        <a:solidFill>
                          <a:srgbClr val="000000"/>
                        </a:solidFill>
                        <a:latin typeface="Cambria Math" panose="02040503050406030204" pitchFamily="18" charset="0"/>
                        <a:ea typeface="微软雅黑" panose="020B0503020204020204" pitchFamily="34" charset="-122"/>
                      </a:rPr>
                      <m:t>𝒊</m:t>
                    </m:r>
                  </m:oMath>
                </a14:m>
                <a:endParaRPr lang="en-US" altLang="zh-CN" b="1" dirty="0">
                  <a:solidFill>
                    <a:srgbClr val="000000"/>
                  </a:solidFill>
                  <a:latin typeface="Cambria Math" panose="02040503050406030204" pitchFamily="18" charset="0"/>
                  <a:ea typeface="微软雅黑" panose="020B0503020204020204" pitchFamily="34" charset="-122"/>
                </a:endParaRPr>
              </a:p>
              <a:p>
                <a:pPr fontAlgn="base">
                  <a:lnSpc>
                    <a:spcPct val="150000"/>
                  </a:lnSpc>
                  <a:spcBef>
                    <a:spcPct val="0"/>
                  </a:spcBef>
                  <a:spcAft>
                    <a:spcPct val="0"/>
                  </a:spcAft>
                  <a:defRPr/>
                </a:pPr>
                <a:endParaRPr lang="en-US" altLang="zh-CN" b="1" dirty="0">
                  <a:solidFill>
                    <a:srgbClr val="000000"/>
                  </a:solidFill>
                  <a:latin typeface="微软雅黑" panose="020B0503020204020204" pitchFamily="34" charset="-122"/>
                  <a:ea typeface="微软雅黑" panose="020B0503020204020204" pitchFamily="34" charset="-122"/>
                </a:endParaRPr>
              </a:p>
            </p:txBody>
          </p:sp>
        </mc:Choice>
        <mc:Fallback xmlns="">
          <p:sp>
            <p:nvSpPr>
              <p:cNvPr id="87" name="矩形 86">
                <a:extLst>
                  <a:ext uri="{FF2B5EF4-FFF2-40B4-BE49-F238E27FC236}">
                    <a16:creationId xmlns:a16="http://schemas.microsoft.com/office/drawing/2014/main" id="{A4E9AC30-4D50-4DCC-A740-3F51A35A6E9A}"/>
                  </a:ext>
                </a:extLst>
              </p:cNvPr>
              <p:cNvSpPr>
                <a:spLocks noRot="1" noChangeAspect="1" noMove="1" noResize="1" noEditPoints="1" noAdjustHandles="1" noChangeArrowheads="1" noChangeShapeType="1" noTextEdit="1"/>
              </p:cNvSpPr>
              <p:nvPr/>
            </p:nvSpPr>
            <p:spPr>
              <a:xfrm>
                <a:off x="5278585" y="1795272"/>
                <a:ext cx="5785967" cy="4613892"/>
              </a:xfrm>
              <a:prstGeom prst="rect">
                <a:avLst/>
              </a:prstGeom>
              <a:blipFill>
                <a:blip r:embed="rId3"/>
                <a:stretch>
                  <a:fillRect l="-948"/>
                </a:stretch>
              </a:blipFill>
            </p:spPr>
            <p:txBody>
              <a:bodyPr/>
              <a:lstStyle/>
              <a:p>
                <a:r>
                  <a:rPr lang="zh-CN" altLang="en-US">
                    <a:noFill/>
                  </a:rPr>
                  <a:t> </a:t>
                </a:r>
              </a:p>
            </p:txBody>
          </p:sp>
        </mc:Fallback>
      </mc:AlternateContent>
      <p:grpSp>
        <p:nvGrpSpPr>
          <p:cNvPr id="69" name="组合 68">
            <a:extLst>
              <a:ext uri="{FF2B5EF4-FFF2-40B4-BE49-F238E27FC236}">
                <a16:creationId xmlns:a16="http://schemas.microsoft.com/office/drawing/2014/main" id="{9CA8C0B5-2A23-ECE5-86B9-E9EB5461B9C5}"/>
              </a:ext>
            </a:extLst>
          </p:cNvPr>
          <p:cNvGrpSpPr/>
          <p:nvPr/>
        </p:nvGrpSpPr>
        <p:grpSpPr>
          <a:xfrm>
            <a:off x="1131721" y="1838884"/>
            <a:ext cx="3740143" cy="3464305"/>
            <a:chOff x="745816" y="2134234"/>
            <a:chExt cx="3740143" cy="3464305"/>
          </a:xfrm>
        </p:grpSpPr>
        <p:sp>
          <p:nvSpPr>
            <p:cNvPr id="7" name="椭圆 6">
              <a:extLst>
                <a:ext uri="{FF2B5EF4-FFF2-40B4-BE49-F238E27FC236}">
                  <a16:creationId xmlns:a16="http://schemas.microsoft.com/office/drawing/2014/main" id="{9AA9AAD0-D5E0-3B84-F3CC-8B2E75CF40D0}"/>
                </a:ext>
              </a:extLst>
            </p:cNvPr>
            <p:cNvSpPr/>
            <p:nvPr/>
          </p:nvSpPr>
          <p:spPr>
            <a:xfrm>
              <a:off x="2286756" y="2134234"/>
              <a:ext cx="648000" cy="648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altLang="zh-CN" sz="3600" dirty="0">
                  <a:solidFill>
                    <a:schemeClr val="tx1"/>
                  </a:solidFill>
                  <a:latin typeface="Times New Roman" panose="02020603050405020304" pitchFamily="18" charset="0"/>
                  <a:cs typeface="Times New Roman" panose="02020603050405020304" pitchFamily="18" charset="0"/>
                </a:rPr>
                <a:t>s</a:t>
              </a:r>
              <a:endParaRPr lang="zh-CN" altLang="en-US" sz="3600" dirty="0">
                <a:solidFill>
                  <a:schemeClr val="tx1"/>
                </a:solidFill>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27E1651-3FBC-48C2-8354-1A2A0F45EA36}"/>
                </a:ext>
              </a:extLst>
            </p:cNvPr>
            <p:cNvSpPr/>
            <p:nvPr/>
          </p:nvSpPr>
          <p:spPr>
            <a:xfrm>
              <a:off x="2290649" y="4950539"/>
              <a:ext cx="648000" cy="648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altLang="zh-CN" sz="3600" dirty="0">
                  <a:solidFill>
                    <a:schemeClr val="tx1"/>
                  </a:solidFill>
                  <a:latin typeface="Times New Roman" panose="02020603050405020304" pitchFamily="18" charset="0"/>
                  <a:cs typeface="Times New Roman" panose="02020603050405020304" pitchFamily="18" charset="0"/>
                </a:rPr>
                <a:t>s</a:t>
              </a:r>
              <a:endParaRPr lang="zh-CN" altLang="en-US" sz="3600" dirty="0">
                <a:solidFill>
                  <a:schemeClr val="tx1"/>
                </a:solidFill>
                <a:latin typeface="Times New Roman" panose="02020603050405020304" pitchFamily="18" charset="0"/>
                <a:cs typeface="Times New Roman" panose="02020603050405020304" pitchFamily="18" charset="0"/>
              </a:endParaRPr>
            </a:p>
          </p:txBody>
        </p:sp>
        <p:sp>
          <p:nvSpPr>
            <p:cNvPr id="32" name="椭圆 31">
              <a:extLst>
                <a:ext uri="{FF2B5EF4-FFF2-40B4-BE49-F238E27FC236}">
                  <a16:creationId xmlns:a16="http://schemas.microsoft.com/office/drawing/2014/main" id="{B8598AF8-AD09-71A2-D85E-C764C84F07C6}"/>
                </a:ext>
              </a:extLst>
            </p:cNvPr>
            <p:cNvSpPr/>
            <p:nvPr/>
          </p:nvSpPr>
          <p:spPr>
            <a:xfrm>
              <a:off x="745816" y="3580496"/>
              <a:ext cx="648000" cy="648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altLang="zh-CN" sz="2400" dirty="0">
                  <a:solidFill>
                    <a:schemeClr val="tx1"/>
                  </a:solidFill>
                  <a:latin typeface="Times New Roman" panose="02020603050405020304" pitchFamily="18" charset="0"/>
                  <a:cs typeface="Times New Roman" panose="02020603050405020304" pitchFamily="18" charset="0"/>
                </a:rPr>
                <a:t>u</a:t>
              </a:r>
              <a:r>
                <a:rPr lang="en-US" altLang="zh-CN" sz="2400" baseline="-25000" dirty="0">
                  <a:solidFill>
                    <a:schemeClr val="tx1"/>
                  </a:solidFill>
                  <a:latin typeface="Times New Roman" panose="02020603050405020304" pitchFamily="18" charset="0"/>
                  <a:cs typeface="Times New Roman" panose="02020603050405020304" pitchFamily="18" charset="0"/>
                </a:rPr>
                <a:t>1</a:t>
              </a:r>
              <a:endParaRPr lang="zh-CN" altLang="en-US" sz="2400" baseline="-25000" dirty="0">
                <a:solidFill>
                  <a:schemeClr val="tx1"/>
                </a:solidFill>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32DED56D-84AC-338B-1871-0EC041C7FBAE}"/>
                </a:ext>
              </a:extLst>
            </p:cNvPr>
            <p:cNvSpPr/>
            <p:nvPr/>
          </p:nvSpPr>
          <p:spPr>
            <a:xfrm>
              <a:off x="2290649" y="3580496"/>
              <a:ext cx="648000" cy="648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altLang="zh-CN" sz="2400" dirty="0">
                  <a:solidFill>
                    <a:schemeClr val="tx1"/>
                  </a:solidFill>
                  <a:latin typeface="Times New Roman" panose="02020603050405020304" pitchFamily="18" charset="0"/>
                  <a:cs typeface="Times New Roman" panose="02020603050405020304" pitchFamily="18" charset="0"/>
                </a:rPr>
                <a:t>u</a:t>
              </a:r>
              <a:r>
                <a:rPr lang="en-US" altLang="zh-CN" sz="2400" baseline="-25000" dirty="0">
                  <a:solidFill>
                    <a:schemeClr val="tx1"/>
                  </a:solidFill>
                  <a:latin typeface="Times New Roman" panose="02020603050405020304" pitchFamily="18" charset="0"/>
                  <a:cs typeface="Times New Roman" panose="02020603050405020304" pitchFamily="18" charset="0"/>
                </a:rPr>
                <a:t>i</a:t>
              </a:r>
              <a:endParaRPr lang="zh-CN" altLang="en-US" sz="2400" baseline="-25000" dirty="0">
                <a:solidFill>
                  <a:schemeClr val="tx1"/>
                </a:solidFill>
                <a:latin typeface="Times New Roman" panose="02020603050405020304" pitchFamily="18" charset="0"/>
                <a:cs typeface="Times New Roman" panose="02020603050405020304" pitchFamily="18" charset="0"/>
              </a:endParaRPr>
            </a:p>
          </p:txBody>
        </p:sp>
        <p:sp>
          <p:nvSpPr>
            <p:cNvPr id="35" name="椭圆 34">
              <a:extLst>
                <a:ext uri="{FF2B5EF4-FFF2-40B4-BE49-F238E27FC236}">
                  <a16:creationId xmlns:a16="http://schemas.microsoft.com/office/drawing/2014/main" id="{2E04FFDA-1CE3-6950-7010-5CAFA5EE492B}"/>
                </a:ext>
              </a:extLst>
            </p:cNvPr>
            <p:cNvSpPr/>
            <p:nvPr/>
          </p:nvSpPr>
          <p:spPr>
            <a:xfrm>
              <a:off x="3837959" y="3580496"/>
              <a:ext cx="648000" cy="648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altLang="zh-CN" sz="2400" dirty="0">
                  <a:solidFill>
                    <a:schemeClr val="tx1"/>
                  </a:solidFill>
                  <a:latin typeface="Times New Roman" panose="02020603050405020304" pitchFamily="18" charset="0"/>
                  <a:cs typeface="Times New Roman" panose="02020603050405020304" pitchFamily="18" charset="0"/>
                </a:rPr>
                <a:t>u</a:t>
              </a:r>
              <a:r>
                <a:rPr lang="en-US" altLang="zh-CN" sz="2400" baseline="-25000" dirty="0">
                  <a:solidFill>
                    <a:schemeClr val="tx1"/>
                  </a:solidFill>
                  <a:latin typeface="Times New Roman" panose="02020603050405020304" pitchFamily="18" charset="0"/>
                  <a:cs typeface="Times New Roman" panose="02020603050405020304" pitchFamily="18" charset="0"/>
                </a:rPr>
                <a:t>n</a:t>
              </a:r>
              <a:endParaRPr lang="zh-CN" altLang="en-US" sz="2400" baseline="-25000" dirty="0">
                <a:solidFill>
                  <a:schemeClr val="tx1"/>
                </a:solidFill>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6BDE0FCE-83E2-E055-D50D-31775A122B6D}"/>
                </a:ext>
              </a:extLst>
            </p:cNvPr>
            <p:cNvSpPr txBox="1"/>
            <p:nvPr/>
          </p:nvSpPr>
          <p:spPr>
            <a:xfrm>
              <a:off x="1516994" y="3475332"/>
              <a:ext cx="648000" cy="646331"/>
            </a:xfrm>
            <a:prstGeom prst="rect">
              <a:avLst/>
            </a:prstGeom>
            <a:noFill/>
          </p:spPr>
          <p:txBody>
            <a:bodyPr wrap="square" rtlCol="0">
              <a:spAutoFit/>
            </a:bodyPr>
            <a:lstStyle/>
            <a:p>
              <a:r>
                <a:rPr lang="en-US" altLang="zh-CN" sz="3600" dirty="0">
                  <a:latin typeface="Times New Roman" panose="02020603050405020304" pitchFamily="18" charset="0"/>
                  <a:cs typeface="Times New Roman" panose="02020603050405020304" pitchFamily="18" charset="0"/>
                </a:rPr>
                <a:t>…</a:t>
              </a:r>
              <a:endParaRPr lang="zh-CN" altLang="en-US" sz="3600" dirty="0">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D8C3F437-7BA3-23B9-6B9D-885E1B1C6E45}"/>
                </a:ext>
              </a:extLst>
            </p:cNvPr>
            <p:cNvSpPr txBox="1"/>
            <p:nvPr/>
          </p:nvSpPr>
          <p:spPr>
            <a:xfrm>
              <a:off x="3058943" y="3475331"/>
              <a:ext cx="648000" cy="646331"/>
            </a:xfrm>
            <a:prstGeom prst="rect">
              <a:avLst/>
            </a:prstGeom>
            <a:noFill/>
          </p:spPr>
          <p:txBody>
            <a:bodyPr wrap="square" rtlCol="0">
              <a:spAutoFit/>
            </a:bodyPr>
            <a:lstStyle/>
            <a:p>
              <a:r>
                <a:rPr lang="en-US" altLang="zh-CN" sz="3600" dirty="0">
                  <a:latin typeface="Times New Roman" panose="02020603050405020304" pitchFamily="18" charset="0"/>
                  <a:cs typeface="Times New Roman" panose="02020603050405020304" pitchFamily="18" charset="0"/>
                </a:rPr>
                <a:t>…</a:t>
              </a:r>
              <a:endParaRPr lang="zh-CN" altLang="en-US" sz="3600" dirty="0">
                <a:latin typeface="Times New Roman" panose="02020603050405020304" pitchFamily="18" charset="0"/>
                <a:cs typeface="Times New Roman" panose="02020603050405020304" pitchFamily="18" charset="0"/>
              </a:endParaRPr>
            </a:p>
          </p:txBody>
        </p:sp>
        <p:cxnSp>
          <p:nvCxnSpPr>
            <p:cNvPr id="39" name="直接箭头连接符 38">
              <a:extLst>
                <a:ext uri="{FF2B5EF4-FFF2-40B4-BE49-F238E27FC236}">
                  <a16:creationId xmlns:a16="http://schemas.microsoft.com/office/drawing/2014/main" id="{620A4AB0-FDE5-62AD-5FCA-FC082E254CCD}"/>
                </a:ext>
              </a:extLst>
            </p:cNvPr>
            <p:cNvCxnSpPr>
              <a:cxnSpLocks/>
              <a:stCxn id="7" idx="3"/>
              <a:endCxn id="32" idx="0"/>
            </p:cNvCxnSpPr>
            <p:nvPr/>
          </p:nvCxnSpPr>
          <p:spPr>
            <a:xfrm flipH="1">
              <a:off x="1069816" y="2687337"/>
              <a:ext cx="1311837" cy="893159"/>
            </a:xfrm>
            <a:prstGeom prst="straightConnector1">
              <a:avLst/>
            </a:prstGeom>
            <a:ln w="25400">
              <a:solidFill>
                <a:schemeClr val="tx1"/>
              </a:solidFill>
              <a:headEnd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0F7E0AD-A313-A106-2952-531B58E3BE5B}"/>
                </a:ext>
              </a:extLst>
            </p:cNvPr>
            <p:cNvCxnSpPr>
              <a:cxnSpLocks/>
              <a:stCxn id="7" idx="4"/>
              <a:endCxn id="34" idx="0"/>
            </p:cNvCxnSpPr>
            <p:nvPr/>
          </p:nvCxnSpPr>
          <p:spPr>
            <a:xfrm>
              <a:off x="2610756" y="2782234"/>
              <a:ext cx="3893" cy="798262"/>
            </a:xfrm>
            <a:prstGeom prst="straightConnector1">
              <a:avLst/>
            </a:prstGeom>
            <a:ln w="25400">
              <a:solidFill>
                <a:schemeClr val="tx1"/>
              </a:solidFill>
              <a:headEnd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B7511C2-C51D-31D4-6292-C3F7B53DCA09}"/>
                </a:ext>
              </a:extLst>
            </p:cNvPr>
            <p:cNvCxnSpPr>
              <a:cxnSpLocks/>
              <a:stCxn id="7" idx="5"/>
              <a:endCxn id="35" idx="0"/>
            </p:cNvCxnSpPr>
            <p:nvPr/>
          </p:nvCxnSpPr>
          <p:spPr>
            <a:xfrm>
              <a:off x="2839859" y="2687337"/>
              <a:ext cx="1322100" cy="893159"/>
            </a:xfrm>
            <a:prstGeom prst="straightConnector1">
              <a:avLst/>
            </a:prstGeom>
            <a:ln w="25400">
              <a:solidFill>
                <a:schemeClr val="tx1"/>
              </a:solidFill>
              <a:headEnd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18BE27B-D144-FDB3-2FEF-82B371A89C96}"/>
                </a:ext>
              </a:extLst>
            </p:cNvPr>
            <p:cNvCxnSpPr>
              <a:cxnSpLocks/>
              <a:stCxn id="34" idx="4"/>
              <a:endCxn id="26" idx="0"/>
            </p:cNvCxnSpPr>
            <p:nvPr/>
          </p:nvCxnSpPr>
          <p:spPr>
            <a:xfrm>
              <a:off x="2614649" y="4228496"/>
              <a:ext cx="0" cy="722043"/>
            </a:xfrm>
            <a:prstGeom prst="straightConnector1">
              <a:avLst/>
            </a:prstGeom>
            <a:ln w="25400">
              <a:solidFill>
                <a:schemeClr val="tx1"/>
              </a:solidFill>
              <a:headEnd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793FE69-8CCA-CF78-C2D4-5178A3539C61}"/>
                </a:ext>
              </a:extLst>
            </p:cNvPr>
            <p:cNvCxnSpPr>
              <a:cxnSpLocks/>
              <a:stCxn id="32" idx="4"/>
              <a:endCxn id="26" idx="1"/>
            </p:cNvCxnSpPr>
            <p:nvPr/>
          </p:nvCxnSpPr>
          <p:spPr>
            <a:xfrm>
              <a:off x="1069816" y="4228496"/>
              <a:ext cx="1315730" cy="816940"/>
            </a:xfrm>
            <a:prstGeom prst="straightConnector1">
              <a:avLst/>
            </a:prstGeom>
            <a:ln w="25400">
              <a:solidFill>
                <a:schemeClr val="tx1"/>
              </a:solidFill>
              <a:headEnd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23F74A90-80E1-3D4A-B0E3-91E9142F18EC}"/>
                </a:ext>
              </a:extLst>
            </p:cNvPr>
            <p:cNvCxnSpPr>
              <a:cxnSpLocks/>
              <a:stCxn id="35" idx="4"/>
              <a:endCxn id="26" idx="7"/>
            </p:cNvCxnSpPr>
            <p:nvPr/>
          </p:nvCxnSpPr>
          <p:spPr>
            <a:xfrm flipH="1">
              <a:off x="2843752" y="4228496"/>
              <a:ext cx="1318207" cy="816940"/>
            </a:xfrm>
            <a:prstGeom prst="straightConnector1">
              <a:avLst/>
            </a:prstGeom>
            <a:ln w="25400">
              <a:solidFill>
                <a:schemeClr val="tx1"/>
              </a:solidFill>
              <a:headEnd w="lg" len="med"/>
              <a:tailEnd type="stealth" w="lg" len="lg"/>
            </a:ln>
          </p:spPr>
          <p:style>
            <a:lnRef idx="1">
              <a:schemeClr val="accent1"/>
            </a:lnRef>
            <a:fillRef idx="0">
              <a:schemeClr val="accent1"/>
            </a:fillRef>
            <a:effectRef idx="0">
              <a:schemeClr val="accent1"/>
            </a:effectRef>
            <a:fontRef idx="minor">
              <a:schemeClr val="tx1"/>
            </a:fontRef>
          </p:style>
        </p:cxnSp>
      </p:grpSp>
      <p:sp>
        <p:nvSpPr>
          <p:cNvPr id="71" name="文本框 70">
            <a:extLst>
              <a:ext uri="{FF2B5EF4-FFF2-40B4-BE49-F238E27FC236}">
                <a16:creationId xmlns:a16="http://schemas.microsoft.com/office/drawing/2014/main" id="{A343BD34-BB93-99D3-DF6C-6C180570EF21}"/>
              </a:ext>
            </a:extLst>
          </p:cNvPr>
          <p:cNvSpPr txBox="1"/>
          <p:nvPr/>
        </p:nvSpPr>
        <p:spPr>
          <a:xfrm>
            <a:off x="1329428" y="5377232"/>
            <a:ext cx="3542436" cy="646331"/>
          </a:xfrm>
          <a:prstGeom prst="rect">
            <a:avLst/>
          </a:prstGeom>
          <a:noFill/>
        </p:spPr>
        <p:txBody>
          <a:bodyPr wrap="square">
            <a:spAutoFit/>
          </a:bodyPr>
          <a:lstStyle/>
          <a:p>
            <a:pPr marL="285750" indent="-285750">
              <a:buFont typeface="Arial" panose="020B0604020202020204" pitchFamily="34" charset="0"/>
              <a:buChar char="•"/>
            </a:pPr>
            <a:r>
              <a:rPr lang="zh-CN" altLang="en-US" b="1" dirty="0">
                <a:solidFill>
                  <a:srgbClr val="000000"/>
                </a:solidFill>
                <a:latin typeface="微软雅黑" panose="020B0503020204020204" pitchFamily="34" charset="-122"/>
                <a:ea typeface="微软雅黑" panose="020B0503020204020204" pitchFamily="34" charset="-122"/>
              </a:rPr>
              <a:t>每个节点代表一次计算</a:t>
            </a:r>
            <a:endParaRPr lang="en-US" altLang="zh-CN" b="1" dirty="0">
              <a:solidFill>
                <a:srgbClr val="00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1" dirty="0">
                <a:solidFill>
                  <a:srgbClr val="000000"/>
                </a:solidFill>
                <a:latin typeface="微软雅黑" panose="020B0503020204020204" pitchFamily="34" charset="-122"/>
                <a:ea typeface="微软雅黑" panose="020B0503020204020204" pitchFamily="34" charset="-122"/>
              </a:rPr>
              <a:t>每个有向边代表一</a:t>
            </a:r>
            <a:r>
              <a:rPr lang="zh-CN" altLang="en-US" b="1">
                <a:solidFill>
                  <a:srgbClr val="000000"/>
                </a:solidFill>
                <a:latin typeface="微软雅黑" panose="020B0503020204020204" pitchFamily="34" charset="-122"/>
                <a:ea typeface="微软雅黑" panose="020B0503020204020204" pitchFamily="34" charset="-122"/>
              </a:rPr>
              <a:t>次通信 </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72" name="文本框 71">
            <a:extLst>
              <a:ext uri="{FF2B5EF4-FFF2-40B4-BE49-F238E27FC236}">
                <a16:creationId xmlns:a16="http://schemas.microsoft.com/office/drawing/2014/main" id="{D92421FE-3EA2-8666-58C5-3C662538ABC9}"/>
              </a:ext>
            </a:extLst>
          </p:cNvPr>
          <p:cNvSpPr txBox="1"/>
          <p:nvPr/>
        </p:nvSpPr>
        <p:spPr>
          <a:xfrm>
            <a:off x="959511" y="2461003"/>
            <a:ext cx="115212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前向通信</a:t>
            </a:r>
          </a:p>
        </p:txBody>
      </p:sp>
      <p:sp>
        <p:nvSpPr>
          <p:cNvPr id="77" name="文本框 76">
            <a:extLst>
              <a:ext uri="{FF2B5EF4-FFF2-40B4-BE49-F238E27FC236}">
                <a16:creationId xmlns:a16="http://schemas.microsoft.com/office/drawing/2014/main" id="{FE8775A1-C5C3-52A8-B4B0-DE8A0293AE1B}"/>
              </a:ext>
            </a:extLst>
          </p:cNvPr>
          <p:cNvSpPr txBox="1"/>
          <p:nvPr/>
        </p:nvSpPr>
        <p:spPr>
          <a:xfrm>
            <a:off x="937864" y="4282793"/>
            <a:ext cx="115212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后向通信</a:t>
            </a:r>
          </a:p>
        </p:txBody>
      </p:sp>
    </p:spTree>
    <p:extLst>
      <p:ext uri="{BB962C8B-B14F-4D97-AF65-F5344CB8AC3E}">
        <p14:creationId xmlns:p14="http://schemas.microsoft.com/office/powerpoint/2010/main" val="78475465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问题表述</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t>8</a:t>
            </a:fld>
            <a:endParaRPr lang="zh-CN" dirty="0"/>
          </a:p>
        </p:txBody>
      </p:sp>
      <p:sp>
        <p:nvSpPr>
          <p:cNvPr id="14" name="文本框 13">
            <a:extLst>
              <a:ext uri="{FF2B5EF4-FFF2-40B4-BE49-F238E27FC236}">
                <a16:creationId xmlns:a16="http://schemas.microsoft.com/office/drawing/2014/main" id="{699C4AC7-72FF-402D-848B-49FF7ED5197A}"/>
              </a:ext>
            </a:extLst>
          </p:cNvPr>
          <p:cNvSpPr txBox="1"/>
          <p:nvPr/>
        </p:nvSpPr>
        <p:spPr>
          <a:xfrm>
            <a:off x="166689" y="896051"/>
            <a:ext cx="2328912"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网络模型</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A4E9AC30-4D50-4DCC-A740-3F51A35A6E9A}"/>
                  </a:ext>
                </a:extLst>
              </p:cNvPr>
              <p:cNvSpPr/>
              <p:nvPr/>
            </p:nvSpPr>
            <p:spPr>
              <a:xfrm>
                <a:off x="4871864" y="1935634"/>
                <a:ext cx="6762312" cy="3166764"/>
              </a:xfrm>
              <a:prstGeom prst="rect">
                <a:avLst/>
              </a:prstGeom>
            </p:spPr>
            <p:txBody>
              <a:bodyPr wrap="square">
                <a:spAutoFit/>
              </a:bodyPr>
              <a:lstStyle/>
              <a:p>
                <a:pPr fontAlgn="base">
                  <a:lnSpc>
                    <a:spcPct val="150000"/>
                  </a:lnSpc>
                  <a:spcBef>
                    <a:spcPct val="0"/>
                  </a:spcBef>
                  <a:spcAft>
                    <a:spcPct val="0"/>
                  </a:spcAft>
                  <a:defRPr/>
                </a:pPr>
                <a:endParaRPr lang="zh-CN" altLang="en-US" b="1" dirty="0">
                  <a:solidFill>
                    <a:srgbClr val="000000"/>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Wingdings" panose="05000000000000000000" pitchFamily="2" charset="2"/>
                  <a:buChar char="p"/>
                  <a:defRPr/>
                </a:pPr>
                <a14:m>
                  <m:oMath xmlns:m="http://schemas.openxmlformats.org/officeDocument/2006/math">
                    <m:r>
                      <a:rPr lang="en-US" altLang="zh-CN" b="1" i="1" dirty="0" smtClean="0">
                        <a:solidFill>
                          <a:srgbClr val="000000"/>
                        </a:solidFill>
                        <a:latin typeface="Cambria Math" panose="02040503050406030204" pitchFamily="18" charset="0"/>
                        <a:ea typeface="微软雅黑" panose="020B0503020204020204" pitchFamily="34" charset="-122"/>
                      </a:rPr>
                      <m:t>𝒓</m:t>
                    </m:r>
                    <m:r>
                      <a:rPr lang="en-US" altLang="zh-CN" b="1" i="1" baseline="-25000" dirty="0" smtClean="0">
                        <a:solidFill>
                          <a:srgbClr val="000000"/>
                        </a:solidFill>
                        <a:latin typeface="Cambria Math" panose="02040503050406030204" pitchFamily="18" charset="0"/>
                        <a:ea typeface="微软雅黑" panose="020B0503020204020204" pitchFamily="34" charset="-122"/>
                      </a:rPr>
                      <m:t>𝒊</m:t>
                    </m:r>
                  </m:oMath>
                </a14:m>
                <a:r>
                  <a:rPr lang="en-US" altLang="zh-CN" b="1" dirty="0">
                    <a:solidFill>
                      <a:srgbClr val="000000"/>
                    </a:solidFill>
                    <a:latin typeface="Cambria Math" panose="02040503050406030204" pitchFamily="18" charset="0"/>
                    <a:ea typeface="微软雅黑" panose="020B0503020204020204" pitchFamily="34" charset="-122"/>
                  </a:rPr>
                  <a:t> </a:t>
                </a:r>
                <a:r>
                  <a:rPr lang="zh-CN" altLang="en-US" b="1" dirty="0">
                    <a:solidFill>
                      <a:srgbClr val="000000"/>
                    </a:solidFill>
                    <a:latin typeface="微软雅黑" panose="020B0503020204020204" pitchFamily="34" charset="-122"/>
                    <a:ea typeface="微软雅黑" panose="020B0503020204020204" pitchFamily="34" charset="-122"/>
                  </a:rPr>
                  <a:t>为源节点 </a:t>
                </a:r>
                <a:r>
                  <a:rPr lang="en-US" altLang="zh-CN" b="1" dirty="0">
                    <a:solidFill>
                      <a:srgbClr val="000000"/>
                    </a:solidFill>
                    <a:latin typeface="微软雅黑" panose="020B0503020204020204" pitchFamily="34" charset="-122"/>
                    <a:ea typeface="微软雅黑" panose="020B0503020204020204" pitchFamily="34" charset="-122"/>
                  </a:rPr>
                  <a:t>s </a:t>
                </a:r>
                <a:r>
                  <a:rPr lang="zh-CN" altLang="en-US" b="1" dirty="0">
                    <a:solidFill>
                      <a:srgbClr val="000000"/>
                    </a:solidFill>
                    <a:latin typeface="微软雅黑" panose="020B0503020204020204" pitchFamily="34" charset="-122"/>
                    <a:ea typeface="微软雅黑" panose="020B0503020204020204" pitchFamily="34" charset="-122"/>
                  </a:rPr>
                  <a:t>和边缘设备 </a:t>
                </a:r>
                <a14:m>
                  <m:oMath xmlns:m="http://schemas.openxmlformats.org/officeDocument/2006/math">
                    <m:r>
                      <a:rPr lang="en-US" altLang="zh-CN" b="1" i="1" dirty="0" smtClean="0">
                        <a:solidFill>
                          <a:srgbClr val="000000"/>
                        </a:solidFill>
                        <a:latin typeface="Cambria Math" panose="02040503050406030204" pitchFamily="18" charset="0"/>
                        <a:ea typeface="微软雅黑" panose="020B0503020204020204" pitchFamily="34" charset="-122"/>
                      </a:rPr>
                      <m:t>𝒖</m:t>
                    </m:r>
                    <m:r>
                      <a:rPr lang="en-US" altLang="zh-CN" b="1" i="1" baseline="-25000" dirty="0" smtClean="0">
                        <a:solidFill>
                          <a:srgbClr val="000000"/>
                        </a:solidFill>
                        <a:latin typeface="Cambria Math" panose="02040503050406030204" pitchFamily="18" charset="0"/>
                        <a:ea typeface="微软雅黑" panose="020B0503020204020204" pitchFamily="34" charset="-122"/>
                      </a:rPr>
                      <m:t>𝒊</m:t>
                    </m:r>
                  </m:oMath>
                </a14:m>
                <a:r>
                  <a:rPr lang="en-US" altLang="zh-CN" b="1" dirty="0">
                    <a:solidFill>
                      <a:srgbClr val="000000"/>
                    </a:solidFill>
                    <a:latin typeface="微软雅黑" panose="020B0503020204020204" pitchFamily="34" charset="-122"/>
                    <a:ea typeface="微软雅黑" panose="020B0503020204020204" pitchFamily="34" charset="-122"/>
                  </a:rPr>
                  <a:t> </a:t>
                </a:r>
                <a:r>
                  <a:rPr lang="zh-CN" altLang="en-US" b="1" dirty="0">
                    <a:solidFill>
                      <a:srgbClr val="000000"/>
                    </a:solidFill>
                    <a:latin typeface="微软雅黑" panose="020B0503020204020204" pitchFamily="34" charset="-122"/>
                    <a:ea typeface="微软雅黑" panose="020B0503020204020204" pitchFamily="34" charset="-122"/>
                  </a:rPr>
                  <a:t>之间的通信速率</a:t>
                </a:r>
                <a:endParaRPr lang="en-US" altLang="zh-CN" b="1" dirty="0">
                  <a:solidFill>
                    <a:srgbClr val="000000"/>
                  </a:solidFill>
                  <a:latin typeface="Cambria Math" panose="02040503050406030204" pitchFamily="18" charset="0"/>
                  <a:ea typeface="微软雅黑" panose="020B0503020204020204" pitchFamily="34" charset="-122"/>
                </a:endParaRPr>
              </a:p>
              <a:p>
                <a:pPr marL="285750" indent="-285750" fontAlgn="base">
                  <a:lnSpc>
                    <a:spcPct val="150000"/>
                  </a:lnSpc>
                  <a:spcBef>
                    <a:spcPct val="0"/>
                  </a:spcBef>
                  <a:spcAft>
                    <a:spcPct val="0"/>
                  </a:spcAft>
                  <a:buFont typeface="Wingdings" panose="05000000000000000000" pitchFamily="2" charset="2"/>
                  <a:buChar char="p"/>
                  <a:defRPr/>
                </a:pPr>
                <a14:m>
                  <m:oMath xmlns:m="http://schemas.openxmlformats.org/officeDocument/2006/math">
                    <m:r>
                      <a:rPr lang="en-US" altLang="zh-CN" b="1" i="1" dirty="0" smtClean="0">
                        <a:solidFill>
                          <a:srgbClr val="000000"/>
                        </a:solidFill>
                        <a:latin typeface="Cambria Math" panose="02040503050406030204" pitchFamily="18" charset="0"/>
                        <a:ea typeface="微软雅黑" panose="020B0503020204020204" pitchFamily="34" charset="-122"/>
                      </a:rPr>
                      <m:t>𝜶</m:t>
                    </m:r>
                    <m:r>
                      <a:rPr lang="en-US" altLang="zh-CN" b="1" dirty="0" smtClean="0">
                        <a:solidFill>
                          <a:srgbClr val="000000"/>
                        </a:solidFill>
                        <a:latin typeface="Cambria Math" panose="02040503050406030204" pitchFamily="18" charset="0"/>
                        <a:ea typeface="微软雅黑" panose="020B0503020204020204" pitchFamily="34" charset="-122"/>
                      </a:rPr>
                      <m:t>·</m:t>
                    </m:r>
                    <m:r>
                      <a:rPr lang="en-US" altLang="zh-CN" b="1" i="1" dirty="0" smtClean="0">
                        <a:solidFill>
                          <a:srgbClr val="000000"/>
                        </a:solidFill>
                        <a:latin typeface="Cambria Math" panose="02040503050406030204" pitchFamily="18" charset="0"/>
                        <a:ea typeface="微软雅黑" panose="020B0503020204020204" pitchFamily="34" charset="-122"/>
                      </a:rPr>
                      <m:t>𝝎</m:t>
                    </m:r>
                    <m:r>
                      <a:rPr lang="en-US" altLang="zh-CN" b="1" dirty="0" smtClean="0">
                        <a:solidFill>
                          <a:srgbClr val="000000"/>
                        </a:solidFill>
                        <a:latin typeface="Cambria Math" panose="02040503050406030204" pitchFamily="18" charset="0"/>
                        <a:ea typeface="微软雅黑" panose="020B0503020204020204" pitchFamily="34" charset="-122"/>
                      </a:rPr>
                      <m:t>(</m:t>
                    </m:r>
                    <m:r>
                      <a:rPr lang="zh-CN" altLang="en-US" b="1" i="1" smtClean="0">
                        <a:solidFill>
                          <a:srgbClr val="000000"/>
                        </a:solidFill>
                        <a:latin typeface="Cambria Math" panose="02040503050406030204" pitchFamily="18" charset="0"/>
                        <a:ea typeface="微软雅黑" panose="020B0503020204020204" pitchFamily="34" charset="-122"/>
                      </a:rPr>
                      <m:t>𝜞</m:t>
                    </m:r>
                    <m:r>
                      <a:rPr lang="en-US" altLang="zh-CN" b="1" i="1" baseline="-25000" dirty="0" smtClean="0">
                        <a:solidFill>
                          <a:srgbClr val="000000"/>
                        </a:solidFill>
                        <a:latin typeface="Cambria Math" panose="02040503050406030204" pitchFamily="18" charset="0"/>
                        <a:ea typeface="微软雅黑" panose="020B0503020204020204" pitchFamily="34" charset="-122"/>
                      </a:rPr>
                      <m:t>𝒊</m:t>
                    </m:r>
                    <m:r>
                      <a:rPr lang="en-US" altLang="zh-CN" b="1" dirty="0" smtClean="0">
                        <a:solidFill>
                          <a:srgbClr val="000000"/>
                        </a:solidFill>
                        <a:latin typeface="Cambria Math" panose="02040503050406030204" pitchFamily="18" charset="0"/>
                        <a:ea typeface="微软雅黑" panose="020B0503020204020204" pitchFamily="34" charset="-122"/>
                      </a:rPr>
                      <m:t>)</m:t>
                    </m:r>
                  </m:oMath>
                </a14:m>
                <a:r>
                  <a:rPr lang="zh-CN" altLang="en-US" b="1" dirty="0">
                    <a:solidFill>
                      <a:srgbClr val="000000"/>
                    </a:solidFill>
                    <a:latin typeface="微软雅黑" panose="020B0503020204020204" pitchFamily="34" charset="-122"/>
                    <a:ea typeface="微软雅黑" panose="020B0503020204020204" pitchFamily="34" charset="-122"/>
                  </a:rPr>
                  <a:t>和</a:t>
                </a:r>
                <a14:m>
                  <m:oMath xmlns:m="http://schemas.openxmlformats.org/officeDocument/2006/math">
                    <m:r>
                      <a:rPr lang="en-US" altLang="zh-CN" b="1" i="1" dirty="0" smtClean="0">
                        <a:solidFill>
                          <a:srgbClr val="000000"/>
                        </a:solidFill>
                        <a:latin typeface="Cambria Math" panose="02040503050406030204" pitchFamily="18" charset="0"/>
                        <a:ea typeface="微软雅黑" panose="020B0503020204020204" pitchFamily="34" charset="-122"/>
                      </a:rPr>
                      <m:t>𝜷</m:t>
                    </m:r>
                    <m:r>
                      <a:rPr lang="en-US" altLang="zh-CN" b="1" dirty="0" smtClean="0">
                        <a:solidFill>
                          <a:srgbClr val="000000"/>
                        </a:solidFill>
                        <a:latin typeface="Cambria Math" panose="02040503050406030204" pitchFamily="18" charset="0"/>
                        <a:ea typeface="微软雅黑" panose="020B0503020204020204" pitchFamily="34" charset="-122"/>
                      </a:rPr>
                      <m:t>·</m:t>
                    </m:r>
                    <m:r>
                      <a:rPr lang="en-US" altLang="zh-CN" b="1" i="1" dirty="0" smtClean="0">
                        <a:solidFill>
                          <a:srgbClr val="000000"/>
                        </a:solidFill>
                        <a:latin typeface="Cambria Math" panose="02040503050406030204" pitchFamily="18" charset="0"/>
                        <a:ea typeface="微软雅黑" panose="020B0503020204020204" pitchFamily="34" charset="-122"/>
                      </a:rPr>
                      <m:t>𝝎</m:t>
                    </m:r>
                    <m:r>
                      <a:rPr lang="en-US" altLang="zh-CN" b="1" dirty="0" smtClean="0">
                        <a:solidFill>
                          <a:srgbClr val="000000"/>
                        </a:solidFill>
                        <a:latin typeface="Cambria Math" panose="02040503050406030204" pitchFamily="18" charset="0"/>
                        <a:ea typeface="微软雅黑" panose="020B0503020204020204" pitchFamily="34" charset="-122"/>
                      </a:rPr>
                      <m:t>(</m:t>
                    </m:r>
                    <m:r>
                      <a:rPr lang="zh-CN" altLang="en-US" b="1" i="1" smtClean="0">
                        <a:solidFill>
                          <a:srgbClr val="000000"/>
                        </a:solidFill>
                        <a:latin typeface="Cambria Math" panose="02040503050406030204" pitchFamily="18" charset="0"/>
                        <a:ea typeface="微软雅黑" panose="020B0503020204020204" pitchFamily="34" charset="-122"/>
                      </a:rPr>
                      <m:t>𝜞</m:t>
                    </m:r>
                    <m:r>
                      <a:rPr lang="en-US" altLang="zh-CN" b="1" i="1" baseline="-25000" dirty="0" smtClean="0">
                        <a:solidFill>
                          <a:srgbClr val="000000"/>
                        </a:solidFill>
                        <a:latin typeface="Cambria Math" panose="02040503050406030204" pitchFamily="18" charset="0"/>
                        <a:ea typeface="微软雅黑" panose="020B0503020204020204" pitchFamily="34" charset="-122"/>
                      </a:rPr>
                      <m:t>𝒊</m:t>
                    </m:r>
                    <m:r>
                      <a:rPr lang="en-US" altLang="zh-CN" b="1" dirty="0" smtClean="0">
                        <a:solidFill>
                          <a:srgbClr val="000000"/>
                        </a:solidFill>
                        <a:latin typeface="Cambria Math" panose="02040503050406030204" pitchFamily="18" charset="0"/>
                        <a:ea typeface="微软雅黑" panose="020B0503020204020204" pitchFamily="34" charset="-122"/>
                      </a:rPr>
                      <m:t>)</m:t>
                    </m:r>
                  </m:oMath>
                </a14:m>
                <a:r>
                  <a:rPr lang="zh-CN" altLang="en-US" b="1" dirty="0">
                    <a:solidFill>
                      <a:srgbClr val="000000"/>
                    </a:solidFill>
                    <a:latin typeface="微软雅黑" panose="020B0503020204020204" pitchFamily="34" charset="-122"/>
                    <a:ea typeface="微软雅黑" panose="020B0503020204020204" pitchFamily="34" charset="-122"/>
                  </a:rPr>
                  <a:t>分别为</a:t>
                </a:r>
                <a14:m>
                  <m:oMath xmlns:m="http://schemas.openxmlformats.org/officeDocument/2006/math">
                    <m:r>
                      <a:rPr lang="en-US" altLang="zh-CN" b="1" i="1" dirty="0" smtClean="0">
                        <a:solidFill>
                          <a:srgbClr val="000000"/>
                        </a:solidFill>
                        <a:latin typeface="Cambria Math" panose="02040503050406030204" pitchFamily="18" charset="0"/>
                        <a:ea typeface="微软雅黑" panose="020B0503020204020204" pitchFamily="34" charset="-122"/>
                      </a:rPr>
                      <m:t>𝒖</m:t>
                    </m:r>
                    <m:r>
                      <a:rPr lang="en-US" altLang="zh-CN" b="1" i="1" baseline="-25000" dirty="0" smtClean="0">
                        <a:solidFill>
                          <a:srgbClr val="000000"/>
                        </a:solidFill>
                        <a:latin typeface="Cambria Math" panose="02040503050406030204" pitchFamily="18" charset="0"/>
                        <a:ea typeface="微软雅黑" panose="020B0503020204020204" pitchFamily="34" charset="-122"/>
                      </a:rPr>
                      <m:t>𝒊</m:t>
                    </m:r>
                  </m:oMath>
                </a14:m>
                <a:r>
                  <a:rPr lang="zh-CN" altLang="en-US" b="1" dirty="0">
                    <a:solidFill>
                      <a:srgbClr val="000000"/>
                    </a:solidFill>
                    <a:latin typeface="微软雅黑" panose="020B0503020204020204" pitchFamily="34" charset="-122"/>
                    <a:ea typeface="微软雅黑" panose="020B0503020204020204" pitchFamily="34" charset="-122"/>
                  </a:rPr>
                  <a:t>前向通信和后向通信传输的数据量大小，其中参数</a:t>
                </a:r>
                <a:r>
                  <a:rPr lang="en-US" altLang="zh-CN" b="1" dirty="0">
                    <a:solidFill>
                      <a:srgbClr val="000000"/>
                    </a:solidFill>
                    <a:latin typeface="微软雅黑" panose="020B0503020204020204" pitchFamily="34" charset="-122"/>
                    <a:ea typeface="微软雅黑" panose="020B0503020204020204" pitchFamily="34" charset="-122"/>
                  </a:rPr>
                  <a:t>α</a:t>
                </a:r>
                <a:r>
                  <a:rPr lang="zh-CN" altLang="en-US" b="1" dirty="0">
                    <a:solidFill>
                      <a:srgbClr val="000000"/>
                    </a:solidFill>
                    <a:latin typeface="微软雅黑" panose="020B0503020204020204" pitchFamily="34" charset="-122"/>
                    <a:ea typeface="微软雅黑" panose="020B0503020204020204" pitchFamily="34" charset="-122"/>
                  </a:rPr>
                  <a:t>和</a:t>
                </a:r>
                <a:r>
                  <a:rPr lang="en-US" altLang="zh-CN" b="1" dirty="0">
                    <a:solidFill>
                      <a:srgbClr val="000000"/>
                    </a:solidFill>
                    <a:latin typeface="微软雅黑" panose="020B0503020204020204" pitchFamily="34" charset="-122"/>
                    <a:ea typeface="微软雅黑" panose="020B0503020204020204" pitchFamily="34" charset="-122"/>
                  </a:rPr>
                  <a:t>β</a:t>
                </a:r>
                <a:r>
                  <a:rPr lang="zh-CN" altLang="en-US" b="1" dirty="0">
                    <a:solidFill>
                      <a:srgbClr val="000000"/>
                    </a:solidFill>
                    <a:latin typeface="微软雅黑" panose="020B0503020204020204" pitchFamily="34" charset="-122"/>
                    <a:ea typeface="微软雅黑" panose="020B0503020204020204" pitchFamily="34" charset="-122"/>
                  </a:rPr>
                  <a:t>可以根据任务设置</a:t>
                </a:r>
                <a:endParaRPr lang="en-US" altLang="zh-CN" b="1" dirty="0">
                  <a:solidFill>
                    <a:srgbClr val="000000"/>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Wingdings" panose="05000000000000000000" pitchFamily="2" charset="2"/>
                  <a:buChar char="p"/>
                  <a:defRPr/>
                </a:pPr>
                <a14:m>
                  <m:oMath xmlns:m="http://schemas.openxmlformats.org/officeDocument/2006/math">
                    <m:sSubSup>
                      <m:sSubSupPr>
                        <m:ctrlPr>
                          <a:rPr lang="en-US" altLang="zh-CN" b="1" i="1" dirty="0" smtClean="0">
                            <a:solidFill>
                              <a:srgbClr val="000000"/>
                            </a:solidFill>
                            <a:latin typeface="Cambria Math" panose="02040503050406030204" pitchFamily="18" charset="0"/>
                            <a:ea typeface="微软雅黑" panose="020B0503020204020204" pitchFamily="34" charset="-122"/>
                          </a:rPr>
                        </m:ctrlPr>
                      </m:sSubSupPr>
                      <m:e>
                        <m:r>
                          <a:rPr lang="en-US" altLang="zh-CN" b="1" i="1" dirty="0" smtClean="0">
                            <a:solidFill>
                              <a:srgbClr val="000000"/>
                            </a:solidFill>
                            <a:latin typeface="Cambria Math" panose="02040503050406030204" pitchFamily="18" charset="0"/>
                            <a:ea typeface="微软雅黑" panose="020B0503020204020204" pitchFamily="34" charset="-122"/>
                          </a:rPr>
                          <m:t>𝑳</m:t>
                        </m:r>
                      </m:e>
                      <m:sub>
                        <m:r>
                          <a:rPr lang="en-US" altLang="zh-CN" b="1" i="1" dirty="0" smtClean="0">
                            <a:solidFill>
                              <a:srgbClr val="000000"/>
                            </a:solidFill>
                            <a:latin typeface="Cambria Math" panose="02040503050406030204" pitchFamily="18" charset="0"/>
                            <a:ea typeface="微软雅黑" panose="020B0503020204020204" pitchFamily="34" charset="-122"/>
                          </a:rPr>
                          <m:t>𝒄𝒐𝒎𝒎</m:t>
                        </m:r>
                      </m:sub>
                      <m:sup>
                        <m:r>
                          <a:rPr lang="en-US" altLang="zh-CN" b="1" i="1" dirty="0" smtClean="0">
                            <a:solidFill>
                              <a:srgbClr val="000000"/>
                            </a:solidFill>
                            <a:latin typeface="Cambria Math" panose="02040503050406030204" pitchFamily="18" charset="0"/>
                            <a:ea typeface="微软雅黑" panose="020B0503020204020204" pitchFamily="34" charset="-122"/>
                          </a:rPr>
                          <m:t>𝑭</m:t>
                        </m:r>
                      </m:sup>
                    </m:sSubSup>
                    <m:d>
                      <m:dPr>
                        <m:ctrlPr>
                          <a:rPr lang="it-IT" altLang="zh-CN" b="1" i="1" dirty="0">
                            <a:solidFill>
                              <a:srgbClr val="000000"/>
                            </a:solidFill>
                            <a:latin typeface="Cambria Math" panose="02040503050406030204" pitchFamily="18" charset="0"/>
                            <a:ea typeface="微软雅黑" panose="020B0503020204020204" pitchFamily="34" charset="-122"/>
                          </a:rPr>
                        </m:ctrlPr>
                      </m:dPr>
                      <m:e>
                        <m:r>
                          <a:rPr lang="it-IT" altLang="zh-CN" b="1" i="1" dirty="0" smtClean="0">
                            <a:solidFill>
                              <a:srgbClr val="000000"/>
                            </a:solidFill>
                            <a:latin typeface="Cambria Math" panose="02040503050406030204" pitchFamily="18" charset="0"/>
                            <a:ea typeface="微软雅黑" panose="020B0503020204020204" pitchFamily="34" charset="-122"/>
                          </a:rPr>
                          <m:t>𝒊</m:t>
                        </m:r>
                      </m:e>
                    </m:d>
                  </m:oMath>
                </a14:m>
                <a:r>
                  <a:rPr lang="zh-CN" altLang="en-US" b="1" dirty="0">
                    <a:solidFill>
                      <a:srgbClr val="000000"/>
                    </a:solidFill>
                    <a:latin typeface="微软雅黑" panose="020B0503020204020204" pitchFamily="34" charset="-122"/>
                    <a:ea typeface="微软雅黑" panose="020B0503020204020204" pitchFamily="34" charset="-122"/>
                  </a:rPr>
                  <a:t>表示前向通信的通信时延</a:t>
                </a:r>
                <a:endParaRPr lang="en-US" altLang="zh-CN" b="1" dirty="0">
                  <a:solidFill>
                    <a:srgbClr val="000000"/>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Wingdings" panose="05000000000000000000" pitchFamily="2" charset="2"/>
                  <a:buChar char="p"/>
                  <a:defRPr/>
                </a:pPr>
                <a14:m>
                  <m:oMath xmlns:m="http://schemas.openxmlformats.org/officeDocument/2006/math">
                    <m:sSubSup>
                      <m:sSubSupPr>
                        <m:ctrlPr>
                          <a:rPr lang="en-US" altLang="zh-CN" b="1" i="1" dirty="0">
                            <a:solidFill>
                              <a:srgbClr val="000000"/>
                            </a:solidFill>
                            <a:latin typeface="Cambria Math" panose="02040503050406030204" pitchFamily="18" charset="0"/>
                            <a:ea typeface="微软雅黑" panose="020B0503020204020204" pitchFamily="34" charset="-122"/>
                          </a:rPr>
                        </m:ctrlPr>
                      </m:sSubSupPr>
                      <m:e>
                        <m:r>
                          <a:rPr lang="en-US" altLang="zh-CN" b="1" i="1" dirty="0" smtClean="0">
                            <a:solidFill>
                              <a:srgbClr val="000000"/>
                            </a:solidFill>
                            <a:latin typeface="Cambria Math" panose="02040503050406030204" pitchFamily="18" charset="0"/>
                            <a:ea typeface="微软雅黑" panose="020B0503020204020204" pitchFamily="34" charset="-122"/>
                          </a:rPr>
                          <m:t>𝑳</m:t>
                        </m:r>
                      </m:e>
                      <m:sub>
                        <m:r>
                          <a:rPr lang="en-US" altLang="zh-CN" b="1" i="1" dirty="0" smtClean="0">
                            <a:solidFill>
                              <a:srgbClr val="000000"/>
                            </a:solidFill>
                            <a:latin typeface="Cambria Math" panose="02040503050406030204" pitchFamily="18" charset="0"/>
                            <a:ea typeface="微软雅黑" panose="020B0503020204020204" pitchFamily="34" charset="-122"/>
                          </a:rPr>
                          <m:t>𝒄𝒐𝒎𝒎</m:t>
                        </m:r>
                      </m:sub>
                      <m:sup>
                        <m:r>
                          <a:rPr lang="en-US" altLang="zh-CN" b="1" i="1" dirty="0" smtClean="0">
                            <a:solidFill>
                              <a:srgbClr val="000000"/>
                            </a:solidFill>
                            <a:latin typeface="Cambria Math" panose="02040503050406030204" pitchFamily="18" charset="0"/>
                            <a:ea typeface="微软雅黑" panose="020B0503020204020204" pitchFamily="34" charset="-122"/>
                          </a:rPr>
                          <m:t>𝑩</m:t>
                        </m:r>
                      </m:sup>
                    </m:sSubSup>
                    <m:d>
                      <m:dPr>
                        <m:ctrlPr>
                          <a:rPr lang="it-IT" altLang="zh-CN" b="1" i="1" dirty="0">
                            <a:solidFill>
                              <a:srgbClr val="000000"/>
                            </a:solidFill>
                            <a:latin typeface="Cambria Math" panose="02040503050406030204" pitchFamily="18" charset="0"/>
                            <a:ea typeface="微软雅黑" panose="020B0503020204020204" pitchFamily="34" charset="-122"/>
                          </a:rPr>
                        </m:ctrlPr>
                      </m:dPr>
                      <m:e>
                        <m:r>
                          <a:rPr lang="it-IT" altLang="zh-CN" b="1" i="1" dirty="0" smtClean="0">
                            <a:solidFill>
                              <a:srgbClr val="000000"/>
                            </a:solidFill>
                            <a:latin typeface="Cambria Math" panose="02040503050406030204" pitchFamily="18" charset="0"/>
                            <a:ea typeface="微软雅黑" panose="020B0503020204020204" pitchFamily="34" charset="-122"/>
                          </a:rPr>
                          <m:t>𝒊</m:t>
                        </m:r>
                      </m:e>
                    </m:d>
                  </m:oMath>
                </a14:m>
                <a:r>
                  <a:rPr lang="zh-CN" altLang="en-US" b="1" dirty="0">
                    <a:solidFill>
                      <a:srgbClr val="000000"/>
                    </a:solidFill>
                    <a:latin typeface="微软雅黑" panose="020B0503020204020204" pitchFamily="34" charset="-122"/>
                    <a:ea typeface="微软雅黑" panose="020B0503020204020204" pitchFamily="34" charset="-122"/>
                  </a:rPr>
                  <a:t>表示后向通信的通信时延</a:t>
                </a:r>
                <a:endParaRPr lang="en-US" altLang="zh-CN" b="1" dirty="0">
                  <a:solidFill>
                    <a:srgbClr val="000000"/>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Wingdings" panose="05000000000000000000" pitchFamily="2" charset="2"/>
                  <a:buChar char="p"/>
                  <a:defRPr/>
                </a:pPr>
                <a:r>
                  <a:rPr lang="zh-CN" altLang="en-US" b="1" dirty="0">
                    <a:solidFill>
                      <a:srgbClr val="000000"/>
                    </a:solidFill>
                    <a:latin typeface="微软雅黑" panose="020B0503020204020204" pitchFamily="34" charset="-122"/>
                    <a:ea typeface="微软雅黑" panose="020B0503020204020204" pitchFamily="34" charset="-122"/>
                  </a:rPr>
                  <a:t>总通信时延为</a:t>
                </a:r>
                <a14:m>
                  <m:oMath xmlns:m="http://schemas.openxmlformats.org/officeDocument/2006/math">
                    <m:sSubSup>
                      <m:sSubSupPr>
                        <m:ctrlPr>
                          <a:rPr lang="en-US" altLang="zh-CN" b="1" i="1" dirty="0">
                            <a:solidFill>
                              <a:srgbClr val="000000"/>
                            </a:solidFill>
                            <a:latin typeface="Cambria Math" panose="02040503050406030204" pitchFamily="18" charset="0"/>
                            <a:ea typeface="微软雅黑" panose="020B0503020204020204" pitchFamily="34" charset="-122"/>
                          </a:rPr>
                        </m:ctrlPr>
                      </m:sSubSupPr>
                      <m:e>
                        <m:r>
                          <a:rPr lang="en-US" altLang="zh-CN" b="1" i="1" dirty="0" smtClean="0">
                            <a:solidFill>
                              <a:srgbClr val="000000"/>
                            </a:solidFill>
                            <a:latin typeface="Cambria Math" panose="02040503050406030204" pitchFamily="18" charset="0"/>
                            <a:ea typeface="微软雅黑" panose="020B0503020204020204" pitchFamily="34" charset="-122"/>
                          </a:rPr>
                          <m:t>𝑳</m:t>
                        </m:r>
                      </m:e>
                      <m:sub>
                        <m:r>
                          <a:rPr lang="en-US" altLang="zh-CN" b="1" i="1" dirty="0" smtClean="0">
                            <a:solidFill>
                              <a:srgbClr val="000000"/>
                            </a:solidFill>
                            <a:latin typeface="Cambria Math" panose="02040503050406030204" pitchFamily="18" charset="0"/>
                            <a:ea typeface="微软雅黑" panose="020B0503020204020204" pitchFamily="34" charset="-122"/>
                          </a:rPr>
                          <m:t>𝒄𝒐𝒎𝒎</m:t>
                        </m:r>
                      </m:sub>
                      <m:sup/>
                    </m:sSubSup>
                    <m:d>
                      <m:dPr>
                        <m:ctrlPr>
                          <a:rPr lang="it-IT" altLang="zh-CN" b="1" i="1" dirty="0" smtClean="0">
                            <a:solidFill>
                              <a:srgbClr val="000000"/>
                            </a:solidFill>
                            <a:latin typeface="Cambria Math" panose="02040503050406030204" pitchFamily="18" charset="0"/>
                            <a:ea typeface="微软雅黑" panose="020B0503020204020204" pitchFamily="34" charset="-122"/>
                          </a:rPr>
                        </m:ctrlPr>
                      </m:dPr>
                      <m:e>
                        <m:r>
                          <a:rPr lang="it-IT" altLang="zh-CN" b="1" i="1" dirty="0" smtClean="0">
                            <a:solidFill>
                              <a:srgbClr val="000000"/>
                            </a:solidFill>
                            <a:latin typeface="Cambria Math" panose="02040503050406030204" pitchFamily="18" charset="0"/>
                            <a:ea typeface="微软雅黑" panose="020B0503020204020204" pitchFamily="34" charset="-122"/>
                          </a:rPr>
                          <m:t>𝒊</m:t>
                        </m:r>
                      </m:e>
                    </m:d>
                    <m:r>
                      <a:rPr lang="en-US" altLang="zh-CN" b="1" i="1" dirty="0" smtClean="0">
                        <a:solidFill>
                          <a:srgbClr val="000000"/>
                        </a:solidFill>
                        <a:latin typeface="Cambria Math" panose="02040503050406030204" pitchFamily="18" charset="0"/>
                        <a:ea typeface="微软雅黑" panose="020B0503020204020204" pitchFamily="34" charset="-122"/>
                      </a:rPr>
                      <m:t>=</m:t>
                    </m:r>
                    <m:sSubSup>
                      <m:sSubSupPr>
                        <m:ctrlPr>
                          <a:rPr lang="en-US" altLang="zh-CN" b="1" i="1" dirty="0" smtClean="0">
                            <a:solidFill>
                              <a:srgbClr val="000000"/>
                            </a:solidFill>
                            <a:latin typeface="Cambria Math" panose="02040503050406030204" pitchFamily="18" charset="0"/>
                            <a:ea typeface="微软雅黑" panose="020B0503020204020204" pitchFamily="34" charset="-122"/>
                          </a:rPr>
                        </m:ctrlPr>
                      </m:sSubSupPr>
                      <m:e>
                        <m:r>
                          <a:rPr lang="en-US" altLang="zh-CN" b="1" i="1" dirty="0" smtClean="0">
                            <a:solidFill>
                              <a:srgbClr val="000000"/>
                            </a:solidFill>
                            <a:latin typeface="Cambria Math" panose="02040503050406030204" pitchFamily="18" charset="0"/>
                            <a:ea typeface="微软雅黑" panose="020B0503020204020204" pitchFamily="34" charset="-122"/>
                          </a:rPr>
                          <m:t>𝑳</m:t>
                        </m:r>
                      </m:e>
                      <m:sub>
                        <m:r>
                          <a:rPr lang="en-US" altLang="zh-CN" b="1" i="1" dirty="0" smtClean="0">
                            <a:solidFill>
                              <a:srgbClr val="000000"/>
                            </a:solidFill>
                            <a:latin typeface="Cambria Math" panose="02040503050406030204" pitchFamily="18" charset="0"/>
                            <a:ea typeface="微软雅黑" panose="020B0503020204020204" pitchFamily="34" charset="-122"/>
                          </a:rPr>
                          <m:t>𝒄𝒐𝒎𝒎</m:t>
                        </m:r>
                      </m:sub>
                      <m:sup>
                        <m:r>
                          <a:rPr lang="en-US" altLang="zh-CN" b="1" i="1" dirty="0" smtClean="0">
                            <a:solidFill>
                              <a:srgbClr val="000000"/>
                            </a:solidFill>
                            <a:latin typeface="Cambria Math" panose="02040503050406030204" pitchFamily="18" charset="0"/>
                            <a:ea typeface="微软雅黑" panose="020B0503020204020204" pitchFamily="34" charset="-122"/>
                          </a:rPr>
                          <m:t>𝑭</m:t>
                        </m:r>
                      </m:sup>
                    </m:sSubSup>
                    <m:d>
                      <m:dPr>
                        <m:ctrlPr>
                          <a:rPr lang="it-IT" altLang="zh-CN" b="1" i="1" dirty="0">
                            <a:solidFill>
                              <a:srgbClr val="000000"/>
                            </a:solidFill>
                            <a:latin typeface="Cambria Math" panose="02040503050406030204" pitchFamily="18" charset="0"/>
                            <a:ea typeface="微软雅黑" panose="020B0503020204020204" pitchFamily="34" charset="-122"/>
                          </a:rPr>
                        </m:ctrlPr>
                      </m:dPr>
                      <m:e>
                        <m:r>
                          <a:rPr lang="it-IT" altLang="zh-CN" b="1" i="1" dirty="0" smtClean="0">
                            <a:solidFill>
                              <a:srgbClr val="000000"/>
                            </a:solidFill>
                            <a:latin typeface="Cambria Math" panose="02040503050406030204" pitchFamily="18" charset="0"/>
                            <a:ea typeface="微软雅黑" panose="020B0503020204020204" pitchFamily="34" charset="-122"/>
                          </a:rPr>
                          <m:t>𝒊</m:t>
                        </m:r>
                      </m:e>
                    </m:d>
                    <m:r>
                      <a:rPr lang="en-US" altLang="zh-CN" b="1" i="1" dirty="0" smtClean="0">
                        <a:solidFill>
                          <a:srgbClr val="000000"/>
                        </a:solidFill>
                        <a:latin typeface="Cambria Math" panose="02040503050406030204" pitchFamily="18" charset="0"/>
                        <a:ea typeface="微软雅黑" panose="020B0503020204020204" pitchFamily="34" charset="-122"/>
                      </a:rPr>
                      <m:t>+</m:t>
                    </m:r>
                    <m:sSubSup>
                      <m:sSubSupPr>
                        <m:ctrlPr>
                          <a:rPr lang="en-US" altLang="zh-CN" b="1" i="1" dirty="0">
                            <a:solidFill>
                              <a:srgbClr val="000000"/>
                            </a:solidFill>
                            <a:latin typeface="Cambria Math" panose="02040503050406030204" pitchFamily="18" charset="0"/>
                            <a:ea typeface="微软雅黑" panose="020B0503020204020204" pitchFamily="34" charset="-122"/>
                          </a:rPr>
                        </m:ctrlPr>
                      </m:sSubSupPr>
                      <m:e>
                        <m:r>
                          <a:rPr lang="en-US" altLang="zh-CN" b="1" i="1" dirty="0" smtClean="0">
                            <a:solidFill>
                              <a:srgbClr val="000000"/>
                            </a:solidFill>
                            <a:latin typeface="Cambria Math" panose="02040503050406030204" pitchFamily="18" charset="0"/>
                            <a:ea typeface="微软雅黑" panose="020B0503020204020204" pitchFamily="34" charset="-122"/>
                          </a:rPr>
                          <m:t>𝑳</m:t>
                        </m:r>
                      </m:e>
                      <m:sub>
                        <m:r>
                          <a:rPr lang="en-US" altLang="zh-CN" b="1" i="1" dirty="0" smtClean="0">
                            <a:solidFill>
                              <a:srgbClr val="000000"/>
                            </a:solidFill>
                            <a:latin typeface="Cambria Math" panose="02040503050406030204" pitchFamily="18" charset="0"/>
                            <a:ea typeface="微软雅黑" panose="020B0503020204020204" pitchFamily="34" charset="-122"/>
                          </a:rPr>
                          <m:t>𝒄𝒐𝒎𝒎</m:t>
                        </m:r>
                      </m:sub>
                      <m:sup>
                        <m:r>
                          <a:rPr lang="en-US" altLang="zh-CN" b="1" i="1" dirty="0" smtClean="0">
                            <a:solidFill>
                              <a:srgbClr val="000000"/>
                            </a:solidFill>
                            <a:latin typeface="Cambria Math" panose="02040503050406030204" pitchFamily="18" charset="0"/>
                            <a:ea typeface="微软雅黑" panose="020B0503020204020204" pitchFamily="34" charset="-122"/>
                          </a:rPr>
                          <m:t>𝑩</m:t>
                        </m:r>
                      </m:sup>
                    </m:sSubSup>
                    <m:d>
                      <m:dPr>
                        <m:ctrlPr>
                          <a:rPr lang="it-IT" altLang="zh-CN" b="1" i="1" dirty="0">
                            <a:solidFill>
                              <a:srgbClr val="000000"/>
                            </a:solidFill>
                            <a:latin typeface="Cambria Math" panose="02040503050406030204" pitchFamily="18" charset="0"/>
                            <a:ea typeface="微软雅黑" panose="020B0503020204020204" pitchFamily="34" charset="-122"/>
                          </a:rPr>
                        </m:ctrlPr>
                      </m:dPr>
                      <m:e>
                        <m:r>
                          <a:rPr lang="it-IT" altLang="zh-CN" b="1" i="1" dirty="0" smtClean="0">
                            <a:solidFill>
                              <a:srgbClr val="000000"/>
                            </a:solidFill>
                            <a:latin typeface="Cambria Math" panose="02040503050406030204" pitchFamily="18" charset="0"/>
                            <a:ea typeface="微软雅黑" panose="020B0503020204020204" pitchFamily="34" charset="-122"/>
                          </a:rPr>
                          <m:t>𝒊</m:t>
                        </m:r>
                      </m:e>
                    </m:d>
                    <m:r>
                      <a:rPr lang="en-US" altLang="zh-CN" b="1" i="1" dirty="0" smtClean="0">
                        <a:solidFill>
                          <a:srgbClr val="000000"/>
                        </a:solidFill>
                        <a:latin typeface="Cambria Math" panose="02040503050406030204" pitchFamily="18" charset="0"/>
                        <a:ea typeface="微软雅黑" panose="020B0503020204020204" pitchFamily="34" charset="-122"/>
                      </a:rPr>
                      <m:t>=</m:t>
                    </m:r>
                    <m:f>
                      <m:fPr>
                        <m:ctrlPr>
                          <a:rPr lang="en-US" altLang="zh-CN" b="1" i="1" dirty="0" smtClean="0">
                            <a:solidFill>
                              <a:srgbClr val="000000"/>
                            </a:solidFill>
                            <a:latin typeface="Cambria Math" panose="02040503050406030204" pitchFamily="18" charset="0"/>
                            <a:ea typeface="微软雅黑" panose="020B0503020204020204" pitchFamily="34" charset="-122"/>
                          </a:rPr>
                        </m:ctrlPr>
                      </m:fPr>
                      <m:num>
                        <m:r>
                          <a:rPr lang="en-US" altLang="zh-CN" b="1" i="1" dirty="0" smtClean="0">
                            <a:solidFill>
                              <a:srgbClr val="000000"/>
                            </a:solidFill>
                            <a:latin typeface="Cambria Math" panose="02040503050406030204" pitchFamily="18" charset="0"/>
                            <a:ea typeface="微软雅黑" panose="020B0503020204020204" pitchFamily="34" charset="-122"/>
                          </a:rPr>
                          <m:t>𝜶</m:t>
                        </m:r>
                        <m:r>
                          <a:rPr lang="en-US" altLang="zh-CN" b="1" dirty="0" smtClean="0">
                            <a:solidFill>
                              <a:srgbClr val="000000"/>
                            </a:solidFill>
                            <a:latin typeface="Cambria Math" panose="02040503050406030204" pitchFamily="18" charset="0"/>
                            <a:ea typeface="微软雅黑" panose="020B0503020204020204" pitchFamily="34" charset="-122"/>
                          </a:rPr>
                          <m:t>·</m:t>
                        </m:r>
                        <m:r>
                          <a:rPr lang="en-US" altLang="zh-CN" b="1" i="1" dirty="0" smtClean="0">
                            <a:solidFill>
                              <a:srgbClr val="000000"/>
                            </a:solidFill>
                            <a:latin typeface="Cambria Math" panose="02040503050406030204" pitchFamily="18" charset="0"/>
                            <a:ea typeface="微软雅黑" panose="020B0503020204020204" pitchFamily="34" charset="-122"/>
                          </a:rPr>
                          <m:t>𝝎</m:t>
                        </m:r>
                        <m:d>
                          <m:dPr>
                            <m:ctrlPr>
                              <a:rPr lang="en-US" altLang="zh-CN" b="1" i="1" dirty="0">
                                <a:solidFill>
                                  <a:srgbClr val="000000"/>
                                </a:solidFill>
                                <a:latin typeface="Cambria Math" panose="02040503050406030204" pitchFamily="18" charset="0"/>
                                <a:ea typeface="微软雅黑" panose="020B0503020204020204" pitchFamily="34" charset="-122"/>
                              </a:rPr>
                            </m:ctrlPr>
                          </m:dPr>
                          <m:e>
                            <m:r>
                              <a:rPr lang="zh-CN" altLang="en-US" b="1" i="1" smtClean="0">
                                <a:solidFill>
                                  <a:srgbClr val="000000"/>
                                </a:solidFill>
                                <a:latin typeface="Cambria Math" panose="02040503050406030204" pitchFamily="18" charset="0"/>
                                <a:ea typeface="微软雅黑" panose="020B0503020204020204" pitchFamily="34" charset="-122"/>
                              </a:rPr>
                              <m:t>𝜞</m:t>
                            </m:r>
                            <m:r>
                              <a:rPr lang="en-US" altLang="zh-CN" b="1" i="1" baseline="-25000" dirty="0" smtClean="0">
                                <a:solidFill>
                                  <a:srgbClr val="000000"/>
                                </a:solidFill>
                                <a:latin typeface="Cambria Math" panose="02040503050406030204" pitchFamily="18" charset="0"/>
                                <a:ea typeface="微软雅黑" panose="020B0503020204020204" pitchFamily="34" charset="-122"/>
                              </a:rPr>
                              <m:t>𝒊</m:t>
                            </m:r>
                          </m:e>
                        </m:d>
                        <m:r>
                          <a:rPr lang="en-US" altLang="zh-CN" b="1" i="0" dirty="0" smtClean="0">
                            <a:solidFill>
                              <a:srgbClr val="000000"/>
                            </a:solidFill>
                            <a:latin typeface="Cambria Math" panose="02040503050406030204" pitchFamily="18" charset="0"/>
                            <a:ea typeface="微软雅黑" panose="020B0503020204020204" pitchFamily="34" charset="-122"/>
                          </a:rPr>
                          <m:t>+</m:t>
                        </m:r>
                        <m:r>
                          <a:rPr lang="en-US" altLang="zh-CN" b="1" i="1" dirty="0" smtClean="0">
                            <a:solidFill>
                              <a:srgbClr val="000000"/>
                            </a:solidFill>
                            <a:latin typeface="Cambria Math" panose="02040503050406030204" pitchFamily="18" charset="0"/>
                            <a:ea typeface="微软雅黑" panose="020B0503020204020204" pitchFamily="34" charset="-122"/>
                          </a:rPr>
                          <m:t>𝜷</m:t>
                        </m:r>
                        <m:r>
                          <a:rPr lang="en-US" altLang="zh-CN" b="1" dirty="0" smtClean="0">
                            <a:solidFill>
                              <a:srgbClr val="000000"/>
                            </a:solidFill>
                            <a:latin typeface="Cambria Math" panose="02040503050406030204" pitchFamily="18" charset="0"/>
                            <a:ea typeface="微软雅黑" panose="020B0503020204020204" pitchFamily="34" charset="-122"/>
                          </a:rPr>
                          <m:t>·</m:t>
                        </m:r>
                        <m:r>
                          <a:rPr lang="en-US" altLang="zh-CN" b="1" i="1" dirty="0" smtClean="0">
                            <a:solidFill>
                              <a:srgbClr val="000000"/>
                            </a:solidFill>
                            <a:latin typeface="Cambria Math" panose="02040503050406030204" pitchFamily="18" charset="0"/>
                            <a:ea typeface="微软雅黑" panose="020B0503020204020204" pitchFamily="34" charset="-122"/>
                          </a:rPr>
                          <m:t>𝝎</m:t>
                        </m:r>
                        <m:r>
                          <a:rPr lang="en-US" altLang="zh-CN" b="1" dirty="0" smtClean="0">
                            <a:solidFill>
                              <a:srgbClr val="000000"/>
                            </a:solidFill>
                            <a:latin typeface="Cambria Math" panose="02040503050406030204" pitchFamily="18" charset="0"/>
                            <a:ea typeface="微软雅黑" panose="020B0503020204020204" pitchFamily="34" charset="-122"/>
                          </a:rPr>
                          <m:t>(</m:t>
                        </m:r>
                        <m:r>
                          <a:rPr lang="zh-CN" altLang="en-US" b="1" i="1" smtClean="0">
                            <a:solidFill>
                              <a:srgbClr val="000000"/>
                            </a:solidFill>
                            <a:latin typeface="Cambria Math" panose="02040503050406030204" pitchFamily="18" charset="0"/>
                            <a:ea typeface="微软雅黑" panose="020B0503020204020204" pitchFamily="34" charset="-122"/>
                          </a:rPr>
                          <m:t>𝜞</m:t>
                        </m:r>
                        <m:r>
                          <a:rPr lang="en-US" altLang="zh-CN" b="1" i="1" baseline="-25000" dirty="0" smtClean="0">
                            <a:solidFill>
                              <a:srgbClr val="000000"/>
                            </a:solidFill>
                            <a:latin typeface="Cambria Math" panose="02040503050406030204" pitchFamily="18" charset="0"/>
                            <a:ea typeface="微软雅黑" panose="020B0503020204020204" pitchFamily="34" charset="-122"/>
                          </a:rPr>
                          <m:t>𝒊</m:t>
                        </m:r>
                        <m:r>
                          <a:rPr lang="en-US" altLang="zh-CN" b="1" dirty="0" smtClean="0">
                            <a:solidFill>
                              <a:srgbClr val="000000"/>
                            </a:solidFill>
                            <a:latin typeface="Cambria Math" panose="02040503050406030204" pitchFamily="18" charset="0"/>
                            <a:ea typeface="微软雅黑" panose="020B0503020204020204" pitchFamily="34" charset="-122"/>
                          </a:rPr>
                          <m:t>)</m:t>
                        </m:r>
                      </m:num>
                      <m:den>
                        <m:r>
                          <a:rPr lang="en-US" altLang="zh-CN" b="1" i="1" dirty="0" smtClean="0">
                            <a:solidFill>
                              <a:srgbClr val="000000"/>
                            </a:solidFill>
                            <a:latin typeface="Cambria Math" panose="02040503050406030204" pitchFamily="18" charset="0"/>
                            <a:ea typeface="微软雅黑" panose="020B0503020204020204" pitchFamily="34" charset="-122"/>
                          </a:rPr>
                          <m:t>𝒓</m:t>
                        </m:r>
                        <m:r>
                          <a:rPr lang="en-US" altLang="zh-CN" b="1" i="1" baseline="-25000" dirty="0" smtClean="0">
                            <a:solidFill>
                              <a:srgbClr val="000000"/>
                            </a:solidFill>
                            <a:latin typeface="Cambria Math" panose="02040503050406030204" pitchFamily="18" charset="0"/>
                            <a:ea typeface="微软雅黑" panose="020B0503020204020204" pitchFamily="34" charset="-122"/>
                          </a:rPr>
                          <m:t>𝒊</m:t>
                        </m:r>
                      </m:den>
                    </m:f>
                  </m:oMath>
                </a14:m>
                <a:endParaRPr lang="en-US" altLang="zh-CN" b="1" dirty="0">
                  <a:solidFill>
                    <a:srgbClr val="000000"/>
                  </a:solidFill>
                  <a:latin typeface="Cambria Math" panose="02040503050406030204" pitchFamily="18" charset="0"/>
                  <a:ea typeface="微软雅黑" panose="020B0503020204020204" pitchFamily="34" charset="-122"/>
                </a:endParaRPr>
              </a:p>
            </p:txBody>
          </p:sp>
        </mc:Choice>
        <mc:Fallback xmlns="">
          <p:sp>
            <p:nvSpPr>
              <p:cNvPr id="87" name="矩形 86">
                <a:extLst>
                  <a:ext uri="{FF2B5EF4-FFF2-40B4-BE49-F238E27FC236}">
                    <a16:creationId xmlns:a16="http://schemas.microsoft.com/office/drawing/2014/main" id="{A4E9AC30-4D50-4DCC-A740-3F51A35A6E9A}"/>
                  </a:ext>
                </a:extLst>
              </p:cNvPr>
              <p:cNvSpPr>
                <a:spLocks noRot="1" noChangeAspect="1" noMove="1" noResize="1" noEditPoints="1" noAdjustHandles="1" noChangeArrowheads="1" noChangeShapeType="1" noTextEdit="1"/>
              </p:cNvSpPr>
              <p:nvPr/>
            </p:nvSpPr>
            <p:spPr>
              <a:xfrm>
                <a:off x="4871864" y="1935634"/>
                <a:ext cx="6762312" cy="3166764"/>
              </a:xfrm>
              <a:prstGeom prst="rect">
                <a:avLst/>
              </a:prstGeom>
              <a:blipFill>
                <a:blip r:embed="rId3"/>
                <a:stretch>
                  <a:fillRect l="-541" b="-385"/>
                </a:stretch>
              </a:blipFill>
            </p:spPr>
            <p:txBody>
              <a:bodyPr/>
              <a:lstStyle/>
              <a:p>
                <a:r>
                  <a:rPr lang="zh-CN" altLang="en-US">
                    <a:noFill/>
                  </a:rPr>
                  <a:t> </a:t>
                </a:r>
              </a:p>
            </p:txBody>
          </p:sp>
        </mc:Fallback>
      </mc:AlternateContent>
      <p:grpSp>
        <p:nvGrpSpPr>
          <p:cNvPr id="69" name="组合 68">
            <a:extLst>
              <a:ext uri="{FF2B5EF4-FFF2-40B4-BE49-F238E27FC236}">
                <a16:creationId xmlns:a16="http://schemas.microsoft.com/office/drawing/2014/main" id="{9CA8C0B5-2A23-ECE5-86B9-E9EB5461B9C5}"/>
              </a:ext>
            </a:extLst>
          </p:cNvPr>
          <p:cNvGrpSpPr/>
          <p:nvPr/>
        </p:nvGrpSpPr>
        <p:grpSpPr>
          <a:xfrm>
            <a:off x="983432" y="1725197"/>
            <a:ext cx="3740143" cy="3464305"/>
            <a:chOff x="745816" y="2134234"/>
            <a:chExt cx="3740143" cy="3464305"/>
          </a:xfrm>
        </p:grpSpPr>
        <p:sp>
          <p:nvSpPr>
            <p:cNvPr id="7" name="椭圆 6">
              <a:extLst>
                <a:ext uri="{FF2B5EF4-FFF2-40B4-BE49-F238E27FC236}">
                  <a16:creationId xmlns:a16="http://schemas.microsoft.com/office/drawing/2014/main" id="{9AA9AAD0-D5E0-3B84-F3CC-8B2E75CF40D0}"/>
                </a:ext>
              </a:extLst>
            </p:cNvPr>
            <p:cNvSpPr/>
            <p:nvPr/>
          </p:nvSpPr>
          <p:spPr>
            <a:xfrm>
              <a:off x="2286756" y="2134234"/>
              <a:ext cx="648000" cy="648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altLang="zh-CN" sz="3600" dirty="0">
                  <a:solidFill>
                    <a:schemeClr val="tx1"/>
                  </a:solidFill>
                  <a:latin typeface="Times New Roman" panose="02020603050405020304" pitchFamily="18" charset="0"/>
                  <a:cs typeface="Times New Roman" panose="02020603050405020304" pitchFamily="18" charset="0"/>
                </a:rPr>
                <a:t>s</a:t>
              </a:r>
              <a:endParaRPr lang="zh-CN" altLang="en-US" sz="3600" dirty="0">
                <a:solidFill>
                  <a:schemeClr val="tx1"/>
                </a:solidFill>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27E1651-3FBC-48C2-8354-1A2A0F45EA36}"/>
                </a:ext>
              </a:extLst>
            </p:cNvPr>
            <p:cNvSpPr/>
            <p:nvPr/>
          </p:nvSpPr>
          <p:spPr>
            <a:xfrm>
              <a:off x="2290649" y="4950539"/>
              <a:ext cx="648000" cy="648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altLang="zh-CN" sz="3600" dirty="0">
                  <a:solidFill>
                    <a:schemeClr val="tx1"/>
                  </a:solidFill>
                  <a:latin typeface="Times New Roman" panose="02020603050405020304" pitchFamily="18" charset="0"/>
                  <a:cs typeface="Times New Roman" panose="02020603050405020304" pitchFamily="18" charset="0"/>
                </a:rPr>
                <a:t>s</a:t>
              </a:r>
              <a:endParaRPr lang="zh-CN" altLang="en-US" sz="3600" dirty="0">
                <a:solidFill>
                  <a:schemeClr val="tx1"/>
                </a:solidFill>
                <a:latin typeface="Times New Roman" panose="02020603050405020304" pitchFamily="18" charset="0"/>
                <a:cs typeface="Times New Roman" panose="02020603050405020304" pitchFamily="18" charset="0"/>
              </a:endParaRPr>
            </a:p>
          </p:txBody>
        </p:sp>
        <p:sp>
          <p:nvSpPr>
            <p:cNvPr id="32" name="椭圆 31">
              <a:extLst>
                <a:ext uri="{FF2B5EF4-FFF2-40B4-BE49-F238E27FC236}">
                  <a16:creationId xmlns:a16="http://schemas.microsoft.com/office/drawing/2014/main" id="{B8598AF8-AD09-71A2-D85E-C764C84F07C6}"/>
                </a:ext>
              </a:extLst>
            </p:cNvPr>
            <p:cNvSpPr/>
            <p:nvPr/>
          </p:nvSpPr>
          <p:spPr>
            <a:xfrm>
              <a:off x="745816" y="3580496"/>
              <a:ext cx="648000" cy="648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altLang="zh-CN" sz="2400" dirty="0">
                  <a:solidFill>
                    <a:schemeClr val="tx1"/>
                  </a:solidFill>
                  <a:latin typeface="Times New Roman" panose="02020603050405020304" pitchFamily="18" charset="0"/>
                  <a:cs typeface="Times New Roman" panose="02020603050405020304" pitchFamily="18" charset="0"/>
                </a:rPr>
                <a:t>u</a:t>
              </a:r>
              <a:r>
                <a:rPr lang="en-US" altLang="zh-CN" sz="2400" baseline="-25000" dirty="0">
                  <a:solidFill>
                    <a:schemeClr val="tx1"/>
                  </a:solidFill>
                  <a:latin typeface="Times New Roman" panose="02020603050405020304" pitchFamily="18" charset="0"/>
                  <a:cs typeface="Times New Roman" panose="02020603050405020304" pitchFamily="18" charset="0"/>
                </a:rPr>
                <a:t>1</a:t>
              </a:r>
              <a:endParaRPr lang="zh-CN" altLang="en-US" sz="2400" baseline="-25000" dirty="0">
                <a:solidFill>
                  <a:schemeClr val="tx1"/>
                </a:solidFill>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32DED56D-84AC-338B-1871-0EC041C7FBAE}"/>
                </a:ext>
              </a:extLst>
            </p:cNvPr>
            <p:cNvSpPr/>
            <p:nvPr/>
          </p:nvSpPr>
          <p:spPr>
            <a:xfrm>
              <a:off x="2290649" y="3580496"/>
              <a:ext cx="648000" cy="648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altLang="zh-CN" sz="2400" dirty="0">
                  <a:solidFill>
                    <a:schemeClr val="tx1"/>
                  </a:solidFill>
                  <a:latin typeface="Times New Roman" panose="02020603050405020304" pitchFamily="18" charset="0"/>
                  <a:cs typeface="Times New Roman" panose="02020603050405020304" pitchFamily="18" charset="0"/>
                </a:rPr>
                <a:t>u</a:t>
              </a:r>
              <a:r>
                <a:rPr lang="en-US" altLang="zh-CN" sz="2400" baseline="-25000" dirty="0">
                  <a:solidFill>
                    <a:schemeClr val="tx1"/>
                  </a:solidFill>
                  <a:latin typeface="Times New Roman" panose="02020603050405020304" pitchFamily="18" charset="0"/>
                  <a:cs typeface="Times New Roman" panose="02020603050405020304" pitchFamily="18" charset="0"/>
                </a:rPr>
                <a:t>i</a:t>
              </a:r>
              <a:endParaRPr lang="zh-CN" altLang="en-US" sz="2400" baseline="-25000" dirty="0">
                <a:solidFill>
                  <a:schemeClr val="tx1"/>
                </a:solidFill>
                <a:latin typeface="Times New Roman" panose="02020603050405020304" pitchFamily="18" charset="0"/>
                <a:cs typeface="Times New Roman" panose="02020603050405020304" pitchFamily="18" charset="0"/>
              </a:endParaRPr>
            </a:p>
          </p:txBody>
        </p:sp>
        <p:sp>
          <p:nvSpPr>
            <p:cNvPr id="35" name="椭圆 34">
              <a:extLst>
                <a:ext uri="{FF2B5EF4-FFF2-40B4-BE49-F238E27FC236}">
                  <a16:creationId xmlns:a16="http://schemas.microsoft.com/office/drawing/2014/main" id="{2E04FFDA-1CE3-6950-7010-5CAFA5EE492B}"/>
                </a:ext>
              </a:extLst>
            </p:cNvPr>
            <p:cNvSpPr/>
            <p:nvPr/>
          </p:nvSpPr>
          <p:spPr>
            <a:xfrm>
              <a:off x="3837959" y="3580496"/>
              <a:ext cx="648000" cy="64800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altLang="zh-CN" sz="2400" dirty="0">
                  <a:solidFill>
                    <a:schemeClr val="tx1"/>
                  </a:solidFill>
                  <a:latin typeface="Times New Roman" panose="02020603050405020304" pitchFamily="18" charset="0"/>
                  <a:cs typeface="Times New Roman" panose="02020603050405020304" pitchFamily="18" charset="0"/>
                </a:rPr>
                <a:t>u</a:t>
              </a:r>
              <a:r>
                <a:rPr lang="en-US" altLang="zh-CN" sz="2400" baseline="-25000" dirty="0">
                  <a:solidFill>
                    <a:schemeClr val="tx1"/>
                  </a:solidFill>
                  <a:latin typeface="Times New Roman" panose="02020603050405020304" pitchFamily="18" charset="0"/>
                  <a:cs typeface="Times New Roman" panose="02020603050405020304" pitchFamily="18" charset="0"/>
                </a:rPr>
                <a:t>n</a:t>
              </a:r>
              <a:endParaRPr lang="zh-CN" altLang="en-US" sz="2400" baseline="-25000" dirty="0">
                <a:solidFill>
                  <a:schemeClr val="tx1"/>
                </a:solidFill>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6BDE0FCE-83E2-E055-D50D-31775A122B6D}"/>
                </a:ext>
              </a:extLst>
            </p:cNvPr>
            <p:cNvSpPr txBox="1"/>
            <p:nvPr/>
          </p:nvSpPr>
          <p:spPr>
            <a:xfrm>
              <a:off x="1516994" y="3475332"/>
              <a:ext cx="648000" cy="646331"/>
            </a:xfrm>
            <a:prstGeom prst="rect">
              <a:avLst/>
            </a:prstGeom>
            <a:noFill/>
          </p:spPr>
          <p:txBody>
            <a:bodyPr wrap="square" rtlCol="0">
              <a:spAutoFit/>
            </a:bodyPr>
            <a:lstStyle/>
            <a:p>
              <a:r>
                <a:rPr lang="en-US" altLang="zh-CN" sz="3600" dirty="0">
                  <a:latin typeface="Times New Roman" panose="02020603050405020304" pitchFamily="18" charset="0"/>
                  <a:cs typeface="Times New Roman" panose="02020603050405020304" pitchFamily="18" charset="0"/>
                </a:rPr>
                <a:t>…</a:t>
              </a:r>
              <a:endParaRPr lang="zh-CN" altLang="en-US" sz="3600" dirty="0">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D8C3F437-7BA3-23B9-6B9D-885E1B1C6E45}"/>
                </a:ext>
              </a:extLst>
            </p:cNvPr>
            <p:cNvSpPr txBox="1"/>
            <p:nvPr/>
          </p:nvSpPr>
          <p:spPr>
            <a:xfrm>
              <a:off x="3058943" y="3475331"/>
              <a:ext cx="648000" cy="646331"/>
            </a:xfrm>
            <a:prstGeom prst="rect">
              <a:avLst/>
            </a:prstGeom>
            <a:noFill/>
          </p:spPr>
          <p:txBody>
            <a:bodyPr wrap="square" rtlCol="0">
              <a:spAutoFit/>
            </a:bodyPr>
            <a:lstStyle/>
            <a:p>
              <a:r>
                <a:rPr lang="en-US" altLang="zh-CN" sz="3600" dirty="0">
                  <a:latin typeface="Times New Roman" panose="02020603050405020304" pitchFamily="18" charset="0"/>
                  <a:cs typeface="Times New Roman" panose="02020603050405020304" pitchFamily="18" charset="0"/>
                </a:rPr>
                <a:t>…</a:t>
              </a:r>
              <a:endParaRPr lang="zh-CN" altLang="en-US" sz="3600" dirty="0">
                <a:latin typeface="Times New Roman" panose="02020603050405020304" pitchFamily="18" charset="0"/>
                <a:cs typeface="Times New Roman" panose="02020603050405020304" pitchFamily="18" charset="0"/>
              </a:endParaRPr>
            </a:p>
          </p:txBody>
        </p:sp>
        <p:cxnSp>
          <p:nvCxnSpPr>
            <p:cNvPr id="39" name="直接箭头连接符 38">
              <a:extLst>
                <a:ext uri="{FF2B5EF4-FFF2-40B4-BE49-F238E27FC236}">
                  <a16:creationId xmlns:a16="http://schemas.microsoft.com/office/drawing/2014/main" id="{620A4AB0-FDE5-62AD-5FCA-FC082E254CCD}"/>
                </a:ext>
              </a:extLst>
            </p:cNvPr>
            <p:cNvCxnSpPr>
              <a:cxnSpLocks/>
              <a:stCxn id="7" idx="3"/>
              <a:endCxn id="32" idx="0"/>
            </p:cNvCxnSpPr>
            <p:nvPr/>
          </p:nvCxnSpPr>
          <p:spPr>
            <a:xfrm flipH="1">
              <a:off x="1069816" y="2687337"/>
              <a:ext cx="1311837" cy="893159"/>
            </a:xfrm>
            <a:prstGeom prst="straightConnector1">
              <a:avLst/>
            </a:prstGeom>
            <a:ln w="25400">
              <a:solidFill>
                <a:schemeClr val="tx1"/>
              </a:solidFill>
              <a:headEnd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0F7E0AD-A313-A106-2952-531B58E3BE5B}"/>
                </a:ext>
              </a:extLst>
            </p:cNvPr>
            <p:cNvCxnSpPr>
              <a:cxnSpLocks/>
              <a:stCxn id="7" idx="4"/>
              <a:endCxn id="34" idx="0"/>
            </p:cNvCxnSpPr>
            <p:nvPr/>
          </p:nvCxnSpPr>
          <p:spPr>
            <a:xfrm>
              <a:off x="2610756" y="2782234"/>
              <a:ext cx="3893" cy="798262"/>
            </a:xfrm>
            <a:prstGeom prst="straightConnector1">
              <a:avLst/>
            </a:prstGeom>
            <a:ln w="25400">
              <a:solidFill>
                <a:schemeClr val="tx1"/>
              </a:solidFill>
              <a:headEnd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B7511C2-C51D-31D4-6292-C3F7B53DCA09}"/>
                </a:ext>
              </a:extLst>
            </p:cNvPr>
            <p:cNvCxnSpPr>
              <a:cxnSpLocks/>
              <a:stCxn id="7" idx="5"/>
              <a:endCxn id="35" idx="0"/>
            </p:cNvCxnSpPr>
            <p:nvPr/>
          </p:nvCxnSpPr>
          <p:spPr>
            <a:xfrm>
              <a:off x="2839859" y="2687337"/>
              <a:ext cx="1322100" cy="893159"/>
            </a:xfrm>
            <a:prstGeom prst="straightConnector1">
              <a:avLst/>
            </a:prstGeom>
            <a:ln w="25400">
              <a:solidFill>
                <a:schemeClr val="tx1"/>
              </a:solidFill>
              <a:headEnd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18BE27B-D144-FDB3-2FEF-82B371A89C96}"/>
                </a:ext>
              </a:extLst>
            </p:cNvPr>
            <p:cNvCxnSpPr>
              <a:cxnSpLocks/>
              <a:stCxn id="34" idx="4"/>
              <a:endCxn id="26" idx="0"/>
            </p:cNvCxnSpPr>
            <p:nvPr/>
          </p:nvCxnSpPr>
          <p:spPr>
            <a:xfrm>
              <a:off x="2614649" y="4228496"/>
              <a:ext cx="0" cy="722043"/>
            </a:xfrm>
            <a:prstGeom prst="straightConnector1">
              <a:avLst/>
            </a:prstGeom>
            <a:ln w="25400">
              <a:solidFill>
                <a:schemeClr val="tx1"/>
              </a:solidFill>
              <a:headEnd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793FE69-8CCA-CF78-C2D4-5178A3539C61}"/>
                </a:ext>
              </a:extLst>
            </p:cNvPr>
            <p:cNvCxnSpPr>
              <a:cxnSpLocks/>
              <a:stCxn id="32" idx="4"/>
              <a:endCxn id="26" idx="1"/>
            </p:cNvCxnSpPr>
            <p:nvPr/>
          </p:nvCxnSpPr>
          <p:spPr>
            <a:xfrm>
              <a:off x="1069816" y="4228496"/>
              <a:ext cx="1315730" cy="816940"/>
            </a:xfrm>
            <a:prstGeom prst="straightConnector1">
              <a:avLst/>
            </a:prstGeom>
            <a:ln w="25400">
              <a:solidFill>
                <a:schemeClr val="tx1"/>
              </a:solidFill>
              <a:headEnd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23F74A90-80E1-3D4A-B0E3-91E9142F18EC}"/>
                </a:ext>
              </a:extLst>
            </p:cNvPr>
            <p:cNvCxnSpPr>
              <a:cxnSpLocks/>
              <a:stCxn id="35" idx="4"/>
              <a:endCxn id="26" idx="7"/>
            </p:cNvCxnSpPr>
            <p:nvPr/>
          </p:nvCxnSpPr>
          <p:spPr>
            <a:xfrm flipH="1">
              <a:off x="2843752" y="4228496"/>
              <a:ext cx="1318207" cy="816940"/>
            </a:xfrm>
            <a:prstGeom prst="straightConnector1">
              <a:avLst/>
            </a:prstGeom>
            <a:ln w="25400">
              <a:solidFill>
                <a:schemeClr val="tx1"/>
              </a:solidFill>
              <a:headEnd w="lg" len="med"/>
              <a:tailEnd type="stealth" w="lg" len="lg"/>
            </a:ln>
          </p:spPr>
          <p:style>
            <a:lnRef idx="1">
              <a:schemeClr val="accent1"/>
            </a:lnRef>
            <a:fillRef idx="0">
              <a:schemeClr val="accent1"/>
            </a:fillRef>
            <a:effectRef idx="0">
              <a:schemeClr val="accent1"/>
            </a:effectRef>
            <a:fontRef idx="minor">
              <a:schemeClr val="tx1"/>
            </a:fontRef>
          </p:style>
        </p:cxnSp>
      </p:grpSp>
      <p:sp>
        <p:nvSpPr>
          <p:cNvPr id="68" name="文本框 67">
            <a:extLst>
              <a:ext uri="{FF2B5EF4-FFF2-40B4-BE49-F238E27FC236}">
                <a16:creationId xmlns:a16="http://schemas.microsoft.com/office/drawing/2014/main" id="{4ABC9634-911C-F9D0-0CA7-EC2A31C347B7}"/>
              </a:ext>
            </a:extLst>
          </p:cNvPr>
          <p:cNvSpPr txBox="1"/>
          <p:nvPr/>
        </p:nvSpPr>
        <p:spPr>
          <a:xfrm>
            <a:off x="1326135" y="5374168"/>
            <a:ext cx="3542436" cy="646331"/>
          </a:xfrm>
          <a:prstGeom prst="rect">
            <a:avLst/>
          </a:prstGeom>
          <a:noFill/>
        </p:spPr>
        <p:txBody>
          <a:bodyPr wrap="square">
            <a:spAutoFit/>
          </a:bodyPr>
          <a:lstStyle/>
          <a:p>
            <a:pPr marL="285750" indent="-285750">
              <a:buFont typeface="Arial" panose="020B0604020202020204" pitchFamily="34" charset="0"/>
              <a:buChar char="•"/>
            </a:pPr>
            <a:r>
              <a:rPr lang="zh-CN" altLang="en-US" b="1" dirty="0">
                <a:solidFill>
                  <a:srgbClr val="000000"/>
                </a:solidFill>
                <a:latin typeface="微软雅黑" panose="020B0503020204020204" pitchFamily="34" charset="-122"/>
                <a:ea typeface="微软雅黑" panose="020B0503020204020204" pitchFamily="34" charset="-122"/>
              </a:rPr>
              <a:t>每个节点代表一次计算</a:t>
            </a:r>
            <a:endParaRPr lang="en-US" altLang="zh-CN" b="1" dirty="0">
              <a:solidFill>
                <a:srgbClr val="00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b="1" dirty="0">
                <a:solidFill>
                  <a:srgbClr val="000000"/>
                </a:solidFill>
                <a:latin typeface="微软雅黑" panose="020B0503020204020204" pitchFamily="34" charset="-122"/>
                <a:ea typeface="微软雅黑" panose="020B0503020204020204" pitchFamily="34" charset="-122"/>
              </a:rPr>
              <a:t>每个有向边代表一次通信 </a:t>
            </a:r>
          </a:p>
        </p:txBody>
      </p:sp>
      <p:sp>
        <p:nvSpPr>
          <p:cNvPr id="8" name="文本框 7">
            <a:extLst>
              <a:ext uri="{FF2B5EF4-FFF2-40B4-BE49-F238E27FC236}">
                <a16:creationId xmlns:a16="http://schemas.microsoft.com/office/drawing/2014/main" id="{4993FF15-4AAA-7227-808B-39AA3B1815B3}"/>
              </a:ext>
            </a:extLst>
          </p:cNvPr>
          <p:cNvSpPr txBox="1"/>
          <p:nvPr/>
        </p:nvSpPr>
        <p:spPr>
          <a:xfrm>
            <a:off x="931886" y="2192008"/>
            <a:ext cx="115212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前向通信</a:t>
            </a:r>
          </a:p>
        </p:txBody>
      </p:sp>
      <p:sp>
        <p:nvSpPr>
          <p:cNvPr id="9" name="文本框 8">
            <a:extLst>
              <a:ext uri="{FF2B5EF4-FFF2-40B4-BE49-F238E27FC236}">
                <a16:creationId xmlns:a16="http://schemas.microsoft.com/office/drawing/2014/main" id="{1CF5041F-70C7-17C4-74D2-A010D90D2E77}"/>
              </a:ext>
            </a:extLst>
          </p:cNvPr>
          <p:cNvSpPr txBox="1"/>
          <p:nvPr/>
        </p:nvSpPr>
        <p:spPr>
          <a:xfrm>
            <a:off x="937864" y="4282793"/>
            <a:ext cx="1152128" cy="369332"/>
          </a:xfrm>
          <a:prstGeom prst="rect">
            <a:avLst/>
          </a:prstGeom>
          <a:noFill/>
        </p:spPr>
        <p:txBody>
          <a:bodyPr wrap="squar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后向通信</a:t>
            </a:r>
          </a:p>
        </p:txBody>
      </p:sp>
    </p:spTree>
    <p:extLst>
      <p:ext uri="{BB962C8B-B14F-4D97-AF65-F5344CB8AC3E}">
        <p14:creationId xmlns:p14="http://schemas.microsoft.com/office/powerpoint/2010/main" val="364641465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8" y="65506"/>
            <a:ext cx="71272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问题表述</a:t>
            </a:r>
          </a:p>
        </p:txBody>
      </p:sp>
      <p:sp>
        <p:nvSpPr>
          <p:cNvPr id="6" name="灯片编号占位符 5">
            <a:extLst>
              <a:ext uri="{FF2B5EF4-FFF2-40B4-BE49-F238E27FC236}">
                <a16:creationId xmlns:a16="http://schemas.microsoft.com/office/drawing/2014/main" id="{A0DD2BB3-4819-4D4A-B29B-FCA838463027}"/>
              </a:ext>
            </a:extLst>
          </p:cNvPr>
          <p:cNvSpPr>
            <a:spLocks noGrp="1"/>
          </p:cNvSpPr>
          <p:nvPr>
            <p:ph type="sldNum" sz="quarter" idx="12"/>
          </p:nvPr>
        </p:nvSpPr>
        <p:spPr/>
        <p:txBody>
          <a:bodyPr/>
          <a:lstStyle/>
          <a:p>
            <a:pPr>
              <a:defRPr/>
            </a:pPr>
            <a:fld id="{08395586-F03A-48D1-94DF-16B239DF4FB5}" type="slidenum">
              <a:rPr lang="en-US" altLang="zh-CN" smtClean="0"/>
              <a:t>9</a:t>
            </a:fld>
            <a:endParaRPr lang="zh-CN" dirty="0"/>
          </a:p>
        </p:txBody>
      </p:sp>
      <p:sp>
        <p:nvSpPr>
          <p:cNvPr id="14" name="文本框 13">
            <a:extLst>
              <a:ext uri="{FF2B5EF4-FFF2-40B4-BE49-F238E27FC236}">
                <a16:creationId xmlns:a16="http://schemas.microsoft.com/office/drawing/2014/main" id="{699C4AC7-72FF-402D-848B-49FF7ED5197A}"/>
              </a:ext>
            </a:extLst>
          </p:cNvPr>
          <p:cNvSpPr txBox="1"/>
          <p:nvPr/>
        </p:nvSpPr>
        <p:spPr>
          <a:xfrm>
            <a:off x="166689" y="896051"/>
            <a:ext cx="2328912" cy="662554"/>
          </a:xfrm>
          <a:prstGeom prst="rect">
            <a:avLst/>
          </a:prstGeom>
          <a:noFill/>
        </p:spPr>
        <p:txBody>
          <a:bodyPr wrap="square" rtlCol="0">
            <a:spAutoFit/>
          </a:bodyPr>
          <a:lstStyle/>
          <a:p>
            <a:pPr marL="457200" marR="0" lvl="0" indent="-457200" fontAlgn="auto">
              <a:lnSpc>
                <a:spcPct val="150000"/>
              </a:lnSpc>
              <a:spcBef>
                <a:spcPts val="1000"/>
              </a:spcBef>
              <a:spcAft>
                <a:spcPts val="0"/>
              </a:spcAft>
              <a:buClrTx/>
              <a:buSzTx/>
              <a:buFont typeface="Wingdings" pitchFamily="2" charset="2"/>
              <a:buChar char="Ø"/>
              <a:tabLst/>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网络模型</a:t>
            </a:r>
            <a:endParaRPr lang="zh-CN"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394A037-9E68-FE0D-D3D2-D6E9A7A00883}"/>
                  </a:ext>
                </a:extLst>
              </p:cNvPr>
              <p:cNvSpPr txBox="1"/>
              <p:nvPr/>
            </p:nvSpPr>
            <p:spPr>
              <a:xfrm>
                <a:off x="490657" y="4201594"/>
                <a:ext cx="6336704" cy="2613857"/>
              </a:xfrm>
              <a:prstGeom prst="rect">
                <a:avLst/>
              </a:prstGeom>
              <a:noFill/>
            </p:spPr>
            <p:txBody>
              <a:bodyPr wrap="square">
                <a:spAutoFit/>
              </a:bodyPr>
              <a:lstStyle/>
              <a:p>
                <a:pPr marL="285750" indent="-285750">
                  <a:lnSpc>
                    <a:spcPct val="150000"/>
                  </a:lnSpc>
                  <a:buFont typeface="Wingdings" panose="05000000000000000000" pitchFamily="2" charset="2"/>
                  <a:buChar char="p"/>
                </a:pPr>
                <a14:m>
                  <m:oMath xmlns:m="http://schemas.openxmlformats.org/officeDocument/2006/math">
                    <m:sSup>
                      <m:sSupPr>
                        <m:ctrlPr>
                          <a:rPr lang="en-US" altLang="zh-CN" i="1" dirty="0" smtClean="0">
                            <a:solidFill>
                              <a:srgbClr val="000000"/>
                            </a:solidFill>
                            <a:latin typeface="Cambria Math" panose="02040503050406030204" pitchFamily="18" charset="0"/>
                            <a:ea typeface="微软雅黑" panose="020B0503020204020204" pitchFamily="34" charset="-122"/>
                          </a:rPr>
                        </m:ctrlPr>
                      </m:sSupPr>
                      <m:e>
                        <m:r>
                          <a:rPr lang="en-US" altLang="zh-CN" b="0" i="1" dirty="0" smtClean="0">
                            <a:solidFill>
                              <a:srgbClr val="000000"/>
                            </a:solidFill>
                            <a:latin typeface="Cambria Math" panose="02040503050406030204" pitchFamily="18" charset="0"/>
                            <a:ea typeface="微软雅黑" panose="020B0503020204020204" pitchFamily="34" charset="-122"/>
                          </a:rPr>
                          <m:t>𝑡</m:t>
                        </m:r>
                      </m:e>
                      <m:sup>
                        <m:r>
                          <a:rPr lang="en-US" altLang="zh-CN" b="0" i="1" dirty="0" smtClean="0">
                            <a:solidFill>
                              <a:srgbClr val="000000"/>
                            </a:solidFill>
                            <a:latin typeface="Cambria Math" panose="02040503050406030204" pitchFamily="18" charset="0"/>
                            <a:ea typeface="微软雅黑" panose="020B0503020204020204" pitchFamily="34" charset="-122"/>
                          </a:rPr>
                          <m:t>𝐹</m:t>
                        </m:r>
                      </m:sup>
                    </m:sSup>
                    <m:r>
                      <a:rPr lang="en-US" altLang="zh-CN" b="0" i="1" dirty="0" smtClean="0">
                        <a:solidFill>
                          <a:srgbClr val="000000"/>
                        </a:solidFill>
                        <a:latin typeface="Cambria Math" panose="02040503050406030204" pitchFamily="18" charset="0"/>
                        <a:ea typeface="微软雅黑" panose="020B0503020204020204" pitchFamily="34" charset="-122"/>
                      </a:rPr>
                      <m:t> (</m:t>
                    </m:r>
                    <m:r>
                      <a:rPr lang="en-US" altLang="zh-CN" b="0" i="1" dirty="0" err="1" smtClean="0">
                        <a:solidFill>
                          <a:srgbClr val="000000"/>
                        </a:solidFill>
                        <a:latin typeface="Cambria Math" panose="02040503050406030204" pitchFamily="18" charset="0"/>
                        <a:ea typeface="微软雅黑" panose="020B0503020204020204" pitchFamily="34" charset="-122"/>
                      </a:rPr>
                      <m:t>𝑖</m:t>
                    </m:r>
                    <m:r>
                      <a:rPr lang="en-US" altLang="zh-CN" b="0" i="1" dirty="0">
                        <a:solidFill>
                          <a:srgbClr val="000000"/>
                        </a:solidFill>
                        <a:latin typeface="Cambria Math" panose="02040503050406030204" pitchFamily="18" charset="0"/>
                        <a:ea typeface="微软雅黑" panose="020B0503020204020204" pitchFamily="34" charset="-122"/>
                      </a:rPr>
                      <m:t>)</m:t>
                    </m:r>
                  </m:oMath>
                </a14:m>
                <a:r>
                  <a:rPr lang="zh-CN" altLang="en-US" dirty="0">
                    <a:solidFill>
                      <a:srgbClr val="000000"/>
                    </a:solidFill>
                    <a:latin typeface="微软雅黑" panose="020B0503020204020204" pitchFamily="34" charset="-122"/>
                    <a:ea typeface="微软雅黑" panose="020B0503020204020204" pitchFamily="34" charset="-122"/>
                  </a:rPr>
                  <a:t>和</a:t>
                </a:r>
                <a14:m>
                  <m:oMath xmlns:m="http://schemas.openxmlformats.org/officeDocument/2006/math">
                    <m:sSup>
                      <m:sSupPr>
                        <m:ctrlPr>
                          <a:rPr lang="en-US" altLang="zh-CN" i="1" dirty="0">
                            <a:solidFill>
                              <a:srgbClr val="000000"/>
                            </a:solidFill>
                            <a:latin typeface="Cambria Math" panose="02040503050406030204" pitchFamily="18" charset="0"/>
                            <a:ea typeface="微软雅黑" panose="020B0503020204020204" pitchFamily="34" charset="-122"/>
                          </a:rPr>
                        </m:ctrlPr>
                      </m:sSupPr>
                      <m:e>
                        <m:r>
                          <a:rPr lang="en-US" altLang="zh-CN" b="0" i="1" dirty="0">
                            <a:solidFill>
                              <a:srgbClr val="000000"/>
                            </a:solidFill>
                            <a:latin typeface="Cambria Math" panose="02040503050406030204" pitchFamily="18" charset="0"/>
                            <a:ea typeface="微软雅黑" panose="020B0503020204020204" pitchFamily="34" charset="-122"/>
                          </a:rPr>
                          <m:t>𝑡</m:t>
                        </m:r>
                      </m:e>
                      <m:sup>
                        <m:r>
                          <a:rPr lang="en-US" altLang="zh-CN" b="0" i="1" dirty="0">
                            <a:solidFill>
                              <a:srgbClr val="000000"/>
                            </a:solidFill>
                            <a:latin typeface="Cambria Math" panose="02040503050406030204" pitchFamily="18" charset="0"/>
                            <a:ea typeface="微软雅黑" panose="020B0503020204020204" pitchFamily="34" charset="-122"/>
                          </a:rPr>
                          <m:t>𝐵</m:t>
                        </m:r>
                      </m:sup>
                    </m:sSup>
                    <m:r>
                      <a:rPr lang="en-US" altLang="zh-CN" b="0" i="1" dirty="0" smtClean="0">
                        <a:solidFill>
                          <a:srgbClr val="000000"/>
                        </a:solidFill>
                        <a:latin typeface="Cambria Math" panose="02040503050406030204" pitchFamily="18" charset="0"/>
                        <a:ea typeface="微软雅黑" panose="020B0503020204020204" pitchFamily="34" charset="-122"/>
                      </a:rPr>
                      <m:t> </m:t>
                    </m:r>
                    <m:r>
                      <a:rPr lang="en-US" altLang="zh-CN" b="0" i="1" dirty="0">
                        <a:solidFill>
                          <a:srgbClr val="000000"/>
                        </a:solidFill>
                        <a:latin typeface="Cambria Math" panose="02040503050406030204" pitchFamily="18" charset="0"/>
                        <a:ea typeface="微软雅黑" panose="020B0503020204020204" pitchFamily="34" charset="-122"/>
                      </a:rPr>
                      <m:t>(</m:t>
                    </m:r>
                    <m:r>
                      <a:rPr lang="en-US" altLang="zh-CN" b="0" i="1" dirty="0" err="1">
                        <a:solidFill>
                          <a:srgbClr val="000000"/>
                        </a:solidFill>
                        <a:latin typeface="Cambria Math" panose="02040503050406030204" pitchFamily="18" charset="0"/>
                        <a:ea typeface="微软雅黑" panose="020B0503020204020204" pitchFamily="34" charset="-122"/>
                      </a:rPr>
                      <m:t>𝑖</m:t>
                    </m:r>
                    <m:r>
                      <a:rPr lang="en-US" altLang="zh-CN" b="0" i="1" dirty="0">
                        <a:solidFill>
                          <a:srgbClr val="000000"/>
                        </a:solidFill>
                        <a:latin typeface="Cambria Math" panose="02040503050406030204" pitchFamily="18" charset="0"/>
                        <a:ea typeface="微软雅黑" panose="020B0503020204020204" pitchFamily="34" charset="-122"/>
                      </a:rPr>
                      <m:t>)</m:t>
                    </m:r>
                  </m:oMath>
                </a14:m>
                <a:r>
                  <a:rPr lang="zh-CN" altLang="en-US" dirty="0">
                    <a:solidFill>
                      <a:srgbClr val="000000"/>
                    </a:solidFill>
                    <a:latin typeface="微软雅黑" panose="020B0503020204020204" pitchFamily="34" charset="-122"/>
                    <a:ea typeface="微软雅黑" panose="020B0503020204020204" pitchFamily="34" charset="-122"/>
                  </a:rPr>
                  <a:t>分别表示</a:t>
                </a:r>
                <a14:m>
                  <m:oMath xmlns:m="http://schemas.openxmlformats.org/officeDocument/2006/math">
                    <m:r>
                      <a:rPr lang="en-US" altLang="zh-CN" b="0" i="1" dirty="0">
                        <a:solidFill>
                          <a:srgbClr val="000000"/>
                        </a:solidFill>
                        <a:latin typeface="Cambria Math" panose="02040503050406030204" pitchFamily="18" charset="0"/>
                        <a:ea typeface="微软雅黑" panose="020B0503020204020204" pitchFamily="34" charset="-122"/>
                      </a:rPr>
                      <m:t>𝑢</m:t>
                    </m:r>
                    <m:r>
                      <a:rPr lang="en-US" altLang="zh-CN" b="0" i="1" baseline="-25000" dirty="0">
                        <a:solidFill>
                          <a:srgbClr val="000000"/>
                        </a:solidFill>
                        <a:latin typeface="Cambria Math" panose="02040503050406030204" pitchFamily="18" charset="0"/>
                        <a:ea typeface="微软雅黑" panose="020B0503020204020204" pitchFamily="34" charset="-122"/>
                      </a:rPr>
                      <m:t>𝑖</m:t>
                    </m:r>
                  </m:oMath>
                </a14:m>
                <a:r>
                  <a:rPr lang="zh-CN" altLang="en-US" dirty="0">
                    <a:solidFill>
                      <a:srgbClr val="000000"/>
                    </a:solidFill>
                    <a:latin typeface="微软雅黑" panose="020B0503020204020204" pitchFamily="34" charset="-122"/>
                    <a:ea typeface="微软雅黑" panose="020B0503020204020204" pitchFamily="34" charset="-122"/>
                  </a:rPr>
                  <a:t>前向通信和后向通信的开始时间</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14:m>
                  <m:oMath xmlns:m="http://schemas.openxmlformats.org/officeDocument/2006/math">
                    <m:sSup>
                      <m:sSupPr>
                        <m:ctrlPr>
                          <a:rPr lang="en-US" altLang="zh-CN" i="1" dirty="0" smtClean="0">
                            <a:solidFill>
                              <a:srgbClr val="000000"/>
                            </a:solidFill>
                            <a:latin typeface="Cambria Math" panose="02040503050406030204" pitchFamily="18" charset="0"/>
                            <a:ea typeface="微软雅黑" panose="020B0503020204020204" pitchFamily="34" charset="-122"/>
                          </a:rPr>
                        </m:ctrlPr>
                      </m:sSupPr>
                      <m:e>
                        <m:r>
                          <a:rPr lang="en-US" altLang="zh-CN" b="0" i="1" dirty="0">
                            <a:solidFill>
                              <a:srgbClr val="000000"/>
                            </a:solidFill>
                            <a:latin typeface="Cambria Math" panose="02040503050406030204" pitchFamily="18" charset="0"/>
                            <a:ea typeface="微软雅黑" panose="020B0503020204020204" pitchFamily="34" charset="-122"/>
                          </a:rPr>
                          <m:t>𝑡</m:t>
                        </m:r>
                      </m:e>
                      <m:sup>
                        <m:r>
                          <a:rPr lang="en-US" altLang="zh-CN" b="0" i="1" dirty="0">
                            <a:solidFill>
                              <a:srgbClr val="000000"/>
                            </a:solidFill>
                            <a:latin typeface="Cambria Math" panose="02040503050406030204" pitchFamily="18" charset="0"/>
                            <a:ea typeface="微软雅黑" panose="020B0503020204020204" pitchFamily="34" charset="-122"/>
                          </a:rPr>
                          <m:t>𝐵</m:t>
                        </m:r>
                      </m:sup>
                    </m:sSup>
                    <m:r>
                      <a:rPr lang="en-US" altLang="zh-CN" b="0" i="1" dirty="0" smtClean="0">
                        <a:solidFill>
                          <a:srgbClr val="000000"/>
                        </a:solidFill>
                        <a:latin typeface="Cambria Math" panose="02040503050406030204" pitchFamily="18" charset="0"/>
                        <a:ea typeface="微软雅黑" panose="020B0503020204020204" pitchFamily="34" charset="-122"/>
                      </a:rPr>
                      <m:t> (</m:t>
                    </m:r>
                    <m:r>
                      <a:rPr lang="en-US" altLang="zh-CN" b="0" i="1" dirty="0" smtClean="0">
                        <a:solidFill>
                          <a:srgbClr val="000000"/>
                        </a:solidFill>
                        <a:latin typeface="Cambria Math" panose="02040503050406030204" pitchFamily="18" charset="0"/>
                        <a:ea typeface="微软雅黑" panose="020B0503020204020204" pitchFamily="34" charset="-122"/>
                      </a:rPr>
                      <m:t>𝑖</m:t>
                    </m:r>
                    <m:r>
                      <a:rPr lang="en-US" altLang="zh-CN" b="0" i="1" dirty="0" smtClean="0">
                        <a:solidFill>
                          <a:srgbClr val="000000"/>
                        </a:solidFill>
                        <a:latin typeface="Cambria Math" panose="02040503050406030204" pitchFamily="18" charset="0"/>
                        <a:ea typeface="微软雅黑" panose="020B0503020204020204" pitchFamily="34" charset="-122"/>
                      </a:rPr>
                      <m:t>)≥</m:t>
                    </m:r>
                    <m:sSup>
                      <m:sSupPr>
                        <m:ctrlPr>
                          <a:rPr lang="en-US" altLang="zh-CN" i="1" dirty="0" smtClean="0">
                            <a:solidFill>
                              <a:srgbClr val="000000"/>
                            </a:solidFill>
                            <a:latin typeface="Cambria Math" panose="02040503050406030204" pitchFamily="18" charset="0"/>
                            <a:ea typeface="微软雅黑" panose="020B0503020204020204" pitchFamily="34" charset="-122"/>
                          </a:rPr>
                        </m:ctrlPr>
                      </m:sSupPr>
                      <m:e>
                        <m:r>
                          <a:rPr lang="en-US" altLang="zh-CN" b="0" i="1" dirty="0">
                            <a:solidFill>
                              <a:srgbClr val="000000"/>
                            </a:solidFill>
                            <a:latin typeface="Cambria Math" panose="02040503050406030204" pitchFamily="18" charset="0"/>
                            <a:ea typeface="微软雅黑" panose="020B0503020204020204" pitchFamily="34" charset="-122"/>
                          </a:rPr>
                          <m:t>𝑡</m:t>
                        </m:r>
                      </m:e>
                      <m:sup>
                        <m:r>
                          <a:rPr lang="en-US" altLang="zh-CN" b="0" i="1" dirty="0">
                            <a:solidFill>
                              <a:srgbClr val="000000"/>
                            </a:solidFill>
                            <a:latin typeface="Cambria Math" panose="02040503050406030204" pitchFamily="18" charset="0"/>
                            <a:ea typeface="微软雅黑" panose="020B0503020204020204" pitchFamily="34" charset="-122"/>
                          </a:rPr>
                          <m:t>𝐹</m:t>
                        </m:r>
                      </m:sup>
                    </m:sSup>
                    <m:r>
                      <a:rPr lang="en-US" altLang="zh-CN" b="0" i="1" dirty="0" smtClean="0">
                        <a:solidFill>
                          <a:srgbClr val="000000"/>
                        </a:solidFill>
                        <a:latin typeface="Cambria Math" panose="02040503050406030204" pitchFamily="18" charset="0"/>
                        <a:ea typeface="微软雅黑" panose="020B0503020204020204" pitchFamily="34" charset="-122"/>
                      </a:rPr>
                      <m:t> (</m:t>
                    </m:r>
                    <m:r>
                      <a:rPr lang="en-US" altLang="zh-CN" b="0" i="1" dirty="0" smtClean="0">
                        <a:solidFill>
                          <a:srgbClr val="000000"/>
                        </a:solidFill>
                        <a:latin typeface="Cambria Math" panose="02040503050406030204" pitchFamily="18" charset="0"/>
                        <a:ea typeface="微软雅黑" panose="020B0503020204020204" pitchFamily="34" charset="-122"/>
                      </a:rPr>
                      <m:t>𝑖</m:t>
                    </m:r>
                    <m:r>
                      <a:rPr lang="en-US" altLang="zh-CN" b="0" i="1" dirty="0" smtClean="0">
                        <a:solidFill>
                          <a:srgbClr val="000000"/>
                        </a:solidFill>
                        <a:latin typeface="Cambria Math" panose="02040503050406030204" pitchFamily="18" charset="0"/>
                        <a:ea typeface="微软雅黑" panose="020B0503020204020204" pitchFamily="34" charset="-122"/>
                      </a:rPr>
                      <m:t>)</m:t>
                    </m:r>
                  </m:oMath>
                </a14:m>
                <a:r>
                  <a:rPr lang="en-US" altLang="zh-CN" dirty="0">
                    <a:solidFill>
                      <a:srgbClr val="000000"/>
                    </a:solidFill>
                    <a:latin typeface="微软雅黑" panose="020B0503020204020204" pitchFamily="34" charset="-122"/>
                    <a:ea typeface="微软雅黑" panose="020B0503020204020204" pitchFamily="34" charset="-122"/>
                  </a:rPr>
                  <a:t> </a:t>
                </a:r>
                <a14:m>
                  <m:oMath xmlns:m="http://schemas.openxmlformats.org/officeDocument/2006/math">
                    <m:sSubSup>
                      <m:sSubSupPr>
                        <m:ctrlPr>
                          <a:rPr lang="en-US" altLang="zh-CN" i="1" dirty="0" smtClean="0">
                            <a:solidFill>
                              <a:srgbClr val="000000"/>
                            </a:solidFill>
                            <a:latin typeface="Cambria Math" panose="02040503050406030204" pitchFamily="18" charset="0"/>
                            <a:ea typeface="微软雅黑" panose="020B0503020204020204" pitchFamily="34" charset="-122"/>
                          </a:rPr>
                        </m:ctrlPr>
                      </m:sSubSupPr>
                      <m:e>
                        <m:r>
                          <a:rPr lang="en-US" altLang="zh-CN" b="0" i="1" dirty="0" smtClean="0">
                            <a:solidFill>
                              <a:srgbClr val="000000"/>
                            </a:solidFill>
                            <a:latin typeface="Cambria Math" panose="02040503050406030204" pitchFamily="18" charset="0"/>
                            <a:ea typeface="微软雅黑" panose="020B0503020204020204" pitchFamily="34" charset="-122"/>
                          </a:rPr>
                          <m:t>+ </m:t>
                        </m:r>
                        <m:r>
                          <a:rPr lang="en-US" altLang="zh-CN" b="0" i="1" dirty="0">
                            <a:solidFill>
                              <a:srgbClr val="000000"/>
                            </a:solidFill>
                            <a:latin typeface="Cambria Math" panose="02040503050406030204" pitchFamily="18" charset="0"/>
                            <a:ea typeface="微软雅黑" panose="020B0503020204020204" pitchFamily="34" charset="-122"/>
                          </a:rPr>
                          <m:t>𝐿</m:t>
                        </m:r>
                      </m:e>
                      <m:sub>
                        <m:r>
                          <a:rPr lang="en-US" altLang="zh-CN" b="0" i="1" dirty="0">
                            <a:solidFill>
                              <a:srgbClr val="000000"/>
                            </a:solidFill>
                            <a:latin typeface="Cambria Math" panose="02040503050406030204" pitchFamily="18" charset="0"/>
                            <a:ea typeface="微软雅黑" panose="020B0503020204020204" pitchFamily="34" charset="-122"/>
                          </a:rPr>
                          <m:t>𝑐𝑜𝑚𝑚</m:t>
                        </m:r>
                      </m:sub>
                      <m:sup>
                        <m:r>
                          <a:rPr lang="en-US" altLang="zh-CN" b="0" i="1" dirty="0">
                            <a:solidFill>
                              <a:srgbClr val="000000"/>
                            </a:solidFill>
                            <a:latin typeface="Cambria Math" panose="02040503050406030204" pitchFamily="18" charset="0"/>
                            <a:ea typeface="微软雅黑" panose="020B0503020204020204" pitchFamily="34" charset="-122"/>
                          </a:rPr>
                          <m:t>𝐹</m:t>
                        </m:r>
                      </m:sup>
                    </m:sSubSup>
                    <m:d>
                      <m:dPr>
                        <m:ctrlPr>
                          <a:rPr lang="it-IT" altLang="zh-CN" i="1" dirty="0" smtClean="0">
                            <a:solidFill>
                              <a:srgbClr val="000000"/>
                            </a:solidFill>
                            <a:latin typeface="Cambria Math" panose="02040503050406030204" pitchFamily="18" charset="0"/>
                            <a:ea typeface="微软雅黑" panose="020B0503020204020204" pitchFamily="34" charset="-122"/>
                          </a:rPr>
                        </m:ctrlPr>
                      </m:dPr>
                      <m:e>
                        <m:r>
                          <a:rPr lang="it-IT" altLang="zh-CN" b="0" i="1" dirty="0">
                            <a:solidFill>
                              <a:srgbClr val="000000"/>
                            </a:solidFill>
                            <a:latin typeface="Cambria Math" panose="02040503050406030204" pitchFamily="18" charset="0"/>
                            <a:ea typeface="微软雅黑" panose="020B0503020204020204" pitchFamily="34" charset="-122"/>
                          </a:rPr>
                          <m:t>𝑖</m:t>
                        </m:r>
                      </m:e>
                    </m:d>
                    <m:sSubSup>
                      <m:sSubSupPr>
                        <m:ctrlPr>
                          <a:rPr lang="en-US" altLang="zh-CN" i="1" dirty="0">
                            <a:solidFill>
                              <a:srgbClr val="000000"/>
                            </a:solidFill>
                            <a:latin typeface="Cambria Math" panose="02040503050406030204" pitchFamily="18" charset="0"/>
                            <a:ea typeface="微软雅黑" panose="020B0503020204020204" pitchFamily="34" charset="-122"/>
                          </a:rPr>
                        </m:ctrlPr>
                      </m:sSubSupPr>
                      <m:e>
                        <m:r>
                          <a:rPr lang="en-US" altLang="zh-CN" b="0" i="1" dirty="0">
                            <a:solidFill>
                              <a:srgbClr val="000000"/>
                            </a:solidFill>
                            <a:latin typeface="Cambria Math" panose="02040503050406030204" pitchFamily="18" charset="0"/>
                            <a:ea typeface="微软雅黑" panose="020B0503020204020204" pitchFamily="34" charset="-122"/>
                          </a:rPr>
                          <m:t>+</m:t>
                        </m:r>
                        <m:r>
                          <a:rPr lang="en-US" altLang="zh-CN" b="0" i="1" dirty="0">
                            <a:solidFill>
                              <a:srgbClr val="000000"/>
                            </a:solidFill>
                            <a:latin typeface="Cambria Math" panose="02040503050406030204" pitchFamily="18" charset="0"/>
                            <a:ea typeface="微软雅黑" panose="020B0503020204020204" pitchFamily="34" charset="-122"/>
                          </a:rPr>
                          <m:t>𝐿</m:t>
                        </m:r>
                      </m:e>
                      <m:sub>
                        <m:r>
                          <a:rPr lang="en-US" altLang="zh-CN" b="0" i="1" dirty="0">
                            <a:solidFill>
                              <a:srgbClr val="000000"/>
                            </a:solidFill>
                            <a:latin typeface="Cambria Math" panose="02040503050406030204" pitchFamily="18" charset="0"/>
                            <a:ea typeface="微软雅黑" panose="020B0503020204020204" pitchFamily="34" charset="-122"/>
                          </a:rPr>
                          <m:t>𝑐𝑜𝑚</m:t>
                        </m:r>
                        <m:r>
                          <a:rPr lang="en-US" altLang="zh-CN" b="0" i="1" dirty="0" smtClean="0">
                            <a:solidFill>
                              <a:srgbClr val="000000"/>
                            </a:solidFill>
                            <a:latin typeface="Cambria Math" panose="02040503050406030204" pitchFamily="18" charset="0"/>
                            <a:ea typeface="微软雅黑" panose="020B0503020204020204" pitchFamily="34" charset="-122"/>
                          </a:rPr>
                          <m:t>𝑝</m:t>
                        </m:r>
                      </m:sub>
                      <m:sup>
                        <m:r>
                          <a:rPr lang="en-US" altLang="zh-CN" b="0" i="1" dirty="0">
                            <a:solidFill>
                              <a:srgbClr val="000000"/>
                            </a:solidFill>
                            <a:latin typeface="Cambria Math" panose="02040503050406030204" pitchFamily="18" charset="0"/>
                            <a:ea typeface="微软雅黑" panose="020B0503020204020204" pitchFamily="34" charset="-122"/>
                          </a:rPr>
                          <m:t>𝐹</m:t>
                        </m:r>
                      </m:sup>
                    </m:sSubSup>
                    <m:d>
                      <m:dPr>
                        <m:ctrlPr>
                          <a:rPr lang="it-IT" altLang="zh-CN" i="1" dirty="0">
                            <a:solidFill>
                              <a:srgbClr val="000000"/>
                            </a:solidFill>
                            <a:latin typeface="Cambria Math" panose="02040503050406030204" pitchFamily="18" charset="0"/>
                            <a:ea typeface="微软雅黑" panose="020B0503020204020204" pitchFamily="34" charset="-122"/>
                          </a:rPr>
                        </m:ctrlPr>
                      </m:dPr>
                      <m:e>
                        <m:r>
                          <a:rPr lang="it-IT" altLang="zh-CN" b="0" i="1" dirty="0">
                            <a:solidFill>
                              <a:srgbClr val="000000"/>
                            </a:solidFill>
                            <a:latin typeface="Cambria Math" panose="02040503050406030204" pitchFamily="18" charset="0"/>
                            <a:ea typeface="微软雅黑" panose="020B0503020204020204" pitchFamily="34" charset="-122"/>
                          </a:rPr>
                          <m:t>𝑖</m:t>
                        </m:r>
                      </m:e>
                    </m:d>
                  </m:oMath>
                </a14:m>
                <a:endParaRPr lang="en-US" altLang="zh-CN" i="1" dirty="0">
                  <a:solidFill>
                    <a:srgbClr val="000000"/>
                  </a:solidFill>
                  <a:latin typeface="Cambria Math" panose="02040503050406030204" pitchFamily="18" charset="0"/>
                  <a:ea typeface="微软雅黑" panose="020B0503020204020204" pitchFamily="34" charset="-122"/>
                </a:endParaRPr>
              </a:p>
              <a:p>
                <a:pPr marL="285750" indent="-285750">
                  <a:lnSpc>
                    <a:spcPct val="150000"/>
                  </a:lnSpc>
                  <a:buFont typeface="Wingdings" panose="05000000000000000000" pitchFamily="2" charset="2"/>
                  <a:buChar char="p"/>
                </a:pPr>
                <a14:m>
                  <m:oMath xmlns:m="http://schemas.openxmlformats.org/officeDocument/2006/math">
                    <m:r>
                      <a:rPr lang="en-US" altLang="zh-CN" b="0" i="0" dirty="0" smtClean="0">
                        <a:solidFill>
                          <a:srgbClr val="000000"/>
                        </a:solidFill>
                        <a:latin typeface="Cambria Math" panose="02040503050406030204" pitchFamily="18" charset="0"/>
                        <a:ea typeface="微软雅黑" panose="020B0503020204020204" pitchFamily="34" charset="-122"/>
                      </a:rPr>
                      <m:t>[</m:t>
                    </m:r>
                    <m:sSup>
                      <m:sSupPr>
                        <m:ctrlPr>
                          <a:rPr lang="en-US" altLang="zh-CN" i="1" dirty="0">
                            <a:solidFill>
                              <a:srgbClr val="000000"/>
                            </a:solidFill>
                            <a:latin typeface="Cambria Math" panose="02040503050406030204" pitchFamily="18" charset="0"/>
                            <a:ea typeface="微软雅黑" panose="020B0503020204020204" pitchFamily="34" charset="-122"/>
                          </a:rPr>
                        </m:ctrlPr>
                      </m:sSupPr>
                      <m:e>
                        <m:r>
                          <a:rPr lang="en-US" altLang="zh-CN" b="0" i="1" dirty="0">
                            <a:solidFill>
                              <a:srgbClr val="000000"/>
                            </a:solidFill>
                            <a:latin typeface="Cambria Math" panose="02040503050406030204" pitchFamily="18" charset="0"/>
                            <a:ea typeface="微软雅黑" panose="020B0503020204020204" pitchFamily="34" charset="-122"/>
                          </a:rPr>
                          <m:t>𝑡</m:t>
                        </m:r>
                      </m:e>
                      <m:sup>
                        <m:r>
                          <a:rPr lang="en-US" altLang="zh-CN" b="0" i="1" dirty="0">
                            <a:solidFill>
                              <a:srgbClr val="000000"/>
                            </a:solidFill>
                            <a:latin typeface="Cambria Math" panose="02040503050406030204" pitchFamily="18" charset="0"/>
                            <a:ea typeface="微软雅黑" panose="020B0503020204020204" pitchFamily="34" charset="-122"/>
                          </a:rPr>
                          <m:t>𝐹</m:t>
                        </m:r>
                      </m:sup>
                    </m:sSup>
                    <m:r>
                      <a:rPr lang="en-US" altLang="zh-CN" b="0" i="1" dirty="0" smtClean="0">
                        <a:solidFill>
                          <a:srgbClr val="000000"/>
                        </a:solidFill>
                        <a:latin typeface="Cambria Math" panose="02040503050406030204" pitchFamily="18" charset="0"/>
                        <a:ea typeface="微软雅黑" panose="020B0503020204020204" pitchFamily="34" charset="-122"/>
                      </a:rPr>
                      <m:t> </m:t>
                    </m:r>
                    <m:d>
                      <m:dPr>
                        <m:ctrlPr>
                          <a:rPr lang="en-US" altLang="zh-CN" i="1" dirty="0">
                            <a:solidFill>
                              <a:srgbClr val="000000"/>
                            </a:solidFill>
                            <a:latin typeface="Cambria Math" panose="02040503050406030204" pitchFamily="18" charset="0"/>
                            <a:ea typeface="微软雅黑" panose="020B0503020204020204" pitchFamily="34" charset="-122"/>
                          </a:rPr>
                        </m:ctrlPr>
                      </m:dPr>
                      <m:e>
                        <m:r>
                          <a:rPr lang="en-US" altLang="zh-CN" b="0" i="1" dirty="0">
                            <a:solidFill>
                              <a:srgbClr val="000000"/>
                            </a:solidFill>
                            <a:latin typeface="Cambria Math" panose="02040503050406030204" pitchFamily="18" charset="0"/>
                            <a:ea typeface="微软雅黑" panose="020B0503020204020204" pitchFamily="34" charset="-122"/>
                          </a:rPr>
                          <m:t>𝑖</m:t>
                        </m:r>
                      </m:e>
                    </m:d>
                    <m:r>
                      <a:rPr lang="en-US" altLang="zh-CN" b="0" i="0" dirty="0" smtClean="0">
                        <a:solidFill>
                          <a:srgbClr val="000000"/>
                        </a:solidFill>
                        <a:latin typeface="Cambria Math" panose="02040503050406030204" pitchFamily="18" charset="0"/>
                        <a:ea typeface="微软雅黑" panose="020B0503020204020204" pitchFamily="34" charset="-122"/>
                      </a:rPr>
                      <m:t>,  </m:t>
                    </m:r>
                    <m:sSup>
                      <m:sSupPr>
                        <m:ctrlPr>
                          <a:rPr lang="en-US" altLang="zh-CN" i="1" dirty="0" smtClean="0">
                            <a:solidFill>
                              <a:srgbClr val="000000"/>
                            </a:solidFill>
                            <a:latin typeface="Cambria Math" panose="02040503050406030204" pitchFamily="18" charset="0"/>
                            <a:ea typeface="微软雅黑" panose="020B0503020204020204" pitchFamily="34" charset="-122"/>
                          </a:rPr>
                        </m:ctrlPr>
                      </m:sSupPr>
                      <m:e>
                        <m:r>
                          <a:rPr lang="en-US" altLang="zh-CN" b="0" i="1" dirty="0">
                            <a:solidFill>
                              <a:srgbClr val="000000"/>
                            </a:solidFill>
                            <a:latin typeface="Cambria Math" panose="02040503050406030204" pitchFamily="18" charset="0"/>
                            <a:ea typeface="微软雅黑" panose="020B0503020204020204" pitchFamily="34" charset="-122"/>
                          </a:rPr>
                          <m:t>𝑡</m:t>
                        </m:r>
                      </m:e>
                      <m:sup>
                        <m:r>
                          <a:rPr lang="en-US" altLang="zh-CN" b="0" i="1" dirty="0">
                            <a:solidFill>
                              <a:srgbClr val="000000"/>
                            </a:solidFill>
                            <a:latin typeface="Cambria Math" panose="02040503050406030204" pitchFamily="18" charset="0"/>
                            <a:ea typeface="微软雅黑" panose="020B0503020204020204" pitchFamily="34" charset="-122"/>
                          </a:rPr>
                          <m:t>𝐹</m:t>
                        </m:r>
                      </m:sup>
                    </m:sSup>
                    <m:r>
                      <a:rPr lang="en-US" altLang="zh-CN" b="0" i="1" dirty="0" smtClean="0">
                        <a:solidFill>
                          <a:srgbClr val="000000"/>
                        </a:solidFill>
                        <a:latin typeface="Cambria Math" panose="02040503050406030204" pitchFamily="18" charset="0"/>
                        <a:ea typeface="微软雅黑" panose="020B0503020204020204" pitchFamily="34" charset="-122"/>
                      </a:rPr>
                      <m:t> </m:t>
                    </m:r>
                    <m:r>
                      <a:rPr lang="en-US" altLang="zh-CN" b="0" i="1" dirty="0">
                        <a:solidFill>
                          <a:srgbClr val="000000"/>
                        </a:solidFill>
                        <a:latin typeface="Cambria Math" panose="02040503050406030204" pitchFamily="18" charset="0"/>
                        <a:ea typeface="微软雅黑" panose="020B0503020204020204" pitchFamily="34" charset="-122"/>
                      </a:rPr>
                      <m:t>(</m:t>
                    </m:r>
                    <m:r>
                      <a:rPr lang="en-US" altLang="zh-CN" b="0" i="1" dirty="0">
                        <a:solidFill>
                          <a:srgbClr val="000000"/>
                        </a:solidFill>
                        <a:latin typeface="Cambria Math" panose="02040503050406030204" pitchFamily="18" charset="0"/>
                        <a:ea typeface="微软雅黑" panose="020B0503020204020204" pitchFamily="34" charset="-122"/>
                      </a:rPr>
                      <m:t>𝑖</m:t>
                    </m:r>
                    <m:r>
                      <a:rPr lang="en-US" altLang="zh-CN" b="0" i="1" dirty="0">
                        <a:solidFill>
                          <a:srgbClr val="000000"/>
                        </a:solidFill>
                        <a:latin typeface="Cambria Math" panose="02040503050406030204" pitchFamily="18" charset="0"/>
                        <a:ea typeface="微软雅黑" panose="020B0503020204020204" pitchFamily="34" charset="-122"/>
                      </a:rPr>
                      <m:t>)</m:t>
                    </m:r>
                  </m:oMath>
                </a14:m>
                <a:r>
                  <a:rPr lang="en-US" altLang="zh-CN" dirty="0">
                    <a:solidFill>
                      <a:srgbClr val="000000"/>
                    </a:solidFill>
                    <a:latin typeface="微软雅黑" panose="020B0503020204020204" pitchFamily="34" charset="-122"/>
                    <a:ea typeface="微软雅黑" panose="020B0503020204020204" pitchFamily="34" charset="-122"/>
                  </a:rPr>
                  <a:t> </a:t>
                </a:r>
                <a14:m>
                  <m:oMath xmlns:m="http://schemas.openxmlformats.org/officeDocument/2006/math">
                    <m:sSubSup>
                      <m:sSubSupPr>
                        <m:ctrlPr>
                          <a:rPr lang="en-US" altLang="zh-CN" i="1" dirty="0">
                            <a:solidFill>
                              <a:srgbClr val="000000"/>
                            </a:solidFill>
                            <a:latin typeface="Cambria Math" panose="02040503050406030204" pitchFamily="18" charset="0"/>
                            <a:ea typeface="微软雅黑" panose="020B0503020204020204" pitchFamily="34" charset="-122"/>
                          </a:rPr>
                        </m:ctrlPr>
                      </m:sSubSupPr>
                      <m:e>
                        <m:r>
                          <a:rPr lang="en-US" altLang="zh-CN" b="0" i="1" dirty="0">
                            <a:solidFill>
                              <a:srgbClr val="000000"/>
                            </a:solidFill>
                            <a:latin typeface="Cambria Math" panose="02040503050406030204" pitchFamily="18" charset="0"/>
                            <a:ea typeface="微软雅黑" panose="020B0503020204020204" pitchFamily="34" charset="-122"/>
                          </a:rPr>
                          <m:t>+</m:t>
                        </m:r>
                        <m:r>
                          <a:rPr lang="en-US" altLang="zh-CN" b="0" i="1" dirty="0" smtClean="0">
                            <a:solidFill>
                              <a:srgbClr val="000000"/>
                            </a:solidFill>
                            <a:latin typeface="Cambria Math" panose="02040503050406030204" pitchFamily="18" charset="0"/>
                            <a:ea typeface="微软雅黑" panose="020B0503020204020204" pitchFamily="34" charset="-122"/>
                          </a:rPr>
                          <m:t> </m:t>
                        </m:r>
                        <m:r>
                          <a:rPr lang="en-US" altLang="zh-CN" b="0" i="1" dirty="0">
                            <a:solidFill>
                              <a:srgbClr val="000000"/>
                            </a:solidFill>
                            <a:latin typeface="Cambria Math" panose="02040503050406030204" pitchFamily="18" charset="0"/>
                            <a:ea typeface="微软雅黑" panose="020B0503020204020204" pitchFamily="34" charset="-122"/>
                          </a:rPr>
                          <m:t>𝐿</m:t>
                        </m:r>
                      </m:e>
                      <m:sub>
                        <m:r>
                          <a:rPr lang="en-US" altLang="zh-CN" b="0" i="1" dirty="0">
                            <a:solidFill>
                              <a:srgbClr val="000000"/>
                            </a:solidFill>
                            <a:latin typeface="Cambria Math" panose="02040503050406030204" pitchFamily="18" charset="0"/>
                            <a:ea typeface="微软雅黑" panose="020B0503020204020204" pitchFamily="34" charset="-122"/>
                          </a:rPr>
                          <m:t>𝑐𝑜𝑚𝑚</m:t>
                        </m:r>
                      </m:sub>
                      <m:sup>
                        <m:r>
                          <a:rPr lang="en-US" altLang="zh-CN" b="0" i="1" dirty="0">
                            <a:solidFill>
                              <a:srgbClr val="000000"/>
                            </a:solidFill>
                            <a:latin typeface="Cambria Math" panose="02040503050406030204" pitchFamily="18" charset="0"/>
                            <a:ea typeface="微软雅黑" panose="020B0503020204020204" pitchFamily="34" charset="-122"/>
                          </a:rPr>
                          <m:t>𝐹</m:t>
                        </m:r>
                      </m:sup>
                    </m:sSubSup>
                    <m:d>
                      <m:dPr>
                        <m:ctrlPr>
                          <a:rPr lang="it-IT" altLang="zh-CN" i="1" dirty="0">
                            <a:solidFill>
                              <a:srgbClr val="000000"/>
                            </a:solidFill>
                            <a:latin typeface="Cambria Math" panose="02040503050406030204" pitchFamily="18" charset="0"/>
                            <a:ea typeface="微软雅黑" panose="020B0503020204020204" pitchFamily="34" charset="-122"/>
                          </a:rPr>
                        </m:ctrlPr>
                      </m:dPr>
                      <m:e>
                        <m:r>
                          <a:rPr lang="it-IT" altLang="zh-CN" b="0" i="1" dirty="0">
                            <a:solidFill>
                              <a:srgbClr val="000000"/>
                            </a:solidFill>
                            <a:latin typeface="Cambria Math" panose="02040503050406030204" pitchFamily="18" charset="0"/>
                            <a:ea typeface="微软雅黑" panose="020B0503020204020204" pitchFamily="34" charset="-122"/>
                          </a:rPr>
                          <m:t>𝑖</m:t>
                        </m:r>
                      </m:e>
                    </m:d>
                    <m:r>
                      <a:rPr lang="en-US" altLang="zh-CN" b="0" i="0" dirty="0" smtClean="0">
                        <a:solidFill>
                          <a:srgbClr val="000000"/>
                        </a:solidFill>
                        <a:latin typeface="Cambria Math" panose="02040503050406030204" pitchFamily="18" charset="0"/>
                        <a:ea typeface="微软雅黑" panose="020B0503020204020204" pitchFamily="34" charset="-122"/>
                      </a:rPr>
                      <m:t>]</m:t>
                    </m:r>
                    <m:r>
                      <m:rPr>
                        <m:nor/>
                      </m:rPr>
                      <a:rPr lang="zh-CN" altLang="en-US" dirty="0">
                        <a:solidFill>
                          <a:srgbClr val="000000"/>
                        </a:solidFill>
                        <a:latin typeface="微软雅黑" panose="020B0503020204020204" pitchFamily="34" charset="-122"/>
                        <a:ea typeface="微软雅黑" panose="020B0503020204020204" pitchFamily="34" charset="-122"/>
                      </a:rPr>
                      <m:t>表示</m:t>
                    </m:r>
                    <m:r>
                      <a:rPr lang="en-US" altLang="zh-CN" b="0" i="1" dirty="0">
                        <a:solidFill>
                          <a:srgbClr val="000000"/>
                        </a:solidFill>
                        <a:latin typeface="Cambria Math" panose="02040503050406030204" pitchFamily="18" charset="0"/>
                        <a:ea typeface="微软雅黑" panose="020B0503020204020204" pitchFamily="34" charset="-122"/>
                      </a:rPr>
                      <m:t>𝑢</m:t>
                    </m:r>
                    <m:r>
                      <a:rPr lang="en-US" altLang="zh-CN" b="0" i="1" baseline="-25000" dirty="0">
                        <a:solidFill>
                          <a:srgbClr val="000000"/>
                        </a:solidFill>
                        <a:latin typeface="Cambria Math" panose="02040503050406030204" pitchFamily="18" charset="0"/>
                        <a:ea typeface="微软雅黑" panose="020B0503020204020204" pitchFamily="34" charset="-122"/>
                      </a:rPr>
                      <m:t>𝑖</m:t>
                    </m:r>
                    <m:r>
                      <m:rPr>
                        <m:nor/>
                      </m:rPr>
                      <a:rPr lang="zh-CN" altLang="en-US" dirty="0">
                        <a:solidFill>
                          <a:srgbClr val="000000"/>
                        </a:solidFill>
                        <a:latin typeface="微软雅黑" panose="020B0503020204020204" pitchFamily="34" charset="-122"/>
                        <a:ea typeface="微软雅黑" panose="020B0503020204020204" pitchFamily="34" charset="-122"/>
                      </a:rPr>
                      <m:t>前向通信</m:t>
                    </m:r>
                  </m:oMath>
                </a14:m>
                <a:r>
                  <a:rPr lang="zh-CN" altLang="en-US" dirty="0">
                    <a:solidFill>
                      <a:srgbClr val="000000"/>
                    </a:solidFill>
                    <a:latin typeface="微软雅黑" panose="020B0503020204020204" pitchFamily="34" charset="-122"/>
                    <a:ea typeface="微软雅黑" panose="020B0503020204020204" pitchFamily="34" charset="-122"/>
                  </a:rPr>
                  <a:t>的传输周期</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14:m>
                  <m:oMath xmlns:m="http://schemas.openxmlformats.org/officeDocument/2006/math">
                    <m:r>
                      <a:rPr lang="en-US" altLang="zh-CN" b="0" dirty="0">
                        <a:solidFill>
                          <a:srgbClr val="000000"/>
                        </a:solidFill>
                        <a:latin typeface="Cambria Math" panose="02040503050406030204" pitchFamily="18" charset="0"/>
                        <a:ea typeface="微软雅黑" panose="020B0503020204020204" pitchFamily="34" charset="-122"/>
                      </a:rPr>
                      <m:t>[</m:t>
                    </m:r>
                    <m:sSup>
                      <m:sSupPr>
                        <m:ctrlPr>
                          <a:rPr lang="en-US" altLang="zh-CN" i="1" dirty="0">
                            <a:solidFill>
                              <a:srgbClr val="000000"/>
                            </a:solidFill>
                            <a:latin typeface="Cambria Math" panose="02040503050406030204" pitchFamily="18" charset="0"/>
                            <a:ea typeface="微软雅黑" panose="020B0503020204020204" pitchFamily="34" charset="-122"/>
                          </a:rPr>
                        </m:ctrlPr>
                      </m:sSupPr>
                      <m:e>
                        <m:r>
                          <a:rPr lang="en-US" altLang="zh-CN" b="0" i="1" dirty="0">
                            <a:solidFill>
                              <a:srgbClr val="000000"/>
                            </a:solidFill>
                            <a:latin typeface="Cambria Math" panose="02040503050406030204" pitchFamily="18" charset="0"/>
                            <a:ea typeface="微软雅黑" panose="020B0503020204020204" pitchFamily="34" charset="-122"/>
                          </a:rPr>
                          <m:t>𝑡</m:t>
                        </m:r>
                      </m:e>
                      <m:sup>
                        <m:r>
                          <a:rPr lang="en-US" altLang="zh-CN" b="0" i="1" dirty="0" smtClean="0">
                            <a:solidFill>
                              <a:srgbClr val="000000"/>
                            </a:solidFill>
                            <a:latin typeface="Cambria Math" panose="02040503050406030204" pitchFamily="18" charset="0"/>
                            <a:ea typeface="微软雅黑" panose="020B0503020204020204" pitchFamily="34" charset="-122"/>
                          </a:rPr>
                          <m:t>𝐵</m:t>
                        </m:r>
                      </m:sup>
                    </m:sSup>
                    <m:r>
                      <a:rPr lang="en-US" altLang="zh-CN" b="0" i="1" dirty="0" smtClean="0">
                        <a:solidFill>
                          <a:srgbClr val="000000"/>
                        </a:solidFill>
                        <a:latin typeface="Cambria Math" panose="02040503050406030204" pitchFamily="18" charset="0"/>
                        <a:ea typeface="微软雅黑" panose="020B0503020204020204" pitchFamily="34" charset="-122"/>
                      </a:rPr>
                      <m:t> </m:t>
                    </m:r>
                    <m:d>
                      <m:dPr>
                        <m:ctrlPr>
                          <a:rPr lang="en-US" altLang="zh-CN" i="1" dirty="0">
                            <a:solidFill>
                              <a:srgbClr val="000000"/>
                            </a:solidFill>
                            <a:latin typeface="Cambria Math" panose="02040503050406030204" pitchFamily="18" charset="0"/>
                            <a:ea typeface="微软雅黑" panose="020B0503020204020204" pitchFamily="34" charset="-122"/>
                          </a:rPr>
                        </m:ctrlPr>
                      </m:dPr>
                      <m:e>
                        <m:r>
                          <a:rPr lang="en-US" altLang="zh-CN" b="0" i="1" dirty="0">
                            <a:solidFill>
                              <a:srgbClr val="000000"/>
                            </a:solidFill>
                            <a:latin typeface="Cambria Math" panose="02040503050406030204" pitchFamily="18" charset="0"/>
                            <a:ea typeface="微软雅黑" panose="020B0503020204020204" pitchFamily="34" charset="-122"/>
                          </a:rPr>
                          <m:t>𝑖</m:t>
                        </m:r>
                      </m:e>
                    </m:d>
                    <m:r>
                      <a:rPr lang="en-US" altLang="zh-CN" b="0" dirty="0">
                        <a:solidFill>
                          <a:srgbClr val="000000"/>
                        </a:solidFill>
                        <a:latin typeface="Cambria Math" panose="02040503050406030204" pitchFamily="18" charset="0"/>
                        <a:ea typeface="微软雅黑" panose="020B0503020204020204" pitchFamily="34" charset="-122"/>
                      </a:rPr>
                      <m:t>,</m:t>
                    </m:r>
                    <m:r>
                      <a:rPr lang="en-US" altLang="zh-CN" b="0" dirty="0" smtClean="0">
                        <a:solidFill>
                          <a:srgbClr val="000000"/>
                        </a:solidFill>
                        <a:latin typeface="Cambria Math" panose="02040503050406030204" pitchFamily="18" charset="0"/>
                        <a:ea typeface="微软雅黑" panose="020B0503020204020204" pitchFamily="34" charset="-122"/>
                      </a:rPr>
                      <m:t>  </m:t>
                    </m:r>
                    <m:sSup>
                      <m:sSupPr>
                        <m:ctrlPr>
                          <a:rPr lang="en-US" altLang="zh-CN" i="1" dirty="0">
                            <a:solidFill>
                              <a:srgbClr val="000000"/>
                            </a:solidFill>
                            <a:latin typeface="Cambria Math" panose="02040503050406030204" pitchFamily="18" charset="0"/>
                            <a:ea typeface="微软雅黑" panose="020B0503020204020204" pitchFamily="34" charset="-122"/>
                          </a:rPr>
                        </m:ctrlPr>
                      </m:sSupPr>
                      <m:e>
                        <m:r>
                          <a:rPr lang="en-US" altLang="zh-CN" b="0" i="1" dirty="0">
                            <a:solidFill>
                              <a:srgbClr val="000000"/>
                            </a:solidFill>
                            <a:latin typeface="Cambria Math" panose="02040503050406030204" pitchFamily="18" charset="0"/>
                            <a:ea typeface="微软雅黑" panose="020B0503020204020204" pitchFamily="34" charset="-122"/>
                          </a:rPr>
                          <m:t>𝑡</m:t>
                        </m:r>
                      </m:e>
                      <m:sup>
                        <m:r>
                          <a:rPr lang="en-US" altLang="zh-CN" b="0" i="1" dirty="0" smtClean="0">
                            <a:solidFill>
                              <a:srgbClr val="000000"/>
                            </a:solidFill>
                            <a:latin typeface="Cambria Math" panose="02040503050406030204" pitchFamily="18" charset="0"/>
                            <a:ea typeface="微软雅黑" panose="020B0503020204020204" pitchFamily="34" charset="-122"/>
                          </a:rPr>
                          <m:t>𝐵</m:t>
                        </m:r>
                      </m:sup>
                    </m:sSup>
                    <m:r>
                      <a:rPr lang="en-US" altLang="zh-CN" b="0" i="1" dirty="0" smtClean="0">
                        <a:solidFill>
                          <a:srgbClr val="000000"/>
                        </a:solidFill>
                        <a:latin typeface="Cambria Math" panose="02040503050406030204" pitchFamily="18" charset="0"/>
                        <a:ea typeface="微软雅黑" panose="020B0503020204020204" pitchFamily="34" charset="-122"/>
                      </a:rPr>
                      <m:t> </m:t>
                    </m:r>
                    <m:d>
                      <m:dPr>
                        <m:ctrlPr>
                          <a:rPr lang="en-US" altLang="zh-CN" i="1" dirty="0">
                            <a:solidFill>
                              <a:srgbClr val="000000"/>
                            </a:solidFill>
                            <a:latin typeface="Cambria Math" panose="02040503050406030204" pitchFamily="18" charset="0"/>
                            <a:ea typeface="微软雅黑" panose="020B0503020204020204" pitchFamily="34" charset="-122"/>
                          </a:rPr>
                        </m:ctrlPr>
                      </m:dPr>
                      <m:e>
                        <m:r>
                          <a:rPr lang="en-US" altLang="zh-CN" b="0" i="1" dirty="0">
                            <a:solidFill>
                              <a:srgbClr val="000000"/>
                            </a:solidFill>
                            <a:latin typeface="Cambria Math" panose="02040503050406030204" pitchFamily="18" charset="0"/>
                            <a:ea typeface="微软雅黑" panose="020B0503020204020204" pitchFamily="34" charset="-122"/>
                          </a:rPr>
                          <m:t>𝑖</m:t>
                        </m:r>
                      </m:e>
                    </m:d>
                    <m:r>
                      <a:rPr lang="en-US" altLang="zh-CN" b="0" i="0" dirty="0" smtClean="0">
                        <a:solidFill>
                          <a:srgbClr val="000000"/>
                        </a:solidFill>
                        <a:latin typeface="Cambria Math" panose="02040503050406030204" pitchFamily="18" charset="0"/>
                        <a:ea typeface="微软雅黑" panose="020B0503020204020204" pitchFamily="34" charset="-122"/>
                      </a:rPr>
                      <m:t>+</m:t>
                    </m:r>
                    <m:sSubSup>
                      <m:sSubSupPr>
                        <m:ctrlPr>
                          <a:rPr lang="en-US" altLang="zh-CN" i="1" dirty="0">
                            <a:solidFill>
                              <a:srgbClr val="000000"/>
                            </a:solidFill>
                            <a:latin typeface="Cambria Math" panose="02040503050406030204" pitchFamily="18" charset="0"/>
                            <a:ea typeface="微软雅黑" panose="020B0503020204020204" pitchFamily="34" charset="-122"/>
                          </a:rPr>
                        </m:ctrlPr>
                      </m:sSubSupPr>
                      <m:e>
                        <m:r>
                          <a:rPr lang="en-US" altLang="zh-CN" b="0" i="1" dirty="0">
                            <a:solidFill>
                              <a:srgbClr val="000000"/>
                            </a:solidFill>
                            <a:latin typeface="Cambria Math" panose="02040503050406030204" pitchFamily="18" charset="0"/>
                            <a:ea typeface="微软雅黑" panose="020B0503020204020204" pitchFamily="34" charset="-122"/>
                          </a:rPr>
                          <m:t>𝐿</m:t>
                        </m:r>
                      </m:e>
                      <m:sub>
                        <m:r>
                          <a:rPr lang="en-US" altLang="zh-CN" b="0" i="1" dirty="0">
                            <a:solidFill>
                              <a:srgbClr val="000000"/>
                            </a:solidFill>
                            <a:latin typeface="Cambria Math" panose="02040503050406030204" pitchFamily="18" charset="0"/>
                            <a:ea typeface="微软雅黑" panose="020B0503020204020204" pitchFamily="34" charset="-122"/>
                          </a:rPr>
                          <m:t>𝑐𝑜𝑚𝑚</m:t>
                        </m:r>
                      </m:sub>
                      <m:sup>
                        <m:r>
                          <a:rPr lang="en-US" altLang="zh-CN" b="0" i="1" dirty="0" smtClean="0">
                            <a:solidFill>
                              <a:srgbClr val="000000"/>
                            </a:solidFill>
                            <a:latin typeface="Cambria Math" panose="02040503050406030204" pitchFamily="18" charset="0"/>
                            <a:ea typeface="微软雅黑" panose="020B0503020204020204" pitchFamily="34" charset="-122"/>
                          </a:rPr>
                          <m:t>𝐵</m:t>
                        </m:r>
                      </m:sup>
                    </m:sSubSup>
                    <m:d>
                      <m:dPr>
                        <m:ctrlPr>
                          <a:rPr lang="it-IT" altLang="zh-CN" i="1" dirty="0">
                            <a:solidFill>
                              <a:srgbClr val="000000"/>
                            </a:solidFill>
                            <a:latin typeface="Cambria Math" panose="02040503050406030204" pitchFamily="18" charset="0"/>
                            <a:ea typeface="微软雅黑" panose="020B0503020204020204" pitchFamily="34" charset="-122"/>
                          </a:rPr>
                        </m:ctrlPr>
                      </m:dPr>
                      <m:e>
                        <m:r>
                          <a:rPr lang="it-IT" altLang="zh-CN" b="0" i="1" dirty="0">
                            <a:solidFill>
                              <a:srgbClr val="000000"/>
                            </a:solidFill>
                            <a:latin typeface="Cambria Math" panose="02040503050406030204" pitchFamily="18" charset="0"/>
                            <a:ea typeface="微软雅黑" panose="020B0503020204020204" pitchFamily="34" charset="-122"/>
                          </a:rPr>
                          <m:t>𝑖</m:t>
                        </m:r>
                      </m:e>
                    </m:d>
                    <m:r>
                      <a:rPr lang="en-US" altLang="zh-CN" b="0" dirty="0">
                        <a:solidFill>
                          <a:srgbClr val="000000"/>
                        </a:solidFill>
                        <a:latin typeface="Cambria Math" panose="02040503050406030204" pitchFamily="18" charset="0"/>
                        <a:ea typeface="微软雅黑" panose="020B0503020204020204" pitchFamily="34" charset="-122"/>
                      </a:rPr>
                      <m:t>]</m:t>
                    </m:r>
                  </m:oMath>
                </a14:m>
                <a:r>
                  <a:rPr lang="zh-CN" altLang="en-US" dirty="0">
                    <a:solidFill>
                      <a:srgbClr val="000000"/>
                    </a:solidFill>
                    <a:latin typeface="微软雅黑" panose="020B0503020204020204" pitchFamily="34" charset="-122"/>
                    <a:ea typeface="微软雅黑" panose="020B0503020204020204" pitchFamily="34" charset="-122"/>
                  </a:rPr>
                  <a:t> 表示</a:t>
                </a:r>
                <a14:m>
                  <m:oMath xmlns:m="http://schemas.openxmlformats.org/officeDocument/2006/math">
                    <m:r>
                      <a:rPr lang="en-US" altLang="zh-CN" b="0" i="1" dirty="0">
                        <a:solidFill>
                          <a:srgbClr val="000000"/>
                        </a:solidFill>
                        <a:latin typeface="Cambria Math" panose="02040503050406030204" pitchFamily="18" charset="0"/>
                        <a:ea typeface="微软雅黑" panose="020B0503020204020204" pitchFamily="34" charset="-122"/>
                      </a:rPr>
                      <m:t>𝑢</m:t>
                    </m:r>
                    <m:r>
                      <a:rPr lang="en-US" altLang="zh-CN" b="0" i="1" baseline="-25000" dirty="0">
                        <a:solidFill>
                          <a:srgbClr val="000000"/>
                        </a:solidFill>
                        <a:latin typeface="Cambria Math" panose="02040503050406030204" pitchFamily="18" charset="0"/>
                        <a:ea typeface="微软雅黑" panose="020B0503020204020204" pitchFamily="34" charset="-122"/>
                      </a:rPr>
                      <m:t>𝑖</m:t>
                    </m:r>
                  </m:oMath>
                </a14:m>
                <a:r>
                  <a:rPr lang="zh-CN" altLang="en-US" dirty="0">
                    <a:solidFill>
                      <a:srgbClr val="000000"/>
                    </a:solidFill>
                    <a:latin typeface="微软雅黑" panose="020B0503020204020204" pitchFamily="34" charset="-122"/>
                    <a:ea typeface="微软雅黑" panose="020B0503020204020204" pitchFamily="34" charset="-122"/>
                  </a:rPr>
                  <a:t>后向通信的传输周期</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dirty="0">
                    <a:solidFill>
                      <a:srgbClr val="000000"/>
                    </a:solidFill>
                    <a:latin typeface="微软雅黑" panose="020B0503020204020204" pitchFamily="34" charset="-122"/>
                    <a:ea typeface="微软雅黑" panose="020B0503020204020204" pitchFamily="34" charset="-122"/>
                  </a:rPr>
                  <a:t>任意两个不同设备</a:t>
                </a:r>
                <a14:m>
                  <m:oMath xmlns:m="http://schemas.openxmlformats.org/officeDocument/2006/math">
                    <m:r>
                      <a:rPr lang="en-US" altLang="zh-CN" b="0" i="1" dirty="0">
                        <a:solidFill>
                          <a:srgbClr val="000000"/>
                        </a:solidFill>
                        <a:latin typeface="Cambria Math" panose="02040503050406030204" pitchFamily="18" charset="0"/>
                        <a:ea typeface="微软雅黑" panose="020B0503020204020204" pitchFamily="34" charset="-122"/>
                      </a:rPr>
                      <m:t>𝑢</m:t>
                    </m:r>
                    <m:r>
                      <a:rPr lang="en-US" altLang="zh-CN" b="0" i="1" baseline="-25000" dirty="0">
                        <a:solidFill>
                          <a:srgbClr val="000000"/>
                        </a:solidFill>
                        <a:latin typeface="Cambria Math" panose="02040503050406030204" pitchFamily="18" charset="0"/>
                        <a:ea typeface="微软雅黑" panose="020B0503020204020204" pitchFamily="34" charset="-122"/>
                      </a:rPr>
                      <m:t>𝑖</m:t>
                    </m:r>
                  </m:oMath>
                </a14:m>
                <a:r>
                  <a:rPr lang="zh-CN" altLang="en-US" dirty="0">
                    <a:solidFill>
                      <a:srgbClr val="000000"/>
                    </a:solidFill>
                    <a:latin typeface="微软雅黑" panose="020B0503020204020204" pitchFamily="34" charset="-122"/>
                    <a:ea typeface="微软雅黑" panose="020B0503020204020204" pitchFamily="34" charset="-122"/>
                  </a:rPr>
                  <a:t>和</a:t>
                </a:r>
                <a14:m>
                  <m:oMath xmlns:m="http://schemas.openxmlformats.org/officeDocument/2006/math">
                    <m:r>
                      <a:rPr lang="en-US" altLang="zh-CN" b="0" i="1" dirty="0">
                        <a:solidFill>
                          <a:srgbClr val="000000"/>
                        </a:solidFill>
                        <a:latin typeface="Cambria Math" panose="02040503050406030204" pitchFamily="18" charset="0"/>
                        <a:ea typeface="微软雅黑" panose="020B0503020204020204" pitchFamily="34" charset="-122"/>
                      </a:rPr>
                      <m:t>𝑢</m:t>
                    </m:r>
                    <m:r>
                      <a:rPr lang="en-US" altLang="zh-CN" b="0" i="1" baseline="-25000" dirty="0">
                        <a:solidFill>
                          <a:srgbClr val="000000"/>
                        </a:solidFill>
                        <a:latin typeface="Cambria Math" panose="02040503050406030204" pitchFamily="18" charset="0"/>
                        <a:ea typeface="微软雅黑" panose="020B0503020204020204" pitchFamily="34" charset="-122"/>
                      </a:rPr>
                      <m:t>𝑗</m:t>
                    </m:r>
                    <m:r>
                      <a:rPr lang="en-US" altLang="zh-CN" b="0" i="1" dirty="0" smtClean="0">
                        <a:solidFill>
                          <a:srgbClr val="000000"/>
                        </a:solidFill>
                        <a:latin typeface="Cambria Math" panose="02040503050406030204" pitchFamily="18" charset="0"/>
                        <a:ea typeface="微软雅黑" panose="020B0503020204020204" pitchFamily="34" charset="-122"/>
                      </a:rPr>
                      <m:t>(</m:t>
                    </m:r>
                    <m:r>
                      <a:rPr lang="en-US" altLang="zh-CN" b="0" i="1" dirty="0" smtClean="0">
                        <a:solidFill>
                          <a:srgbClr val="000000"/>
                        </a:solidFill>
                        <a:latin typeface="Cambria Math" panose="02040503050406030204" pitchFamily="18" charset="0"/>
                        <a:ea typeface="微软雅黑" panose="020B0503020204020204" pitchFamily="34" charset="-122"/>
                      </a:rPr>
                      <m:t>𝑖</m:t>
                    </m:r>
                    <m:r>
                      <a:rPr lang="en-US" altLang="zh-CN" b="0" i="1" dirty="0" smtClean="0">
                        <a:solidFill>
                          <a:srgbClr val="000000"/>
                        </a:solidFill>
                        <a:latin typeface="Cambria Math" panose="02040503050406030204" pitchFamily="18" charset="0"/>
                        <a:ea typeface="Cambria Math" panose="02040503050406030204" pitchFamily="18" charset="0"/>
                      </a:rPr>
                      <m:t>≠</m:t>
                    </m:r>
                    <m:r>
                      <a:rPr lang="en-US" altLang="zh-CN" b="0" i="1" dirty="0" smtClean="0">
                        <a:solidFill>
                          <a:srgbClr val="000000"/>
                        </a:solidFill>
                        <a:latin typeface="Cambria Math" panose="02040503050406030204" pitchFamily="18" charset="0"/>
                        <a:ea typeface="Cambria Math" panose="02040503050406030204" pitchFamily="18" charset="0"/>
                      </a:rPr>
                      <m:t>𝑗</m:t>
                    </m:r>
                    <m:r>
                      <a:rPr lang="en-US" altLang="zh-CN" b="0" i="1" dirty="0" smtClean="0">
                        <a:solidFill>
                          <a:srgbClr val="000000"/>
                        </a:solidFill>
                        <a:latin typeface="Cambria Math" panose="02040503050406030204" pitchFamily="18" charset="0"/>
                        <a:ea typeface="微软雅黑" panose="020B0503020204020204" pitchFamily="34" charset="-122"/>
                      </a:rPr>
                      <m:t>)</m:t>
                    </m:r>
                  </m:oMath>
                </a14:m>
                <a:r>
                  <a:rPr lang="zh-CN" altLang="en-US" dirty="0">
                    <a:solidFill>
                      <a:srgbClr val="000000"/>
                    </a:solidFill>
                    <a:latin typeface="微软雅黑" panose="020B0503020204020204" pitchFamily="34" charset="-122"/>
                    <a:ea typeface="微软雅黑" panose="020B0503020204020204" pitchFamily="34" charset="-122"/>
                  </a:rPr>
                  <a:t>的通信周期不能重叠</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endParaRPr lang="zh-CN" altLang="en-US" dirty="0">
                  <a:solidFill>
                    <a:srgbClr val="000000"/>
                  </a:solidFill>
                  <a:latin typeface="微软雅黑" panose="020B0503020204020204" pitchFamily="34" charset="-122"/>
                  <a:ea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9394A037-9E68-FE0D-D3D2-D6E9A7A00883}"/>
                  </a:ext>
                </a:extLst>
              </p:cNvPr>
              <p:cNvSpPr txBox="1">
                <a:spLocks noRot="1" noChangeAspect="1" noMove="1" noResize="1" noEditPoints="1" noAdjustHandles="1" noChangeArrowheads="1" noChangeShapeType="1" noTextEdit="1"/>
              </p:cNvSpPr>
              <p:nvPr/>
            </p:nvSpPr>
            <p:spPr>
              <a:xfrm>
                <a:off x="490657" y="4201594"/>
                <a:ext cx="6336704" cy="2613857"/>
              </a:xfrm>
              <a:prstGeom prst="rect">
                <a:avLst/>
              </a:prstGeom>
              <a:blipFill>
                <a:blip r:embed="rId3"/>
                <a:stretch>
                  <a:fillRect l="-577"/>
                </a:stretch>
              </a:blipFill>
            </p:spPr>
            <p:txBody>
              <a:bodyPr/>
              <a:lstStyle/>
              <a:p>
                <a:r>
                  <a:rPr lang="zh-CN" altLang="en-US">
                    <a:noFill/>
                  </a:rPr>
                  <a:t> </a:t>
                </a:r>
              </a:p>
            </p:txBody>
          </p:sp>
        </mc:Fallback>
      </mc:AlternateContent>
      <p:sp>
        <p:nvSpPr>
          <p:cNvPr id="22" name="矩形 21">
            <a:extLst>
              <a:ext uri="{FF2B5EF4-FFF2-40B4-BE49-F238E27FC236}">
                <a16:creationId xmlns:a16="http://schemas.microsoft.com/office/drawing/2014/main" id="{43908F2E-D815-CBCF-E64C-26703677177F}"/>
              </a:ext>
            </a:extLst>
          </p:cNvPr>
          <p:cNvSpPr/>
          <p:nvPr/>
        </p:nvSpPr>
        <p:spPr>
          <a:xfrm>
            <a:off x="3503712" y="2469946"/>
            <a:ext cx="5419940" cy="365127"/>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DCCE085-5C6B-D746-81DF-D2B3ABF4681E}"/>
              </a:ext>
            </a:extLst>
          </p:cNvPr>
          <p:cNvSpPr/>
          <p:nvPr/>
        </p:nvSpPr>
        <p:spPr>
          <a:xfrm>
            <a:off x="2345146" y="2469947"/>
            <a:ext cx="1171955" cy="365125"/>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644BB373-6767-F97B-3E9E-9238F859BD53}"/>
              </a:ext>
            </a:extLst>
          </p:cNvPr>
          <p:cNvSpPr/>
          <p:nvPr/>
        </p:nvSpPr>
        <p:spPr>
          <a:xfrm>
            <a:off x="8923652" y="2469946"/>
            <a:ext cx="1171955" cy="365125"/>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536FAC8E-643E-2E98-D81C-53396C899CC7}"/>
              </a:ext>
            </a:extLst>
          </p:cNvPr>
          <p:cNvSpPr/>
          <p:nvPr/>
        </p:nvSpPr>
        <p:spPr>
          <a:xfrm>
            <a:off x="3503712" y="1953830"/>
            <a:ext cx="4635234" cy="365125"/>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676730BF-0BBF-D70F-4B4F-001148340E1C}"/>
              </a:ext>
            </a:extLst>
          </p:cNvPr>
          <p:cNvSpPr/>
          <p:nvPr/>
        </p:nvSpPr>
        <p:spPr>
          <a:xfrm>
            <a:off x="7330995" y="1953830"/>
            <a:ext cx="1592657" cy="365125"/>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22D73646-BA5D-7AF4-4833-707E61AC994C}"/>
              </a:ext>
            </a:extLst>
          </p:cNvPr>
          <p:cNvSpPr/>
          <p:nvPr/>
        </p:nvSpPr>
        <p:spPr>
          <a:xfrm>
            <a:off x="3503709" y="1953830"/>
            <a:ext cx="1697834" cy="365125"/>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0DC35338-EDEB-7F85-26B5-EC10276D94CD}"/>
                  </a:ext>
                </a:extLst>
              </p:cNvPr>
              <p:cNvSpPr txBox="1"/>
              <p:nvPr/>
            </p:nvSpPr>
            <p:spPr>
              <a:xfrm>
                <a:off x="1523397" y="2431558"/>
                <a:ext cx="8253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dirty="0" smtClean="0">
                          <a:solidFill>
                            <a:srgbClr val="000000"/>
                          </a:solidFill>
                          <a:latin typeface="Cambria Math" panose="02040503050406030204" pitchFamily="18" charset="0"/>
                          <a:ea typeface="微软雅黑" panose="020B0503020204020204" pitchFamily="34" charset="-122"/>
                        </a:rPr>
                        <m:t>𝒖</m:t>
                      </m:r>
                      <m:r>
                        <a:rPr lang="en-US" altLang="zh-CN" b="1" i="1" baseline="-25000" dirty="0">
                          <a:solidFill>
                            <a:srgbClr val="000000"/>
                          </a:solidFill>
                          <a:latin typeface="Cambria Math" panose="02040503050406030204" pitchFamily="18" charset="0"/>
                          <a:ea typeface="微软雅黑" panose="020B0503020204020204" pitchFamily="34" charset="-122"/>
                        </a:rPr>
                        <m:t>𝒊</m:t>
                      </m:r>
                    </m:oMath>
                  </m:oMathPara>
                </a14:m>
                <a:endParaRPr lang="zh-CN" altLang="en-US" dirty="0"/>
              </a:p>
            </p:txBody>
          </p:sp>
        </mc:Choice>
        <mc:Fallback xmlns="">
          <p:sp>
            <p:nvSpPr>
              <p:cNvPr id="31" name="文本框 30">
                <a:extLst>
                  <a:ext uri="{FF2B5EF4-FFF2-40B4-BE49-F238E27FC236}">
                    <a16:creationId xmlns:a16="http://schemas.microsoft.com/office/drawing/2014/main" id="{0DC35338-EDEB-7F85-26B5-EC10276D94CD}"/>
                  </a:ext>
                </a:extLst>
              </p:cNvPr>
              <p:cNvSpPr txBox="1">
                <a:spLocks noRot="1" noChangeAspect="1" noMove="1" noResize="1" noEditPoints="1" noAdjustHandles="1" noChangeArrowheads="1" noChangeShapeType="1" noTextEdit="1"/>
              </p:cNvSpPr>
              <p:nvPr/>
            </p:nvSpPr>
            <p:spPr>
              <a:xfrm>
                <a:off x="1523397" y="2431558"/>
                <a:ext cx="825306"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D3436582-50CA-ECFC-1913-182E8AADCC4D}"/>
                  </a:ext>
                </a:extLst>
              </p:cNvPr>
              <p:cNvSpPr txBox="1"/>
              <p:nvPr/>
            </p:nvSpPr>
            <p:spPr>
              <a:xfrm>
                <a:off x="2523648" y="1900875"/>
                <a:ext cx="8149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dirty="0" smtClean="0">
                          <a:solidFill>
                            <a:srgbClr val="000000"/>
                          </a:solidFill>
                          <a:latin typeface="Cambria Math" panose="02040503050406030204" pitchFamily="18" charset="0"/>
                          <a:ea typeface="微软雅黑" panose="020B0503020204020204" pitchFamily="34" charset="-122"/>
                        </a:rPr>
                        <m:t>𝒖</m:t>
                      </m:r>
                      <m:r>
                        <a:rPr lang="en-US" altLang="zh-CN" b="1" i="1" baseline="-25000" dirty="0">
                          <a:solidFill>
                            <a:srgbClr val="000000"/>
                          </a:solidFill>
                          <a:latin typeface="Cambria Math" panose="02040503050406030204" pitchFamily="18" charset="0"/>
                          <a:ea typeface="微软雅黑" panose="020B0503020204020204" pitchFamily="34" charset="-122"/>
                        </a:rPr>
                        <m:t>𝒋</m:t>
                      </m:r>
                    </m:oMath>
                  </m:oMathPara>
                </a14:m>
                <a:endParaRPr lang="zh-CN" altLang="en-US" dirty="0"/>
              </a:p>
            </p:txBody>
          </p:sp>
        </mc:Choice>
        <mc:Fallback xmlns="">
          <p:sp>
            <p:nvSpPr>
              <p:cNvPr id="38" name="文本框 37">
                <a:extLst>
                  <a:ext uri="{FF2B5EF4-FFF2-40B4-BE49-F238E27FC236}">
                    <a16:creationId xmlns:a16="http://schemas.microsoft.com/office/drawing/2014/main" id="{D3436582-50CA-ECFC-1913-182E8AADCC4D}"/>
                  </a:ext>
                </a:extLst>
              </p:cNvPr>
              <p:cNvSpPr txBox="1">
                <a:spLocks noRot="1" noChangeAspect="1" noMove="1" noResize="1" noEditPoints="1" noAdjustHandles="1" noChangeArrowheads="1" noChangeShapeType="1" noTextEdit="1"/>
              </p:cNvSpPr>
              <p:nvPr/>
            </p:nvSpPr>
            <p:spPr>
              <a:xfrm>
                <a:off x="2523648" y="1900875"/>
                <a:ext cx="814950" cy="369332"/>
              </a:xfrm>
              <a:prstGeom prst="rect">
                <a:avLst/>
              </a:prstGeom>
              <a:blipFill>
                <a:blip r:embed="rId5"/>
                <a:stretch>
                  <a:fillRect b="-13333"/>
                </a:stretch>
              </a:blipFill>
            </p:spPr>
            <p:txBody>
              <a:bodyPr/>
              <a:lstStyle/>
              <a:p>
                <a:r>
                  <a:rPr lang="zh-CN" altLang="en-US">
                    <a:noFill/>
                  </a:rPr>
                  <a:t> </a:t>
                </a:r>
              </a:p>
            </p:txBody>
          </p:sp>
        </mc:Fallback>
      </mc:AlternateContent>
      <p:cxnSp>
        <p:nvCxnSpPr>
          <p:cNvPr id="42" name="直接连接符 41">
            <a:extLst>
              <a:ext uri="{FF2B5EF4-FFF2-40B4-BE49-F238E27FC236}">
                <a16:creationId xmlns:a16="http://schemas.microsoft.com/office/drawing/2014/main" id="{333BC0C2-4C95-FAC1-6517-D030C9FD7074}"/>
              </a:ext>
            </a:extLst>
          </p:cNvPr>
          <p:cNvCxnSpPr>
            <a:cxnSpLocks/>
          </p:cNvCxnSpPr>
          <p:nvPr/>
        </p:nvCxnSpPr>
        <p:spPr>
          <a:xfrm>
            <a:off x="2345146" y="1836394"/>
            <a:ext cx="0" cy="1632227"/>
          </a:xfrm>
          <a:prstGeom prst="line">
            <a:avLst/>
          </a:prstGeom>
          <a:ln w="25400">
            <a:solidFill>
              <a:srgbClr val="FF0000"/>
            </a:solidFill>
            <a:prstDash val="dash"/>
          </a:ln>
        </p:spPr>
        <p:style>
          <a:lnRef idx="3">
            <a:schemeClr val="accent2"/>
          </a:lnRef>
          <a:fillRef idx="0">
            <a:schemeClr val="accent2"/>
          </a:fillRef>
          <a:effectRef idx="2">
            <a:schemeClr val="accent2"/>
          </a:effectRef>
          <a:fontRef idx="minor">
            <a:schemeClr val="tx1"/>
          </a:fontRef>
        </p:style>
      </p:cxnSp>
      <p:cxnSp>
        <p:nvCxnSpPr>
          <p:cNvPr id="48" name="直接连接符 47">
            <a:extLst>
              <a:ext uri="{FF2B5EF4-FFF2-40B4-BE49-F238E27FC236}">
                <a16:creationId xmlns:a16="http://schemas.microsoft.com/office/drawing/2014/main" id="{3625643E-0115-2210-B021-9FD7C3C7B6DB}"/>
              </a:ext>
            </a:extLst>
          </p:cNvPr>
          <p:cNvCxnSpPr>
            <a:cxnSpLocks/>
          </p:cNvCxnSpPr>
          <p:nvPr/>
        </p:nvCxnSpPr>
        <p:spPr>
          <a:xfrm>
            <a:off x="3503709" y="1836394"/>
            <a:ext cx="0" cy="1632227"/>
          </a:xfrm>
          <a:prstGeom prst="line">
            <a:avLst/>
          </a:prstGeom>
          <a:ln w="25400">
            <a:solidFill>
              <a:srgbClr val="FF0000"/>
            </a:solidFill>
            <a:prstDash val="dash"/>
          </a:ln>
        </p:spPr>
        <p:style>
          <a:lnRef idx="3">
            <a:schemeClr val="accent2"/>
          </a:lnRef>
          <a:fillRef idx="0">
            <a:schemeClr val="accent2"/>
          </a:fillRef>
          <a:effectRef idx="2">
            <a:schemeClr val="accent2"/>
          </a:effectRef>
          <a:fontRef idx="minor">
            <a:schemeClr val="tx1"/>
          </a:fontRef>
        </p:style>
      </p:cxnSp>
      <p:cxnSp>
        <p:nvCxnSpPr>
          <p:cNvPr id="54" name="直接连接符 53">
            <a:extLst>
              <a:ext uri="{FF2B5EF4-FFF2-40B4-BE49-F238E27FC236}">
                <a16:creationId xmlns:a16="http://schemas.microsoft.com/office/drawing/2014/main" id="{5AE41803-D377-1E04-87EC-64B3B4F329C6}"/>
              </a:ext>
            </a:extLst>
          </p:cNvPr>
          <p:cNvCxnSpPr>
            <a:cxnSpLocks/>
          </p:cNvCxnSpPr>
          <p:nvPr/>
        </p:nvCxnSpPr>
        <p:spPr>
          <a:xfrm>
            <a:off x="8923652" y="1836394"/>
            <a:ext cx="0" cy="1632227"/>
          </a:xfrm>
          <a:prstGeom prst="line">
            <a:avLst/>
          </a:prstGeom>
          <a:ln w="25400">
            <a:solidFill>
              <a:schemeClr val="accent6">
                <a:lumMod val="75000"/>
              </a:schemeClr>
            </a:solidFill>
            <a:prstDash val="dash"/>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87187476-6B7E-D884-A78E-9BAB5ABF9223}"/>
                  </a:ext>
                </a:extLst>
              </p:cNvPr>
              <p:cNvSpPr txBox="1"/>
              <p:nvPr/>
            </p:nvSpPr>
            <p:spPr>
              <a:xfrm>
                <a:off x="1742411" y="3563477"/>
                <a:ext cx="1205469"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1" i="1" dirty="0" smtClean="0">
                              <a:solidFill>
                                <a:srgbClr val="000000"/>
                              </a:solidFill>
                              <a:latin typeface="Cambria Math" panose="02040503050406030204" pitchFamily="18" charset="0"/>
                              <a:ea typeface="微软雅黑" panose="020B0503020204020204" pitchFamily="34" charset="-122"/>
                            </a:rPr>
                          </m:ctrlPr>
                        </m:sSupPr>
                        <m:e>
                          <m:r>
                            <a:rPr lang="en-US" altLang="zh-CN" b="1" i="1" dirty="0" smtClean="0">
                              <a:solidFill>
                                <a:srgbClr val="000000"/>
                              </a:solidFill>
                              <a:latin typeface="Cambria Math" panose="02040503050406030204" pitchFamily="18" charset="0"/>
                              <a:ea typeface="微软雅黑" panose="020B0503020204020204" pitchFamily="34" charset="-122"/>
                            </a:rPr>
                            <m:t>𝒕</m:t>
                          </m:r>
                        </m:e>
                        <m:sup>
                          <m:r>
                            <a:rPr lang="en-US" altLang="zh-CN" b="1" i="1" dirty="0" smtClean="0">
                              <a:solidFill>
                                <a:srgbClr val="000000"/>
                              </a:solidFill>
                              <a:latin typeface="Cambria Math" panose="02040503050406030204" pitchFamily="18" charset="0"/>
                              <a:ea typeface="微软雅黑" panose="020B0503020204020204" pitchFamily="34" charset="-122"/>
                            </a:rPr>
                            <m:t>𝑭</m:t>
                          </m:r>
                        </m:sup>
                      </m:sSup>
                      <m:r>
                        <a:rPr lang="en-US" altLang="zh-CN" b="1" i="1" dirty="0" smtClean="0">
                          <a:solidFill>
                            <a:srgbClr val="000000"/>
                          </a:solidFill>
                          <a:latin typeface="Cambria Math" panose="02040503050406030204" pitchFamily="18" charset="0"/>
                          <a:ea typeface="微软雅黑" panose="020B0503020204020204" pitchFamily="34" charset="-122"/>
                        </a:rPr>
                        <m:t> (</m:t>
                      </m:r>
                      <m:r>
                        <a:rPr lang="en-US" altLang="zh-CN" b="1" i="1" dirty="0" err="1" smtClean="0">
                          <a:solidFill>
                            <a:srgbClr val="000000"/>
                          </a:solidFill>
                          <a:latin typeface="Cambria Math" panose="02040503050406030204" pitchFamily="18" charset="0"/>
                          <a:ea typeface="微软雅黑" panose="020B0503020204020204" pitchFamily="34" charset="-122"/>
                        </a:rPr>
                        <m:t>𝒊</m:t>
                      </m:r>
                      <m:r>
                        <a:rPr lang="en-US" altLang="zh-CN" b="1" i="1" dirty="0">
                          <a:solidFill>
                            <a:srgbClr val="000000"/>
                          </a:solidFill>
                          <a:latin typeface="Cambria Math" panose="02040503050406030204" pitchFamily="18" charset="0"/>
                          <a:ea typeface="微软雅黑" panose="020B0503020204020204" pitchFamily="34" charset="-122"/>
                        </a:rPr>
                        <m:t>)</m:t>
                      </m:r>
                    </m:oMath>
                  </m:oMathPara>
                </a14:m>
                <a:endParaRPr lang="zh-CN" altLang="en-US" dirty="0"/>
              </a:p>
            </p:txBody>
          </p:sp>
        </mc:Choice>
        <mc:Fallback xmlns="">
          <p:sp>
            <p:nvSpPr>
              <p:cNvPr id="56" name="文本框 55">
                <a:extLst>
                  <a:ext uri="{FF2B5EF4-FFF2-40B4-BE49-F238E27FC236}">
                    <a16:creationId xmlns:a16="http://schemas.microsoft.com/office/drawing/2014/main" id="{87187476-6B7E-D884-A78E-9BAB5ABF9223}"/>
                  </a:ext>
                </a:extLst>
              </p:cNvPr>
              <p:cNvSpPr txBox="1">
                <a:spLocks noRot="1" noChangeAspect="1" noMove="1" noResize="1" noEditPoints="1" noAdjustHandles="1" noChangeArrowheads="1" noChangeShapeType="1" noTextEdit="1"/>
              </p:cNvSpPr>
              <p:nvPr/>
            </p:nvSpPr>
            <p:spPr>
              <a:xfrm>
                <a:off x="1742411" y="3563477"/>
                <a:ext cx="1205469" cy="374270"/>
              </a:xfrm>
              <a:prstGeom prst="rect">
                <a:avLst/>
              </a:prstGeom>
              <a:blipFill>
                <a:blip r:embed="rId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026B312C-1D7F-04BF-182A-68448B001BF3}"/>
                  </a:ext>
                </a:extLst>
              </p:cNvPr>
              <p:cNvSpPr txBox="1"/>
              <p:nvPr/>
            </p:nvSpPr>
            <p:spPr>
              <a:xfrm>
                <a:off x="8573695" y="3571531"/>
                <a:ext cx="699913"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b="1" i="1" dirty="0" smtClean="0">
                              <a:solidFill>
                                <a:srgbClr val="000000"/>
                              </a:solidFill>
                              <a:latin typeface="Cambria Math" panose="02040503050406030204" pitchFamily="18" charset="0"/>
                              <a:ea typeface="微软雅黑" panose="020B0503020204020204" pitchFamily="34" charset="-122"/>
                            </a:rPr>
                          </m:ctrlPr>
                        </m:sSupPr>
                        <m:e>
                          <m:r>
                            <a:rPr lang="en-US" altLang="zh-CN" b="1" i="1" dirty="0">
                              <a:solidFill>
                                <a:srgbClr val="000000"/>
                              </a:solidFill>
                              <a:latin typeface="Cambria Math" panose="02040503050406030204" pitchFamily="18" charset="0"/>
                              <a:ea typeface="微软雅黑" panose="020B0503020204020204" pitchFamily="34" charset="-122"/>
                            </a:rPr>
                            <m:t>𝒕</m:t>
                          </m:r>
                        </m:e>
                        <m:sup>
                          <m:r>
                            <a:rPr lang="en-US" altLang="zh-CN" b="1" i="1" dirty="0">
                              <a:solidFill>
                                <a:srgbClr val="000000"/>
                              </a:solidFill>
                              <a:latin typeface="Cambria Math" panose="02040503050406030204" pitchFamily="18" charset="0"/>
                              <a:ea typeface="微软雅黑" panose="020B0503020204020204" pitchFamily="34" charset="-122"/>
                            </a:rPr>
                            <m:t>𝑩</m:t>
                          </m:r>
                        </m:sup>
                      </m:sSup>
                      <m:r>
                        <a:rPr lang="en-US" altLang="zh-CN" b="1" i="1" dirty="0" smtClean="0">
                          <a:solidFill>
                            <a:srgbClr val="000000"/>
                          </a:solidFill>
                          <a:latin typeface="Cambria Math" panose="02040503050406030204" pitchFamily="18" charset="0"/>
                          <a:ea typeface="微软雅黑" panose="020B0503020204020204" pitchFamily="34" charset="-122"/>
                        </a:rPr>
                        <m:t> </m:t>
                      </m:r>
                      <m:r>
                        <a:rPr lang="en-US" altLang="zh-CN" b="1" i="1" dirty="0">
                          <a:solidFill>
                            <a:srgbClr val="000000"/>
                          </a:solidFill>
                          <a:latin typeface="Cambria Math" panose="02040503050406030204" pitchFamily="18" charset="0"/>
                          <a:ea typeface="微软雅黑" panose="020B0503020204020204" pitchFamily="34" charset="-122"/>
                        </a:rPr>
                        <m:t>(</m:t>
                      </m:r>
                      <m:r>
                        <a:rPr lang="en-US" altLang="zh-CN" b="1" i="1" dirty="0" err="1">
                          <a:solidFill>
                            <a:srgbClr val="000000"/>
                          </a:solidFill>
                          <a:latin typeface="Cambria Math" panose="02040503050406030204" pitchFamily="18" charset="0"/>
                          <a:ea typeface="微软雅黑" panose="020B0503020204020204" pitchFamily="34" charset="-122"/>
                        </a:rPr>
                        <m:t>𝒊</m:t>
                      </m:r>
                      <m:r>
                        <a:rPr lang="en-US" altLang="zh-CN" b="1" i="1" dirty="0">
                          <a:solidFill>
                            <a:srgbClr val="000000"/>
                          </a:solidFill>
                          <a:latin typeface="Cambria Math" panose="02040503050406030204" pitchFamily="18" charset="0"/>
                          <a:ea typeface="微软雅黑" panose="020B0503020204020204" pitchFamily="34" charset="-122"/>
                        </a:rPr>
                        <m:t>)</m:t>
                      </m:r>
                    </m:oMath>
                  </m:oMathPara>
                </a14:m>
                <a:endParaRPr lang="zh-CN" altLang="en-US" dirty="0"/>
              </a:p>
            </p:txBody>
          </p:sp>
        </mc:Choice>
        <mc:Fallback xmlns="">
          <p:sp>
            <p:nvSpPr>
              <p:cNvPr id="58" name="文本框 57">
                <a:extLst>
                  <a:ext uri="{FF2B5EF4-FFF2-40B4-BE49-F238E27FC236}">
                    <a16:creationId xmlns:a16="http://schemas.microsoft.com/office/drawing/2014/main" id="{026B312C-1D7F-04BF-182A-68448B001BF3}"/>
                  </a:ext>
                </a:extLst>
              </p:cNvPr>
              <p:cNvSpPr txBox="1">
                <a:spLocks noRot="1" noChangeAspect="1" noMove="1" noResize="1" noEditPoints="1" noAdjustHandles="1" noChangeArrowheads="1" noChangeShapeType="1" noTextEdit="1"/>
              </p:cNvSpPr>
              <p:nvPr/>
            </p:nvSpPr>
            <p:spPr>
              <a:xfrm>
                <a:off x="8573695" y="3571531"/>
                <a:ext cx="699913" cy="374270"/>
              </a:xfrm>
              <a:prstGeom prst="rect">
                <a:avLst/>
              </a:prstGeom>
              <a:blipFill>
                <a:blip r:embed="rId7"/>
                <a:stretch>
                  <a:fillRect r="-7826"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2EA08D90-CDAF-0073-685E-C4F4B4A207FA}"/>
                  </a:ext>
                </a:extLst>
              </p:cNvPr>
              <p:cNvSpPr txBox="1"/>
              <p:nvPr/>
            </p:nvSpPr>
            <p:spPr>
              <a:xfrm>
                <a:off x="2222608" y="2895746"/>
                <a:ext cx="1436401"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1" i="1" dirty="0" smtClean="0">
                              <a:solidFill>
                                <a:srgbClr val="FF0000"/>
                              </a:solidFill>
                              <a:latin typeface="Cambria Math" panose="02040503050406030204" pitchFamily="18" charset="0"/>
                              <a:ea typeface="微软雅黑" panose="020B0503020204020204" pitchFamily="34" charset="-122"/>
                            </a:rPr>
                          </m:ctrlPr>
                        </m:sSubSupPr>
                        <m:e>
                          <m:r>
                            <a:rPr lang="en-US" altLang="zh-CN" b="1" i="1" dirty="0">
                              <a:solidFill>
                                <a:srgbClr val="FF0000"/>
                              </a:solidFill>
                              <a:latin typeface="Cambria Math" panose="02040503050406030204" pitchFamily="18" charset="0"/>
                              <a:ea typeface="微软雅黑" panose="020B0503020204020204" pitchFamily="34" charset="-122"/>
                            </a:rPr>
                            <m:t>𝑳</m:t>
                          </m:r>
                        </m:e>
                        <m:sub>
                          <m:r>
                            <a:rPr lang="en-US" altLang="zh-CN" b="1" i="1" dirty="0">
                              <a:solidFill>
                                <a:srgbClr val="FF0000"/>
                              </a:solidFill>
                              <a:latin typeface="Cambria Math" panose="02040503050406030204" pitchFamily="18" charset="0"/>
                              <a:ea typeface="微软雅黑" panose="020B0503020204020204" pitchFamily="34" charset="-122"/>
                            </a:rPr>
                            <m:t>𝒄𝒐𝒎𝒎</m:t>
                          </m:r>
                        </m:sub>
                        <m:sup>
                          <m:r>
                            <a:rPr lang="en-US" altLang="zh-CN" b="1" i="1" dirty="0">
                              <a:solidFill>
                                <a:srgbClr val="FF0000"/>
                              </a:solidFill>
                              <a:latin typeface="Cambria Math" panose="02040503050406030204" pitchFamily="18" charset="0"/>
                              <a:ea typeface="微软雅黑" panose="020B0503020204020204" pitchFamily="34" charset="-122"/>
                            </a:rPr>
                            <m:t>𝑭</m:t>
                          </m:r>
                        </m:sup>
                      </m:sSubSup>
                      <m:d>
                        <m:dPr>
                          <m:ctrlPr>
                            <a:rPr lang="it-IT" altLang="zh-CN" b="1" i="1" dirty="0" smtClean="0">
                              <a:solidFill>
                                <a:srgbClr val="FF0000"/>
                              </a:solidFill>
                              <a:latin typeface="Cambria Math" panose="02040503050406030204" pitchFamily="18" charset="0"/>
                              <a:ea typeface="微软雅黑" panose="020B0503020204020204" pitchFamily="34" charset="-122"/>
                            </a:rPr>
                          </m:ctrlPr>
                        </m:dPr>
                        <m:e>
                          <m:r>
                            <a:rPr lang="it-IT" altLang="zh-CN" b="1" i="1" dirty="0">
                              <a:solidFill>
                                <a:srgbClr val="FF0000"/>
                              </a:solidFill>
                              <a:latin typeface="Cambria Math" panose="02040503050406030204" pitchFamily="18" charset="0"/>
                              <a:ea typeface="微软雅黑" panose="020B0503020204020204" pitchFamily="34" charset="-122"/>
                            </a:rPr>
                            <m:t>𝒊</m:t>
                          </m:r>
                        </m:e>
                      </m:d>
                    </m:oMath>
                  </m:oMathPara>
                </a14:m>
                <a:endParaRPr lang="zh-CN" altLang="en-US" dirty="0"/>
              </a:p>
            </p:txBody>
          </p:sp>
        </mc:Choice>
        <mc:Fallback xmlns="">
          <p:sp>
            <p:nvSpPr>
              <p:cNvPr id="62" name="文本框 61">
                <a:extLst>
                  <a:ext uri="{FF2B5EF4-FFF2-40B4-BE49-F238E27FC236}">
                    <a16:creationId xmlns:a16="http://schemas.microsoft.com/office/drawing/2014/main" id="{2EA08D90-CDAF-0073-685E-C4F4B4A207FA}"/>
                  </a:ext>
                </a:extLst>
              </p:cNvPr>
              <p:cNvSpPr txBox="1">
                <a:spLocks noRot="1" noChangeAspect="1" noMove="1" noResize="1" noEditPoints="1" noAdjustHandles="1" noChangeArrowheads="1" noChangeShapeType="1" noTextEdit="1"/>
              </p:cNvSpPr>
              <p:nvPr/>
            </p:nvSpPr>
            <p:spPr>
              <a:xfrm>
                <a:off x="2222608" y="2895746"/>
                <a:ext cx="1436401" cy="38228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F21460B8-239D-7A1C-BE24-D6CEEDA06B08}"/>
                  </a:ext>
                </a:extLst>
              </p:cNvPr>
              <p:cNvSpPr txBox="1"/>
              <p:nvPr/>
            </p:nvSpPr>
            <p:spPr>
              <a:xfrm>
                <a:off x="5390055" y="2895746"/>
                <a:ext cx="20570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altLang="zh-CN" b="1" i="1" dirty="0" smtClean="0">
                          <a:solidFill>
                            <a:schemeClr val="accent6">
                              <a:lumMod val="50000"/>
                            </a:schemeClr>
                          </a:solidFill>
                          <a:latin typeface="Cambria Math" panose="02040503050406030204" pitchFamily="18" charset="0"/>
                          <a:ea typeface="微软雅黑" panose="020B0503020204020204" pitchFamily="34" charset="-122"/>
                        </a:rPr>
                        <m:t>𝑳</m:t>
                      </m:r>
                      <m:r>
                        <a:rPr lang="it-IT" altLang="zh-CN" b="1" i="1" baseline="-25000" dirty="0" smtClean="0">
                          <a:solidFill>
                            <a:schemeClr val="accent6">
                              <a:lumMod val="50000"/>
                            </a:schemeClr>
                          </a:solidFill>
                          <a:latin typeface="Cambria Math" panose="02040503050406030204" pitchFamily="18" charset="0"/>
                          <a:ea typeface="微软雅黑" panose="020B0503020204020204" pitchFamily="34" charset="-122"/>
                        </a:rPr>
                        <m:t>𝒄𝒐𝒎𝒑</m:t>
                      </m:r>
                      <m:r>
                        <a:rPr lang="it-IT" altLang="zh-CN" b="1" i="1" dirty="0" smtClean="0">
                          <a:solidFill>
                            <a:schemeClr val="accent6">
                              <a:lumMod val="50000"/>
                            </a:schemeClr>
                          </a:solidFill>
                          <a:latin typeface="Cambria Math" panose="02040503050406030204" pitchFamily="18" charset="0"/>
                          <a:ea typeface="微软雅黑" panose="020B0503020204020204" pitchFamily="34" charset="-122"/>
                        </a:rPr>
                        <m:t>(</m:t>
                      </m:r>
                      <m:r>
                        <a:rPr lang="it-IT" altLang="zh-CN" b="1" i="1" dirty="0" smtClean="0">
                          <a:solidFill>
                            <a:schemeClr val="accent6">
                              <a:lumMod val="50000"/>
                            </a:schemeClr>
                          </a:solidFill>
                          <a:latin typeface="Cambria Math" panose="02040503050406030204" pitchFamily="18" charset="0"/>
                          <a:ea typeface="微软雅黑" panose="020B0503020204020204" pitchFamily="34" charset="-122"/>
                        </a:rPr>
                        <m:t>𝒊</m:t>
                      </m:r>
                      <m:r>
                        <a:rPr lang="it-IT" altLang="zh-CN" b="1" i="1" dirty="0" smtClean="0">
                          <a:solidFill>
                            <a:schemeClr val="accent6">
                              <a:lumMod val="50000"/>
                            </a:schemeClr>
                          </a:solidFill>
                          <a:latin typeface="Cambria Math" panose="02040503050406030204" pitchFamily="18" charset="0"/>
                          <a:ea typeface="微软雅黑" panose="020B0503020204020204" pitchFamily="34" charset="-122"/>
                        </a:rPr>
                        <m:t>)</m:t>
                      </m:r>
                    </m:oMath>
                  </m:oMathPara>
                </a14:m>
                <a:endParaRPr lang="zh-CN" altLang="en-US" dirty="0">
                  <a:solidFill>
                    <a:schemeClr val="accent6">
                      <a:lumMod val="50000"/>
                    </a:schemeClr>
                  </a:solidFill>
                </a:endParaRPr>
              </a:p>
            </p:txBody>
          </p:sp>
        </mc:Choice>
        <mc:Fallback xmlns="">
          <p:sp>
            <p:nvSpPr>
              <p:cNvPr id="64" name="文本框 63">
                <a:extLst>
                  <a:ext uri="{FF2B5EF4-FFF2-40B4-BE49-F238E27FC236}">
                    <a16:creationId xmlns:a16="http://schemas.microsoft.com/office/drawing/2014/main" id="{F21460B8-239D-7A1C-BE24-D6CEEDA06B08}"/>
                  </a:ext>
                </a:extLst>
              </p:cNvPr>
              <p:cNvSpPr txBox="1">
                <a:spLocks noRot="1" noChangeAspect="1" noMove="1" noResize="1" noEditPoints="1" noAdjustHandles="1" noChangeArrowheads="1" noChangeShapeType="1" noTextEdit="1"/>
              </p:cNvSpPr>
              <p:nvPr/>
            </p:nvSpPr>
            <p:spPr>
              <a:xfrm>
                <a:off x="5390055" y="2895746"/>
                <a:ext cx="2057011" cy="369332"/>
              </a:xfrm>
              <a:prstGeom prst="rect">
                <a:avLst/>
              </a:prstGeom>
              <a:blipFill>
                <a:blip r:embed="rId9"/>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1EFCFFA0-E050-B749-BA53-A944EAB60842}"/>
                  </a:ext>
                </a:extLst>
              </p:cNvPr>
              <p:cNvSpPr txBox="1"/>
              <p:nvPr/>
            </p:nvSpPr>
            <p:spPr>
              <a:xfrm>
                <a:off x="8853737" y="2903760"/>
                <a:ext cx="1486091" cy="3742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1" i="1" dirty="0" smtClean="0">
                              <a:solidFill>
                                <a:srgbClr val="000000"/>
                              </a:solidFill>
                              <a:latin typeface="Cambria Math" panose="02040503050406030204" pitchFamily="18" charset="0"/>
                              <a:ea typeface="微软雅黑" panose="020B0503020204020204" pitchFamily="34" charset="-122"/>
                            </a:rPr>
                          </m:ctrlPr>
                        </m:sSubSupPr>
                        <m:e>
                          <m:r>
                            <a:rPr lang="en-US" altLang="zh-CN" b="1" i="1" dirty="0">
                              <a:solidFill>
                                <a:srgbClr val="000000"/>
                              </a:solidFill>
                              <a:latin typeface="Cambria Math" panose="02040503050406030204" pitchFamily="18" charset="0"/>
                              <a:ea typeface="微软雅黑" panose="020B0503020204020204" pitchFamily="34" charset="-122"/>
                            </a:rPr>
                            <m:t>𝑳</m:t>
                          </m:r>
                        </m:e>
                        <m:sub>
                          <m:r>
                            <a:rPr lang="en-US" altLang="zh-CN" b="1" i="1" dirty="0">
                              <a:solidFill>
                                <a:srgbClr val="000000"/>
                              </a:solidFill>
                              <a:latin typeface="Cambria Math" panose="02040503050406030204" pitchFamily="18" charset="0"/>
                              <a:ea typeface="微软雅黑" panose="020B0503020204020204" pitchFamily="34" charset="-122"/>
                            </a:rPr>
                            <m:t>𝒄𝒐𝒎𝒎</m:t>
                          </m:r>
                        </m:sub>
                        <m:sup>
                          <m:r>
                            <a:rPr lang="en-US" altLang="zh-CN" b="1" i="1" dirty="0" smtClean="0">
                              <a:solidFill>
                                <a:srgbClr val="000000"/>
                              </a:solidFill>
                              <a:latin typeface="Cambria Math" panose="02040503050406030204" pitchFamily="18" charset="0"/>
                              <a:ea typeface="微软雅黑" panose="020B0503020204020204" pitchFamily="34" charset="-122"/>
                            </a:rPr>
                            <m:t>𝑩</m:t>
                          </m:r>
                        </m:sup>
                      </m:sSubSup>
                      <m:d>
                        <m:dPr>
                          <m:ctrlPr>
                            <a:rPr lang="it-IT" altLang="zh-CN" b="1" i="1" dirty="0">
                              <a:solidFill>
                                <a:srgbClr val="000000"/>
                              </a:solidFill>
                              <a:latin typeface="Cambria Math" panose="02040503050406030204" pitchFamily="18" charset="0"/>
                              <a:ea typeface="微软雅黑" panose="020B0503020204020204" pitchFamily="34" charset="-122"/>
                            </a:rPr>
                          </m:ctrlPr>
                        </m:dPr>
                        <m:e>
                          <m:r>
                            <a:rPr lang="it-IT" altLang="zh-CN" b="1" i="1" dirty="0">
                              <a:solidFill>
                                <a:srgbClr val="000000"/>
                              </a:solidFill>
                              <a:latin typeface="Cambria Math" panose="02040503050406030204" pitchFamily="18" charset="0"/>
                              <a:ea typeface="微软雅黑" panose="020B0503020204020204" pitchFamily="34" charset="-122"/>
                            </a:rPr>
                            <m:t>𝒊</m:t>
                          </m:r>
                        </m:e>
                      </m:d>
                    </m:oMath>
                  </m:oMathPara>
                </a14:m>
                <a:endParaRPr lang="zh-CN" altLang="en-US" dirty="0"/>
              </a:p>
            </p:txBody>
          </p:sp>
        </mc:Choice>
        <mc:Fallback xmlns="">
          <p:sp>
            <p:nvSpPr>
              <p:cNvPr id="70" name="文本框 69">
                <a:extLst>
                  <a:ext uri="{FF2B5EF4-FFF2-40B4-BE49-F238E27FC236}">
                    <a16:creationId xmlns:a16="http://schemas.microsoft.com/office/drawing/2014/main" id="{1EFCFFA0-E050-B749-BA53-A944EAB60842}"/>
                  </a:ext>
                </a:extLst>
              </p:cNvPr>
              <p:cNvSpPr txBox="1">
                <a:spLocks noRot="1" noChangeAspect="1" noMove="1" noResize="1" noEditPoints="1" noAdjustHandles="1" noChangeArrowheads="1" noChangeShapeType="1" noTextEdit="1"/>
              </p:cNvSpPr>
              <p:nvPr/>
            </p:nvSpPr>
            <p:spPr>
              <a:xfrm>
                <a:off x="8853737" y="2903760"/>
                <a:ext cx="1486091" cy="374270"/>
              </a:xfrm>
              <a:prstGeom prst="rect">
                <a:avLst/>
              </a:prstGeom>
              <a:blipFill>
                <a:blip r:embed="rId10"/>
                <a:stretch>
                  <a:fillRect/>
                </a:stretch>
              </a:blipFill>
            </p:spPr>
            <p:txBody>
              <a:bodyPr/>
              <a:lstStyle/>
              <a:p>
                <a:r>
                  <a:rPr lang="zh-CN" altLang="en-US">
                    <a:noFill/>
                  </a:rPr>
                  <a:t> </a:t>
                </a:r>
              </a:p>
            </p:txBody>
          </p:sp>
        </mc:Fallback>
      </mc:AlternateContent>
      <p:sp>
        <p:nvSpPr>
          <p:cNvPr id="75" name="矩形 74">
            <a:extLst>
              <a:ext uri="{FF2B5EF4-FFF2-40B4-BE49-F238E27FC236}">
                <a16:creationId xmlns:a16="http://schemas.microsoft.com/office/drawing/2014/main" id="{69D6B98E-5A66-EF1E-BA3F-6096D1345289}"/>
              </a:ext>
            </a:extLst>
          </p:cNvPr>
          <p:cNvSpPr/>
          <p:nvPr/>
        </p:nvSpPr>
        <p:spPr>
          <a:xfrm>
            <a:off x="3627200" y="3758637"/>
            <a:ext cx="720080" cy="220667"/>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1F9CDF41-B934-663B-7CCC-42941269E3BF}"/>
              </a:ext>
            </a:extLst>
          </p:cNvPr>
          <p:cNvSpPr/>
          <p:nvPr/>
        </p:nvSpPr>
        <p:spPr>
          <a:xfrm>
            <a:off x="6265146" y="3756748"/>
            <a:ext cx="720080" cy="220667"/>
          </a:xfrm>
          <a:prstGeom prst="rect">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E44E6D77-495F-F966-7441-F85CD3C56F9B}"/>
              </a:ext>
            </a:extLst>
          </p:cNvPr>
          <p:cNvSpPr txBox="1"/>
          <p:nvPr/>
        </p:nvSpPr>
        <p:spPr>
          <a:xfrm>
            <a:off x="4347281" y="3708819"/>
            <a:ext cx="1944216" cy="307777"/>
          </a:xfrm>
          <a:prstGeom prst="rect">
            <a:avLst/>
          </a:prstGeom>
          <a:noFill/>
        </p:spPr>
        <p:txBody>
          <a:bodyPr wrap="square">
            <a:spAutoFit/>
          </a:bodyPr>
          <a:lstStyle/>
          <a:p>
            <a:r>
              <a:rPr lang="en-US" altLang="zh-CN" sz="1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Communication Time</a:t>
            </a:r>
            <a:endPar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 name="文本框 78">
            <a:extLst>
              <a:ext uri="{FF2B5EF4-FFF2-40B4-BE49-F238E27FC236}">
                <a16:creationId xmlns:a16="http://schemas.microsoft.com/office/drawing/2014/main" id="{DB05ECE6-0586-7B43-9FD6-735DC4A4713C}"/>
              </a:ext>
            </a:extLst>
          </p:cNvPr>
          <p:cNvSpPr txBox="1"/>
          <p:nvPr/>
        </p:nvSpPr>
        <p:spPr>
          <a:xfrm>
            <a:off x="7024194" y="3702448"/>
            <a:ext cx="1592657" cy="307777"/>
          </a:xfrm>
          <a:prstGeom prst="rect">
            <a:avLst/>
          </a:prstGeom>
          <a:noFill/>
        </p:spPr>
        <p:txBody>
          <a:bodyPr wrap="square">
            <a:spAutoFit/>
          </a:bodyPr>
          <a:lstStyle/>
          <a:p>
            <a:r>
              <a:rPr lang="en-US" altLang="zh-CN" sz="14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Computation Time</a:t>
            </a:r>
            <a:endPar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0" name="图片 79">
            <a:extLst>
              <a:ext uri="{FF2B5EF4-FFF2-40B4-BE49-F238E27FC236}">
                <a16:creationId xmlns:a16="http://schemas.microsoft.com/office/drawing/2014/main" id="{BB6126DD-324A-E04D-F713-D1151567AEA0}"/>
              </a:ext>
            </a:extLst>
          </p:cNvPr>
          <p:cNvPicPr>
            <a:picLocks noChangeAspect="1"/>
          </p:cNvPicPr>
          <p:nvPr/>
        </p:nvPicPr>
        <p:blipFill>
          <a:blip r:embed="rId11"/>
          <a:stretch>
            <a:fillRect/>
          </a:stretch>
        </p:blipFill>
        <p:spPr>
          <a:xfrm>
            <a:off x="6725384" y="4877996"/>
            <a:ext cx="5096447" cy="1043023"/>
          </a:xfrm>
          <a:prstGeom prst="rect">
            <a:avLst/>
          </a:prstGeom>
        </p:spPr>
      </p:pic>
      <p:sp>
        <p:nvSpPr>
          <p:cNvPr id="82" name="矩形 81">
            <a:extLst>
              <a:ext uri="{FF2B5EF4-FFF2-40B4-BE49-F238E27FC236}">
                <a16:creationId xmlns:a16="http://schemas.microsoft.com/office/drawing/2014/main" id="{18EDE981-4B3F-63F3-13B7-2A09520E69B7}"/>
              </a:ext>
            </a:extLst>
          </p:cNvPr>
          <p:cNvSpPr/>
          <p:nvPr/>
        </p:nvSpPr>
        <p:spPr>
          <a:xfrm>
            <a:off x="6602686" y="4745899"/>
            <a:ext cx="5325962" cy="1365711"/>
          </a:xfrm>
          <a:prstGeom prst="rect">
            <a:avLst/>
          </a:prstGeom>
          <a:noFill/>
          <a:ln w="22225">
            <a:solidFill>
              <a:srgbClr val="0070C0"/>
            </a:solidFill>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3181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theme/theme1.xml><?xml version="1.0" encoding="utf-8"?>
<a:theme xmlns:a="http://schemas.openxmlformats.org/drawing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12979</TotalTime>
  <Words>6526</Words>
  <Application>Microsoft Office PowerPoint</Application>
  <DocSecurity>0</DocSecurity>
  <PresentationFormat>宽屏</PresentationFormat>
  <Paragraphs>396</Paragraphs>
  <Slides>30</Slides>
  <Notes>30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-apple-system</vt:lpstr>
      <vt:lpstr>Lato</vt:lpstr>
      <vt:lpstr>Söhne</vt:lpstr>
      <vt:lpstr>SourceHanSerifCN-Regular</vt:lpstr>
      <vt:lpstr>等线</vt:lpstr>
      <vt:lpstr>微软雅黑</vt:lpstr>
      <vt:lpstr>Arial</vt:lpstr>
      <vt:lpstr>Calibri</vt:lpstr>
      <vt:lpstr>Cambria Math</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Yiyang - all-in-one workspace</dc:creator>
  <cp:keywords/>
  <dc:description/>
  <cp:lastModifiedBy>毓真 侯</cp:lastModifiedBy>
  <cp:revision>212</cp:revision>
  <dcterms:created xsi:type="dcterms:W3CDTF">2012-12-03T06:56:55Z</dcterms:created>
  <dcterms:modified xsi:type="dcterms:W3CDTF">2024-03-13T15:07:20Z</dcterms:modified>
  <cp:category/>
  <dc:identifier/>
  <cp:contentStatus/>
  <dc:language/>
  <cp:version/>
</cp:coreProperties>
</file>